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6"/>
  </p:notesMasterIdLst>
  <p:sldIdLst>
    <p:sldId id="308" r:id="rId2"/>
    <p:sldId id="256" r:id="rId3"/>
    <p:sldId id="257" r:id="rId4"/>
    <p:sldId id="260" r:id="rId5"/>
    <p:sldId id="258" r:id="rId6"/>
    <p:sldId id="261" r:id="rId7"/>
    <p:sldId id="302" r:id="rId8"/>
    <p:sldId id="263" r:id="rId9"/>
    <p:sldId id="264" r:id="rId10"/>
    <p:sldId id="265" r:id="rId11"/>
    <p:sldId id="275" r:id="rId12"/>
    <p:sldId id="276" r:id="rId13"/>
    <p:sldId id="279" r:id="rId14"/>
    <p:sldId id="274" r:id="rId15"/>
    <p:sldId id="268" r:id="rId16"/>
    <p:sldId id="269" r:id="rId17"/>
    <p:sldId id="270" r:id="rId18"/>
    <p:sldId id="289" r:id="rId19"/>
    <p:sldId id="272" r:id="rId20"/>
    <p:sldId id="290" r:id="rId21"/>
    <p:sldId id="291" r:id="rId22"/>
    <p:sldId id="292" r:id="rId23"/>
    <p:sldId id="294" r:id="rId24"/>
    <p:sldId id="296" r:id="rId25"/>
    <p:sldId id="297" r:id="rId26"/>
    <p:sldId id="298" r:id="rId27"/>
    <p:sldId id="314" r:id="rId28"/>
    <p:sldId id="313" r:id="rId29"/>
    <p:sldId id="287" r:id="rId30"/>
    <p:sldId id="304" r:id="rId31"/>
    <p:sldId id="305" r:id="rId32"/>
    <p:sldId id="306" r:id="rId33"/>
    <p:sldId id="315" r:id="rId34"/>
    <p:sldId id="307" r:id="rId35"/>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90" autoAdjust="0"/>
  </p:normalViewPr>
  <p:slideViewPr>
    <p:cSldViewPr snapToGrid="0">
      <p:cViewPr varScale="1">
        <p:scale>
          <a:sx n="70" d="100"/>
          <a:sy n="70" d="100"/>
        </p:scale>
        <p:origin x="-116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4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00C131A-2D8D-4ECE-8DD7-7FB3C96A5543}" type="datetimeFigureOut">
              <a:rPr lang="en-US"/>
              <a:pPr>
                <a:defRPr/>
              </a:pPr>
              <a:t>20/09/2012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878935E-C502-41A6-BA3F-5B76F145B60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878935E-C502-41A6-BA3F-5B76F145B60B}"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17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BD3574-7EE0-4123-B6FE-7E8CD0DF8939}"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58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588096-95C5-4E70-9356-06A9969CB760}" type="slidenum">
              <a:rPr lang="en-US" smtClean="0"/>
              <a:pPr fontAlgn="base">
                <a:spcBef>
                  <a:spcPct val="0"/>
                </a:spcBef>
                <a:spcAft>
                  <a:spcPct val="0"/>
                </a:spcAft>
                <a:defRPr/>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99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0721DE-2A19-4CD5-AA4B-C1495DE2012C}" type="slidenum">
              <a:rPr lang="en-US" smtClean="0"/>
              <a:pPr fontAlgn="base">
                <a:spcBef>
                  <a:spcPct val="0"/>
                </a:spcBef>
                <a:spcAft>
                  <a:spcPct val="0"/>
                </a:spcAft>
                <a:defRPr/>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40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532D088-32AD-4640-82A8-F07DFE0414A6}" type="slidenum">
              <a:rPr lang="en-US" smtClean="0"/>
              <a:pPr fontAlgn="base">
                <a:spcBef>
                  <a:spcPct val="0"/>
                </a:spcBef>
                <a:spcAft>
                  <a:spcPct val="0"/>
                </a:spcAft>
                <a:defRPr/>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60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B8FFB9-8174-4146-898D-E1D72CC73065}"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81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BFCE73-2396-4A0C-8531-12E1F320A6E2}" type="slidenum">
              <a:rPr lang="en-US" smtClean="0"/>
              <a:pPr fontAlgn="base">
                <a:spcBef>
                  <a:spcPct val="0"/>
                </a:spcBef>
                <a:spcAft>
                  <a:spcPct val="0"/>
                </a:spcAft>
                <a:defRPr/>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01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546955-272C-40FF-9378-73DCB02C2D0A}" type="slidenum">
              <a:rPr lang="en-US" smtClean="0"/>
              <a:pPr fontAlgn="base">
                <a:spcBef>
                  <a:spcPct val="0"/>
                </a:spcBef>
                <a:spcAft>
                  <a:spcPct val="0"/>
                </a:spcAft>
                <a:defRPr/>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22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F595D2-5188-4CCE-9B83-870DB2F40DA2}" type="slidenum">
              <a:rPr lang="en-US" smtClean="0"/>
              <a:pPr fontAlgn="base">
                <a:spcBef>
                  <a:spcPct val="0"/>
                </a:spcBef>
                <a:spcAft>
                  <a:spcPct val="0"/>
                </a:spcAft>
                <a:defRPr/>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F3ECFD-2E95-47D4-A4A3-A81EABB694F9}" type="slidenum">
              <a:rPr lang="en-US" smtClean="0"/>
              <a:pPr fontAlgn="base">
                <a:spcBef>
                  <a:spcPct val="0"/>
                </a:spcBef>
                <a:spcAft>
                  <a:spcPct val="0"/>
                </a:spcAft>
                <a:defRPr/>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63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77AC36B-6357-4AB2-BF4F-B0F8BC95DB4C}" type="slidenum">
              <a:rPr lang="en-US" smtClean="0"/>
              <a:pPr fontAlgn="base">
                <a:spcBef>
                  <a:spcPct val="0"/>
                </a:spcBef>
                <a:spcAft>
                  <a:spcPct val="0"/>
                </a:spcAft>
                <a:defRPr/>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3CCF21-1D9B-4F4E-8D02-EB1EF5951B00}" type="slidenum">
              <a:rPr lang="en-US" smtClean="0"/>
              <a:pPr fontAlgn="base">
                <a:spcBef>
                  <a:spcPct val="0"/>
                </a:spcBef>
                <a:spcAft>
                  <a:spcPct val="0"/>
                </a:spcAft>
                <a:defRPr/>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ACBD83-F779-4559-80EF-730544352213}" type="slidenum">
              <a:rPr lang="en-US" smtClean="0"/>
              <a:pPr fontAlgn="base">
                <a:spcBef>
                  <a:spcPct val="0"/>
                </a:spcBef>
                <a:spcAft>
                  <a:spcPct val="0"/>
                </a:spcAft>
                <a:defRPr/>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24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238693-7F90-4B84-ACB9-0E085CCEA819}" type="slidenum">
              <a:rPr lang="en-US" smtClean="0"/>
              <a:pPr fontAlgn="base">
                <a:spcBef>
                  <a:spcPct val="0"/>
                </a:spcBef>
                <a:spcAft>
                  <a:spcPct val="0"/>
                </a:spcAft>
                <a:defRPr/>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45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3064FA-858D-4491-8CFE-BDD29E0BC6F8}" type="slidenum">
              <a:rPr lang="en-US" smtClean="0"/>
              <a:pPr fontAlgn="base">
                <a:spcBef>
                  <a:spcPct val="0"/>
                </a:spcBef>
                <a:spcAft>
                  <a:spcPct val="0"/>
                </a:spcAft>
                <a:defRPr/>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65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624538-852D-4E5E-B28F-FFCCC1805F13}" type="slidenum">
              <a:rPr lang="en-US" smtClean="0"/>
              <a:pPr fontAlgn="base">
                <a:spcBef>
                  <a:spcPct val="0"/>
                </a:spcBef>
                <a:spcAft>
                  <a:spcPct val="0"/>
                </a:spcAft>
                <a:defRPr/>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06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F415A5-77D7-4D4A-805D-A2A5A87701B2}" type="slidenum">
              <a:rPr lang="en-US" smtClean="0"/>
              <a:pPr fontAlgn="base">
                <a:spcBef>
                  <a:spcPct val="0"/>
                </a:spcBef>
                <a:spcAft>
                  <a:spcPct val="0"/>
                </a:spcAft>
                <a:defRPr/>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27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2C81F39-F2D0-421F-8CB0-0282A94D2BF8}" type="slidenum">
              <a:rPr lang="en-US" smtClean="0"/>
              <a:pPr fontAlgn="base">
                <a:spcBef>
                  <a:spcPct val="0"/>
                </a:spcBef>
                <a:spcAft>
                  <a:spcPct val="0"/>
                </a:spcAft>
                <a:defRPr/>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47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6A196D8-2BCD-41BD-99BE-A71E14CF6B7D}" type="slidenum">
              <a:rPr lang="en-US" smtClean="0"/>
              <a:pPr fontAlgn="base">
                <a:spcBef>
                  <a:spcPct val="0"/>
                </a:spcBef>
                <a:spcAft>
                  <a:spcPct val="0"/>
                </a:spcAft>
                <a:defRPr/>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68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6A90C2-58F8-47BF-9AD4-4D6A0F6C0CA4}" type="slidenum">
              <a:rPr lang="en-US" smtClean="0"/>
              <a:pPr fontAlgn="base">
                <a:spcBef>
                  <a:spcPct val="0"/>
                </a:spcBef>
                <a:spcAft>
                  <a:spcPct val="0"/>
                </a:spcAft>
                <a:defRPr/>
              </a:pPr>
              <a:t>27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83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49C0DD-59E7-428A-8D6B-68A74147A715}" type="slidenum">
              <a:rPr lang="en-US" smtClean="0"/>
              <a:pPr fontAlgn="base">
                <a:spcBef>
                  <a:spcPct val="0"/>
                </a:spcBef>
                <a:spcAft>
                  <a:spcPct val="0"/>
                </a:spcAft>
                <a:defRPr/>
              </a:pPr>
              <a:t>28</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08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0ED3297-8A1C-43B1-8FD5-7CEBAD48F5CB}" type="slidenum">
              <a:rPr lang="en-US" smtClean="0"/>
              <a:pPr fontAlgn="base">
                <a:spcBef>
                  <a:spcPct val="0"/>
                </a:spcBef>
                <a:spcAft>
                  <a:spcPct val="0"/>
                </a:spcAft>
                <a:defRPr/>
              </a:pPr>
              <a:t>29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96200E-6586-4D3E-8F9F-75E16BFCEBCA}" type="slidenum">
              <a:rPr lang="en-US" smtClean="0"/>
              <a:pPr fontAlgn="base">
                <a:spcBef>
                  <a:spcPct val="0"/>
                </a:spcBef>
                <a:spcAft>
                  <a:spcPct val="0"/>
                </a:spcAft>
                <a:defRPr/>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51D6F8EF-2CEA-4CF9-8E22-317E8F019DD2}"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0D288125-E1D9-43B0-9EA1-8F795ABB8668}"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298842FC-CC65-422A-976E-160BD8BF015D}" type="slidenum">
              <a:rPr lang="en-US" smtClean="0"/>
              <a:pPr>
                <a:defRPr/>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29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24BE971-534F-4382-A142-BD10D3D074D4}" type="slidenum">
              <a:rPr lang="en-US" smtClean="0"/>
              <a:pPr fontAlgn="base">
                <a:spcBef>
                  <a:spcPct val="0"/>
                </a:spcBef>
                <a:spcAft>
                  <a:spcPct val="0"/>
                </a:spcAft>
                <a:defRPr/>
              </a:pPr>
              <a:t>33</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878935E-C502-41A6-BA3F-5B76F145B60B}" type="slidenum">
              <a:rPr lang="en-US" smtClean="0"/>
              <a:pPr>
                <a:defRPr/>
              </a:pPr>
              <a:t>34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3C6445-B607-4366-B20A-E3193814F928}" type="slidenum">
              <a:rPr lang="en-US" smtClean="0"/>
              <a:pPr fontAlgn="base">
                <a:spcBef>
                  <a:spcPct val="0"/>
                </a:spcBef>
                <a:spcAft>
                  <a:spcPct val="0"/>
                </a:spcAft>
                <a:defRPr/>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98165D-2D14-4AF0-A479-A48EC976CF4A}" type="slidenum">
              <a:rPr lang="en-US" smtClean="0"/>
              <a:pPr fontAlgn="base">
                <a:spcBef>
                  <a:spcPct val="0"/>
                </a:spcBef>
                <a:spcAft>
                  <a:spcPct val="0"/>
                </a:spcAft>
                <a:defRPr/>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E513F2D-CD96-4890-9394-10D3AABABF74}" type="slidenum">
              <a:rPr lang="en-US" smtClean="0"/>
              <a:pPr fontAlgn="base">
                <a:spcBef>
                  <a:spcPct val="0"/>
                </a:spcBef>
                <a:spcAft>
                  <a:spcPct val="0"/>
                </a:spcAft>
                <a:defRPr/>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8CE8B446-5BE2-4DF9-A38F-584441F838AB}"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7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F29813-EFBF-4862-8DAD-39A9BD1C552D}" type="slidenum">
              <a:rPr lang="en-US" smtClean="0"/>
              <a:pPr fontAlgn="base">
                <a:spcBef>
                  <a:spcPct val="0"/>
                </a:spcBef>
                <a:spcAft>
                  <a:spcPct val="0"/>
                </a:spcAft>
                <a:defRPr/>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96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975341-F298-4BF5-81B6-0F45E4CA3070}" type="slidenum">
              <a:rPr lang="en-US" smtClean="0"/>
              <a:pPr fontAlgn="base">
                <a:spcBef>
                  <a:spcPct val="0"/>
                </a:spcBef>
                <a:spcAft>
                  <a:spcPct val="0"/>
                </a:spcAft>
                <a:defRPr/>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smtClean="0"/>
            </a:lvl1pPr>
          </a:lstStyle>
          <a:p>
            <a:pPr>
              <a:defRPr/>
            </a:pPr>
            <a:fld id="{B8D60333-DDE4-4B78-9628-831A7553931D}" type="datetimeFigureOut">
              <a:rPr lang="es-AR"/>
              <a:pPr>
                <a:defRPr/>
              </a:pPr>
              <a:t>20/09/2012</a:t>
            </a:fld>
            <a:endParaRPr lang="es-AR"/>
          </a:p>
        </p:txBody>
      </p:sp>
      <p:sp>
        <p:nvSpPr>
          <p:cNvPr id="5" name="Footer Placeholder 4"/>
          <p:cNvSpPr>
            <a:spLocks noGrp="1"/>
          </p:cNvSpPr>
          <p:nvPr>
            <p:ph type="ftr" sz="quarter" idx="11"/>
          </p:nvPr>
        </p:nvSpPr>
        <p:spPr/>
        <p:txBody>
          <a:bodyPr/>
          <a:lstStyle>
            <a:lvl1pPr>
              <a:defRPr/>
            </a:lvl1pPr>
          </a:lstStyle>
          <a:p>
            <a:pPr>
              <a:defRPr/>
            </a:pPr>
            <a:endParaRPr lang="es-AR"/>
          </a:p>
        </p:txBody>
      </p:sp>
      <p:sp>
        <p:nvSpPr>
          <p:cNvPr id="6" name="Slide Number Placeholder 5"/>
          <p:cNvSpPr>
            <a:spLocks noGrp="1"/>
          </p:cNvSpPr>
          <p:nvPr>
            <p:ph type="sldNum" sz="quarter" idx="12"/>
          </p:nvPr>
        </p:nvSpPr>
        <p:spPr/>
        <p:txBody>
          <a:bodyPr/>
          <a:lstStyle>
            <a:lvl1pPr>
              <a:defRPr smtClean="0"/>
            </a:lvl1pPr>
          </a:lstStyle>
          <a:p>
            <a:pPr>
              <a:defRPr/>
            </a:pPr>
            <a:fld id="{7668E59D-7A54-4DD7-B998-CAB45DB78C00}" type="slidenum">
              <a:rPr lang="es-AR"/>
              <a:pPr>
                <a:defRPr/>
              </a:pPr>
              <a:t>‹#›</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515930F5-CD8E-41E2-AE0E-FA7F6090D887}" type="datetimeFigureOut">
              <a:rPr lang="es-AR"/>
              <a:pPr>
                <a:defRPr/>
              </a:pPr>
              <a:t>20/09/2012</a:t>
            </a:fld>
            <a:endParaRPr lang="es-AR"/>
          </a:p>
        </p:txBody>
      </p:sp>
      <p:sp>
        <p:nvSpPr>
          <p:cNvPr id="5" name="Footer Placeholder 4"/>
          <p:cNvSpPr>
            <a:spLocks noGrp="1"/>
          </p:cNvSpPr>
          <p:nvPr>
            <p:ph type="ftr" sz="quarter" idx="11"/>
          </p:nvPr>
        </p:nvSpPr>
        <p:spPr/>
        <p:txBody>
          <a:bodyPr/>
          <a:lstStyle>
            <a:lvl1pPr>
              <a:defRPr/>
            </a:lvl1pPr>
          </a:lstStyle>
          <a:p>
            <a:pPr>
              <a:defRPr/>
            </a:pPr>
            <a:endParaRPr lang="es-AR"/>
          </a:p>
        </p:txBody>
      </p:sp>
      <p:sp>
        <p:nvSpPr>
          <p:cNvPr id="6" name="Slide Number Placeholder 5"/>
          <p:cNvSpPr>
            <a:spLocks noGrp="1"/>
          </p:cNvSpPr>
          <p:nvPr>
            <p:ph type="sldNum" sz="quarter" idx="12"/>
          </p:nvPr>
        </p:nvSpPr>
        <p:spPr/>
        <p:txBody>
          <a:bodyPr/>
          <a:lstStyle>
            <a:lvl1pPr>
              <a:defRPr smtClean="0"/>
            </a:lvl1pPr>
          </a:lstStyle>
          <a:p>
            <a:pPr>
              <a:defRPr/>
            </a:pPr>
            <a:fld id="{7BE3DD57-5408-4429-8DC0-BD3CD32AAC01}" type="slidenum">
              <a:rPr lang="es-AR"/>
              <a:pPr>
                <a:defRPr/>
              </a:pPr>
              <a:t>‹#›</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7C932B72-3F0E-4654-8C12-819090EA3EC5}" type="datetimeFigureOut">
              <a:rPr lang="es-AR"/>
              <a:pPr>
                <a:defRPr/>
              </a:pPr>
              <a:t>20/09/2012</a:t>
            </a:fld>
            <a:endParaRPr lang="es-AR"/>
          </a:p>
        </p:txBody>
      </p:sp>
      <p:sp>
        <p:nvSpPr>
          <p:cNvPr id="5" name="Footer Placeholder 4"/>
          <p:cNvSpPr>
            <a:spLocks noGrp="1"/>
          </p:cNvSpPr>
          <p:nvPr>
            <p:ph type="ftr" sz="quarter" idx="11"/>
          </p:nvPr>
        </p:nvSpPr>
        <p:spPr/>
        <p:txBody>
          <a:bodyPr/>
          <a:lstStyle>
            <a:lvl1pPr>
              <a:defRPr/>
            </a:lvl1pPr>
          </a:lstStyle>
          <a:p>
            <a:pPr>
              <a:defRPr/>
            </a:pPr>
            <a:endParaRPr lang="es-AR"/>
          </a:p>
        </p:txBody>
      </p:sp>
      <p:sp>
        <p:nvSpPr>
          <p:cNvPr id="6" name="Slide Number Placeholder 5"/>
          <p:cNvSpPr>
            <a:spLocks noGrp="1"/>
          </p:cNvSpPr>
          <p:nvPr>
            <p:ph type="sldNum" sz="quarter" idx="12"/>
          </p:nvPr>
        </p:nvSpPr>
        <p:spPr/>
        <p:txBody>
          <a:bodyPr/>
          <a:lstStyle>
            <a:lvl1pPr>
              <a:defRPr smtClean="0"/>
            </a:lvl1pPr>
          </a:lstStyle>
          <a:p>
            <a:pPr>
              <a:defRPr/>
            </a:pPr>
            <a:fld id="{72E919E6-32F7-4D18-B7E2-E78B723EA14B}" type="slidenum">
              <a:rPr lang="es-AR"/>
              <a:pPr>
                <a:defRPr/>
              </a:pPr>
              <a:t>‹#›</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BC4BA01A-6D84-47A3-B6A5-A00D5D1F684D}" type="datetimeFigureOut">
              <a:rPr lang="es-AR"/>
              <a:pPr>
                <a:defRPr/>
              </a:pPr>
              <a:t>20/09/2012</a:t>
            </a:fld>
            <a:endParaRPr lang="es-AR"/>
          </a:p>
        </p:txBody>
      </p:sp>
      <p:sp>
        <p:nvSpPr>
          <p:cNvPr id="5" name="Footer Placeholder 4"/>
          <p:cNvSpPr>
            <a:spLocks noGrp="1"/>
          </p:cNvSpPr>
          <p:nvPr>
            <p:ph type="ftr" sz="quarter" idx="11"/>
          </p:nvPr>
        </p:nvSpPr>
        <p:spPr/>
        <p:txBody>
          <a:bodyPr/>
          <a:lstStyle>
            <a:lvl1pPr>
              <a:defRPr/>
            </a:lvl1pPr>
          </a:lstStyle>
          <a:p>
            <a:pPr>
              <a:defRPr/>
            </a:pPr>
            <a:endParaRPr lang="es-AR"/>
          </a:p>
        </p:txBody>
      </p:sp>
      <p:sp>
        <p:nvSpPr>
          <p:cNvPr id="6" name="Slide Number Placeholder 5"/>
          <p:cNvSpPr>
            <a:spLocks noGrp="1"/>
          </p:cNvSpPr>
          <p:nvPr>
            <p:ph type="sldNum" sz="quarter" idx="12"/>
          </p:nvPr>
        </p:nvSpPr>
        <p:spPr/>
        <p:txBody>
          <a:bodyPr/>
          <a:lstStyle>
            <a:lvl1pPr>
              <a:defRPr smtClean="0"/>
            </a:lvl1pPr>
          </a:lstStyle>
          <a:p>
            <a:pPr>
              <a:defRPr/>
            </a:pPr>
            <a:fld id="{89556179-EF0A-4CAC-A78B-FCA587822524}" type="slidenum">
              <a:rPr lang="es-AR"/>
              <a:pPr>
                <a:defRPr/>
              </a:pPr>
              <a:t>‹#›</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mtClean="0"/>
            </a:lvl1pPr>
          </a:lstStyle>
          <a:p>
            <a:pPr>
              <a:defRPr/>
            </a:pPr>
            <a:fld id="{E3060974-8052-4ADA-A584-3E71FC8CAA1C}" type="datetimeFigureOut">
              <a:rPr lang="es-AR"/>
              <a:pPr>
                <a:defRPr/>
              </a:pPr>
              <a:t>20/09/2012</a:t>
            </a:fld>
            <a:endParaRPr lang="es-AR"/>
          </a:p>
        </p:txBody>
      </p:sp>
      <p:sp>
        <p:nvSpPr>
          <p:cNvPr id="5" name="Footer Placeholder 4"/>
          <p:cNvSpPr>
            <a:spLocks noGrp="1"/>
          </p:cNvSpPr>
          <p:nvPr>
            <p:ph type="ftr" sz="quarter" idx="11"/>
          </p:nvPr>
        </p:nvSpPr>
        <p:spPr/>
        <p:txBody>
          <a:bodyPr/>
          <a:lstStyle>
            <a:lvl1pPr>
              <a:defRPr/>
            </a:lvl1pPr>
          </a:lstStyle>
          <a:p>
            <a:pPr>
              <a:defRPr/>
            </a:pPr>
            <a:endParaRPr lang="es-AR"/>
          </a:p>
        </p:txBody>
      </p:sp>
      <p:sp>
        <p:nvSpPr>
          <p:cNvPr id="6" name="Slide Number Placeholder 5"/>
          <p:cNvSpPr>
            <a:spLocks noGrp="1"/>
          </p:cNvSpPr>
          <p:nvPr>
            <p:ph type="sldNum" sz="quarter" idx="12"/>
          </p:nvPr>
        </p:nvSpPr>
        <p:spPr/>
        <p:txBody>
          <a:bodyPr/>
          <a:lstStyle>
            <a:lvl1pPr>
              <a:defRPr smtClean="0"/>
            </a:lvl1pPr>
          </a:lstStyle>
          <a:p>
            <a:pPr>
              <a:defRPr/>
            </a:pPr>
            <a:fld id="{3FF34FEF-95DB-47E6-B204-7B052ECF615E}" type="slidenum">
              <a:rPr lang="es-AR"/>
              <a:pPr>
                <a:defRPr/>
              </a:pPr>
              <a:t>‹#›</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smtClean="0"/>
            </a:lvl1pPr>
          </a:lstStyle>
          <a:p>
            <a:pPr>
              <a:defRPr/>
            </a:pPr>
            <a:fld id="{CD2BD736-0B2F-4069-A1DB-AADDD071B904}" type="datetimeFigureOut">
              <a:rPr lang="es-AR"/>
              <a:pPr>
                <a:defRPr/>
              </a:pPr>
              <a:t>20/09/2012</a:t>
            </a:fld>
            <a:endParaRPr lang="es-AR"/>
          </a:p>
        </p:txBody>
      </p:sp>
      <p:sp>
        <p:nvSpPr>
          <p:cNvPr id="6" name="Footer Placeholder 5"/>
          <p:cNvSpPr>
            <a:spLocks noGrp="1"/>
          </p:cNvSpPr>
          <p:nvPr>
            <p:ph type="ftr" sz="quarter" idx="11"/>
          </p:nvPr>
        </p:nvSpPr>
        <p:spPr/>
        <p:txBody>
          <a:bodyPr/>
          <a:lstStyle>
            <a:lvl1pPr>
              <a:defRPr/>
            </a:lvl1pPr>
          </a:lstStyle>
          <a:p>
            <a:pPr>
              <a:defRPr/>
            </a:pPr>
            <a:endParaRPr lang="es-AR"/>
          </a:p>
        </p:txBody>
      </p:sp>
      <p:sp>
        <p:nvSpPr>
          <p:cNvPr id="7" name="Slide Number Placeholder 6"/>
          <p:cNvSpPr>
            <a:spLocks noGrp="1"/>
          </p:cNvSpPr>
          <p:nvPr>
            <p:ph type="sldNum" sz="quarter" idx="12"/>
          </p:nvPr>
        </p:nvSpPr>
        <p:spPr/>
        <p:txBody>
          <a:bodyPr/>
          <a:lstStyle>
            <a:lvl1pPr>
              <a:defRPr smtClean="0"/>
            </a:lvl1pPr>
          </a:lstStyle>
          <a:p>
            <a:pPr>
              <a:defRPr/>
            </a:pPr>
            <a:fld id="{4B6C6029-55F0-4034-B141-48181E10B8B9}" type="slidenum">
              <a:rPr lang="es-AR"/>
              <a:pPr>
                <a:defRPr/>
              </a:pPr>
              <a:t>‹#›</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smtClean="0"/>
            </a:lvl1pPr>
          </a:lstStyle>
          <a:p>
            <a:pPr>
              <a:defRPr/>
            </a:pPr>
            <a:fld id="{C324FAC3-1B21-4BC3-A52D-C3FA69214D02}" type="datetimeFigureOut">
              <a:rPr lang="es-AR"/>
              <a:pPr>
                <a:defRPr/>
              </a:pPr>
              <a:t>20/09/2012</a:t>
            </a:fld>
            <a:endParaRPr lang="es-AR"/>
          </a:p>
        </p:txBody>
      </p:sp>
      <p:sp>
        <p:nvSpPr>
          <p:cNvPr id="8" name="Footer Placeholder 7"/>
          <p:cNvSpPr>
            <a:spLocks noGrp="1"/>
          </p:cNvSpPr>
          <p:nvPr>
            <p:ph type="ftr" sz="quarter" idx="11"/>
          </p:nvPr>
        </p:nvSpPr>
        <p:spPr/>
        <p:txBody>
          <a:bodyPr/>
          <a:lstStyle>
            <a:lvl1pPr>
              <a:defRPr/>
            </a:lvl1pPr>
          </a:lstStyle>
          <a:p>
            <a:pPr>
              <a:defRPr/>
            </a:pPr>
            <a:endParaRPr lang="es-AR"/>
          </a:p>
        </p:txBody>
      </p:sp>
      <p:sp>
        <p:nvSpPr>
          <p:cNvPr id="9" name="Slide Number Placeholder 8"/>
          <p:cNvSpPr>
            <a:spLocks noGrp="1"/>
          </p:cNvSpPr>
          <p:nvPr>
            <p:ph type="sldNum" sz="quarter" idx="12"/>
          </p:nvPr>
        </p:nvSpPr>
        <p:spPr/>
        <p:txBody>
          <a:bodyPr/>
          <a:lstStyle>
            <a:lvl1pPr>
              <a:defRPr smtClean="0"/>
            </a:lvl1pPr>
          </a:lstStyle>
          <a:p>
            <a:pPr>
              <a:defRPr/>
            </a:pPr>
            <a:fld id="{228573ED-D696-40AC-94D9-DD3572D87176}" type="slidenum">
              <a:rPr lang="es-AR"/>
              <a:pPr>
                <a:defRPr/>
              </a:pPr>
              <a:t>‹#›</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smtClean="0"/>
            </a:lvl1pPr>
          </a:lstStyle>
          <a:p>
            <a:pPr>
              <a:defRPr/>
            </a:pPr>
            <a:fld id="{4659CFB0-935E-4262-BC93-31FCC1981800}" type="datetimeFigureOut">
              <a:rPr lang="es-AR"/>
              <a:pPr>
                <a:defRPr/>
              </a:pPr>
              <a:t>20/09/2012</a:t>
            </a:fld>
            <a:endParaRPr lang="es-AR"/>
          </a:p>
        </p:txBody>
      </p:sp>
      <p:sp>
        <p:nvSpPr>
          <p:cNvPr id="4" name="Footer Placeholder 3"/>
          <p:cNvSpPr>
            <a:spLocks noGrp="1"/>
          </p:cNvSpPr>
          <p:nvPr>
            <p:ph type="ftr" sz="quarter" idx="11"/>
          </p:nvPr>
        </p:nvSpPr>
        <p:spPr/>
        <p:txBody>
          <a:bodyPr/>
          <a:lstStyle>
            <a:lvl1pPr>
              <a:defRPr/>
            </a:lvl1pPr>
          </a:lstStyle>
          <a:p>
            <a:pPr>
              <a:defRPr/>
            </a:pPr>
            <a:endParaRPr lang="es-AR"/>
          </a:p>
        </p:txBody>
      </p:sp>
      <p:sp>
        <p:nvSpPr>
          <p:cNvPr id="5" name="Slide Number Placeholder 4"/>
          <p:cNvSpPr>
            <a:spLocks noGrp="1"/>
          </p:cNvSpPr>
          <p:nvPr>
            <p:ph type="sldNum" sz="quarter" idx="12"/>
          </p:nvPr>
        </p:nvSpPr>
        <p:spPr/>
        <p:txBody>
          <a:bodyPr/>
          <a:lstStyle>
            <a:lvl1pPr>
              <a:defRPr smtClean="0"/>
            </a:lvl1pPr>
          </a:lstStyle>
          <a:p>
            <a:pPr>
              <a:defRPr/>
            </a:pPr>
            <a:fld id="{173892CB-1DB8-4A87-9F62-55B284863461}" type="slidenum">
              <a:rPr lang="es-AR"/>
              <a:pPr>
                <a:defRPr/>
              </a:pPr>
              <a:t>‹#›</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vl1pPr>
          </a:lstStyle>
          <a:p>
            <a:pPr>
              <a:defRPr/>
            </a:pPr>
            <a:fld id="{86D309E4-097F-473C-AA40-5F3EC0046E61}" type="datetimeFigureOut">
              <a:rPr lang="es-AR"/>
              <a:pPr>
                <a:defRPr/>
              </a:pPr>
              <a:t>20/09/2012</a:t>
            </a:fld>
            <a:endParaRPr lang="es-AR"/>
          </a:p>
        </p:txBody>
      </p:sp>
      <p:sp>
        <p:nvSpPr>
          <p:cNvPr id="3" name="Footer Placeholder 2"/>
          <p:cNvSpPr>
            <a:spLocks noGrp="1"/>
          </p:cNvSpPr>
          <p:nvPr>
            <p:ph type="ftr" sz="quarter" idx="11"/>
          </p:nvPr>
        </p:nvSpPr>
        <p:spPr/>
        <p:txBody>
          <a:bodyPr/>
          <a:lstStyle>
            <a:lvl1pPr>
              <a:defRPr/>
            </a:lvl1pPr>
          </a:lstStyle>
          <a:p>
            <a:pPr>
              <a:defRPr/>
            </a:pPr>
            <a:endParaRPr lang="es-AR"/>
          </a:p>
        </p:txBody>
      </p:sp>
      <p:sp>
        <p:nvSpPr>
          <p:cNvPr id="4" name="Slide Number Placeholder 3"/>
          <p:cNvSpPr>
            <a:spLocks noGrp="1"/>
          </p:cNvSpPr>
          <p:nvPr>
            <p:ph type="sldNum" sz="quarter" idx="12"/>
          </p:nvPr>
        </p:nvSpPr>
        <p:spPr/>
        <p:txBody>
          <a:bodyPr/>
          <a:lstStyle>
            <a:lvl1pPr>
              <a:defRPr smtClean="0"/>
            </a:lvl1pPr>
          </a:lstStyle>
          <a:p>
            <a:pPr>
              <a:defRPr/>
            </a:pPr>
            <a:fld id="{10C059A2-DBEF-4D70-9B41-0ABE915D5E40}" type="slidenum">
              <a:rPr lang="es-AR"/>
              <a:pPr>
                <a:defRPr/>
              </a:pPr>
              <a:t>‹#›</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fld id="{01BD518B-9650-40D4-BC9F-00BA9FEF10A6}" type="datetimeFigureOut">
              <a:rPr lang="es-AR"/>
              <a:pPr>
                <a:defRPr/>
              </a:pPr>
              <a:t>20/09/2012</a:t>
            </a:fld>
            <a:endParaRPr lang="es-AR"/>
          </a:p>
        </p:txBody>
      </p:sp>
      <p:sp>
        <p:nvSpPr>
          <p:cNvPr id="6" name="Footer Placeholder 5"/>
          <p:cNvSpPr>
            <a:spLocks noGrp="1"/>
          </p:cNvSpPr>
          <p:nvPr>
            <p:ph type="ftr" sz="quarter" idx="11"/>
          </p:nvPr>
        </p:nvSpPr>
        <p:spPr/>
        <p:txBody>
          <a:bodyPr/>
          <a:lstStyle>
            <a:lvl1pPr>
              <a:defRPr/>
            </a:lvl1pPr>
          </a:lstStyle>
          <a:p>
            <a:pPr>
              <a:defRPr/>
            </a:pPr>
            <a:endParaRPr lang="es-AR"/>
          </a:p>
        </p:txBody>
      </p:sp>
      <p:sp>
        <p:nvSpPr>
          <p:cNvPr id="7" name="Slide Number Placeholder 6"/>
          <p:cNvSpPr>
            <a:spLocks noGrp="1"/>
          </p:cNvSpPr>
          <p:nvPr>
            <p:ph type="sldNum" sz="quarter" idx="12"/>
          </p:nvPr>
        </p:nvSpPr>
        <p:spPr/>
        <p:txBody>
          <a:bodyPr/>
          <a:lstStyle>
            <a:lvl1pPr>
              <a:defRPr smtClean="0"/>
            </a:lvl1pPr>
          </a:lstStyle>
          <a:p>
            <a:pPr>
              <a:defRPr/>
            </a:pPr>
            <a:fld id="{7293038F-03C7-4D9F-B97F-002B56B6C433}" type="slidenum">
              <a:rPr lang="es-AR"/>
              <a:pPr>
                <a:defRPr/>
              </a:pPr>
              <a:t>‹#›</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fld id="{69FD3980-DB1A-492B-9C02-3E31643B6E96}" type="datetimeFigureOut">
              <a:rPr lang="es-AR"/>
              <a:pPr>
                <a:defRPr/>
              </a:pPr>
              <a:t>20/09/2012</a:t>
            </a:fld>
            <a:endParaRPr lang="es-AR"/>
          </a:p>
        </p:txBody>
      </p:sp>
      <p:sp>
        <p:nvSpPr>
          <p:cNvPr id="6" name="Footer Placeholder 5"/>
          <p:cNvSpPr>
            <a:spLocks noGrp="1"/>
          </p:cNvSpPr>
          <p:nvPr>
            <p:ph type="ftr" sz="quarter" idx="11"/>
          </p:nvPr>
        </p:nvSpPr>
        <p:spPr/>
        <p:txBody>
          <a:bodyPr/>
          <a:lstStyle>
            <a:lvl1pPr>
              <a:defRPr/>
            </a:lvl1pPr>
          </a:lstStyle>
          <a:p>
            <a:pPr>
              <a:defRPr/>
            </a:pPr>
            <a:endParaRPr lang="es-AR"/>
          </a:p>
        </p:txBody>
      </p:sp>
      <p:sp>
        <p:nvSpPr>
          <p:cNvPr id="7" name="Slide Number Placeholder 6"/>
          <p:cNvSpPr>
            <a:spLocks noGrp="1"/>
          </p:cNvSpPr>
          <p:nvPr>
            <p:ph type="sldNum" sz="quarter" idx="12"/>
          </p:nvPr>
        </p:nvSpPr>
        <p:spPr/>
        <p:txBody>
          <a:bodyPr/>
          <a:lstStyle>
            <a:lvl1pPr>
              <a:defRPr smtClean="0"/>
            </a:lvl1pPr>
          </a:lstStyle>
          <a:p>
            <a:pPr>
              <a:defRPr/>
            </a:pPr>
            <a:fld id="{F59DD906-562F-4471-BA34-661818CD56C1}" type="slidenum">
              <a:rPr lang="es-AR"/>
              <a:pPr>
                <a:defRPr/>
              </a:pPr>
              <a:t>‹#›</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AR" smtClean="0"/>
          </a:p>
        </p:txBody>
      </p:sp>
      <p:sp>
        <p:nvSpPr>
          <p:cNvPr id="84995"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2C10B5A-A5EA-4FCC-8332-A8DCEB0FDA25}" type="datetimeFigureOut">
              <a:rPr lang="es-AR"/>
              <a:pPr>
                <a:defRPr/>
              </a:pPr>
              <a:t>20/09/2012</a:t>
            </a:fld>
            <a:endParaRPr lang="es-A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693B457-6C34-4ACF-B04D-0643D244864C}" type="slidenum">
              <a:rPr lang="es-AR"/>
              <a:pPr>
                <a:defRPr/>
              </a:pPr>
              <a:t>‹#›</a:t>
            </a:fld>
            <a:endParaRPr lang="es-AR"/>
          </a:p>
        </p:txBody>
      </p:sp>
      <p:pic>
        <p:nvPicPr>
          <p:cNvPr id="84999" name="3 Imagen" descr="ss.jpg"/>
          <p:cNvPicPr>
            <a:picLocks noChangeAspect="1"/>
          </p:cNvPicPr>
          <p:nvPr userDrawn="1"/>
        </p:nvPicPr>
        <p:blipFill>
          <a:blip r:embed="rId13"/>
          <a:srcRect/>
          <a:stretch>
            <a:fillRect/>
          </a:stretch>
        </p:blipFill>
        <p:spPr bwMode="auto">
          <a:xfrm>
            <a:off x="0" y="0"/>
            <a:ext cx="9144000" cy="1144588"/>
          </a:xfrm>
          <a:prstGeom prst="rect">
            <a:avLst/>
          </a:prstGeom>
          <a:noFill/>
          <a:ln w="9525">
            <a:noFill/>
            <a:miter lim="800000"/>
            <a:headEnd/>
            <a:tailEnd/>
          </a:ln>
        </p:spPr>
      </p:pic>
      <p:sp>
        <p:nvSpPr>
          <p:cNvPr id="85001" name="TextBox 3"/>
          <p:cNvSpPr txBox="1">
            <a:spLocks noChangeArrowheads="1"/>
          </p:cNvSpPr>
          <p:nvPr userDrawn="1"/>
        </p:nvSpPr>
        <p:spPr bwMode="auto">
          <a:xfrm>
            <a:off x="6881813" y="6488113"/>
            <a:ext cx="2262187" cy="369887"/>
          </a:xfrm>
          <a:prstGeom prst="rect">
            <a:avLst/>
          </a:prstGeom>
          <a:noFill/>
          <a:ln w="9525">
            <a:noFill/>
            <a:miter lim="800000"/>
            <a:headEnd/>
            <a:tailEnd/>
          </a:ln>
        </p:spPr>
        <p:txBody>
          <a:bodyPr wrap="none">
            <a:spAutoFit/>
          </a:bodyPr>
          <a:lstStyle/>
          <a:p>
            <a:r>
              <a:rPr lang="es-AR">
                <a:cs typeface="Arial" charset="0"/>
              </a:rPr>
              <a:t>Septiembre de 2012</a:t>
            </a:r>
            <a:endParaRPr lang="en-US">
              <a:cs typeface="Arial" charset="0"/>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a:solidFill>
            <a:schemeClr val="tx1"/>
          </a:solidFill>
          <a:latin typeface="+mn-lt"/>
        </a:defRPr>
      </a:lvl2pPr>
      <a:lvl3pPr marL="1143000" indent="-228600" algn="l" rtl="0" fontAlgn="base">
        <a:spcBef>
          <a:spcPct val="20000"/>
        </a:spcBef>
        <a:spcAft>
          <a:spcPct val="0"/>
        </a:spcAft>
        <a:buFont typeface="Arial" charset="0"/>
        <a:buChar char="•"/>
        <a:defRPr sz="2400">
          <a:solidFill>
            <a:schemeClr val="tx1"/>
          </a:solidFill>
          <a:latin typeface="+mn-lt"/>
        </a:defRPr>
      </a:lvl3pPr>
      <a:lvl4pPr marL="1600200" indent="-228600" algn="l" rtl="0" fontAlgn="base">
        <a:spcBef>
          <a:spcPct val="20000"/>
        </a:spcBef>
        <a:spcAft>
          <a:spcPct val="0"/>
        </a:spcAft>
        <a:buFont typeface="Arial" charset="0"/>
        <a:buChar char="–"/>
        <a:defRPr sz="2000">
          <a:solidFill>
            <a:schemeClr val="tx1"/>
          </a:solidFill>
          <a:latin typeface="+mn-lt"/>
        </a:defRPr>
      </a:lvl4pPr>
      <a:lvl5pPr marL="2057400" indent="-228600" algn="l" rtl="0" fontAlgn="base">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3 Imagen" descr="ss.jpg"/>
          <p:cNvPicPr>
            <a:picLocks noChangeAspect="1"/>
          </p:cNvPicPr>
          <p:nvPr/>
        </p:nvPicPr>
        <p:blipFill>
          <a:blip r:embed="rId3"/>
          <a:srcRect l="20503" r="28419"/>
          <a:stretch>
            <a:fillRect/>
          </a:stretch>
        </p:blipFill>
        <p:spPr bwMode="auto">
          <a:xfrm>
            <a:off x="0" y="0"/>
            <a:ext cx="4670425" cy="1144588"/>
          </a:xfrm>
          <a:prstGeom prst="rect">
            <a:avLst/>
          </a:prstGeom>
          <a:noFill/>
          <a:ln w="9525">
            <a:noFill/>
            <a:miter lim="800000"/>
            <a:headEnd/>
            <a:tailEnd/>
          </a:ln>
        </p:spPr>
      </p:pic>
      <p:pic>
        <p:nvPicPr>
          <p:cNvPr id="90115" name="3 Imagen" descr="ss.jpg"/>
          <p:cNvPicPr>
            <a:picLocks noChangeAspect="1"/>
          </p:cNvPicPr>
          <p:nvPr/>
        </p:nvPicPr>
        <p:blipFill>
          <a:blip r:embed="rId3"/>
          <a:srcRect l="20503" r="28419"/>
          <a:stretch>
            <a:fillRect/>
          </a:stretch>
        </p:blipFill>
        <p:spPr bwMode="auto">
          <a:xfrm>
            <a:off x="4473575" y="0"/>
            <a:ext cx="4670425" cy="1144588"/>
          </a:xfrm>
          <a:prstGeom prst="rect">
            <a:avLst/>
          </a:prstGeom>
          <a:noFill/>
          <a:ln w="9525">
            <a:noFill/>
            <a:miter lim="800000"/>
            <a:headEnd/>
            <a:tailEnd/>
          </a:ln>
        </p:spPr>
      </p:pic>
      <p:pic>
        <p:nvPicPr>
          <p:cNvPr id="90116" name="1 Imagen" descr="sd.jpg"/>
          <p:cNvPicPr>
            <a:picLocks noChangeAspect="1"/>
          </p:cNvPicPr>
          <p:nvPr/>
        </p:nvPicPr>
        <p:blipFill>
          <a:blip r:embed="rId4" cstate="print"/>
          <a:srcRect/>
          <a:stretch>
            <a:fillRect/>
          </a:stretch>
        </p:blipFill>
        <p:spPr bwMode="auto">
          <a:xfrm>
            <a:off x="877888" y="1452563"/>
            <a:ext cx="7186612" cy="4635500"/>
          </a:xfrm>
          <a:prstGeom prst="rect">
            <a:avLst/>
          </a:prstGeom>
          <a:noFill/>
          <a:ln w="9525">
            <a:noFill/>
            <a:miter lim="800000"/>
            <a:headEnd/>
            <a:tailEnd/>
          </a:ln>
        </p:spPr>
      </p:pic>
      <p:sp>
        <p:nvSpPr>
          <p:cNvPr id="90118" name="Rectangle 6"/>
          <p:cNvSpPr>
            <a:spLocks noChangeArrowheads="1"/>
          </p:cNvSpPr>
          <p:nvPr/>
        </p:nvSpPr>
        <p:spPr bwMode="auto">
          <a:xfrm>
            <a:off x="6934200" y="6478588"/>
            <a:ext cx="2112963" cy="350837"/>
          </a:xfrm>
          <a:prstGeom prst="rect">
            <a:avLst/>
          </a:prstGeom>
          <a:solidFill>
            <a:schemeClr val="bg1"/>
          </a:soli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
          <p:cNvPicPr>
            <a:picLocks noChangeAspect="1" noChangeArrowheads="1"/>
          </p:cNvPicPr>
          <p:nvPr/>
        </p:nvPicPr>
        <p:blipFill>
          <a:blip r:embed="rId3"/>
          <a:srcRect/>
          <a:stretch>
            <a:fillRect/>
          </a:stretch>
        </p:blipFill>
        <p:spPr bwMode="auto">
          <a:xfrm>
            <a:off x="684213" y="1362075"/>
            <a:ext cx="3816350" cy="2305050"/>
          </a:xfrm>
          <a:prstGeom prst="rect">
            <a:avLst/>
          </a:prstGeom>
          <a:noFill/>
          <a:ln w="9525">
            <a:noFill/>
            <a:miter lim="800000"/>
            <a:headEnd/>
            <a:tailEnd/>
          </a:ln>
        </p:spPr>
      </p:pic>
      <p:pic>
        <p:nvPicPr>
          <p:cNvPr id="10244" name="Picture 1"/>
          <p:cNvPicPr>
            <a:picLocks noChangeAspect="1" noChangeArrowheads="1"/>
          </p:cNvPicPr>
          <p:nvPr/>
        </p:nvPicPr>
        <p:blipFill>
          <a:blip r:embed="rId4"/>
          <a:srcRect r="18385" b="10046"/>
          <a:stretch>
            <a:fillRect/>
          </a:stretch>
        </p:blipFill>
        <p:spPr bwMode="auto">
          <a:xfrm>
            <a:off x="684213" y="3954463"/>
            <a:ext cx="3816350" cy="2303462"/>
          </a:xfrm>
          <a:prstGeom prst="rect">
            <a:avLst/>
          </a:prstGeom>
          <a:noFill/>
          <a:ln w="9525">
            <a:solidFill>
              <a:schemeClr val="tx1"/>
            </a:solidFill>
            <a:miter lim="800000"/>
            <a:headEnd/>
            <a:tailEnd/>
          </a:ln>
        </p:spPr>
      </p:pic>
      <p:sp>
        <p:nvSpPr>
          <p:cNvPr id="10245" name="9 CuadroTexto"/>
          <p:cNvSpPr txBox="1">
            <a:spLocks noChangeArrowheads="1"/>
          </p:cNvSpPr>
          <p:nvPr/>
        </p:nvSpPr>
        <p:spPr bwMode="auto">
          <a:xfrm>
            <a:off x="4859338" y="1793875"/>
            <a:ext cx="3889375" cy="366713"/>
          </a:xfrm>
          <a:prstGeom prst="rect">
            <a:avLst/>
          </a:prstGeom>
          <a:noFill/>
          <a:ln w="9525">
            <a:noFill/>
            <a:miter lim="800000"/>
            <a:headEnd/>
            <a:tailEnd/>
          </a:ln>
        </p:spPr>
        <p:txBody>
          <a:bodyPr>
            <a:spAutoFit/>
          </a:bodyPr>
          <a:lstStyle/>
          <a:p>
            <a:r>
              <a:rPr lang="es-ES">
                <a:latin typeface="Calibri" pitchFamily="34" charset="0"/>
              </a:rPr>
              <a:t>Arribo Trazadores</a:t>
            </a:r>
          </a:p>
        </p:txBody>
      </p:sp>
      <p:sp>
        <p:nvSpPr>
          <p:cNvPr id="10246" name="10 CuadroTexto"/>
          <p:cNvSpPr txBox="1">
            <a:spLocks noChangeArrowheads="1"/>
          </p:cNvSpPr>
          <p:nvPr/>
        </p:nvSpPr>
        <p:spPr bwMode="auto">
          <a:xfrm>
            <a:off x="4859338" y="4530725"/>
            <a:ext cx="3889375" cy="915988"/>
          </a:xfrm>
          <a:prstGeom prst="rect">
            <a:avLst/>
          </a:prstGeom>
          <a:noFill/>
          <a:ln w="9525">
            <a:noFill/>
            <a:miter lim="800000"/>
            <a:headEnd/>
            <a:tailEnd/>
          </a:ln>
        </p:spPr>
        <p:txBody>
          <a:bodyPr>
            <a:spAutoFit/>
          </a:bodyPr>
          <a:lstStyle/>
          <a:p>
            <a:r>
              <a:rPr lang="es-ES">
                <a:latin typeface="Calibri" pitchFamily="34" charset="0"/>
              </a:rPr>
              <a:t>Reducción de porosidad en la cercanía del pozo. Perfil a pozo abierto y entubado.</a:t>
            </a:r>
          </a:p>
        </p:txBody>
      </p:sp>
      <p:sp>
        <p:nvSpPr>
          <p:cNvPr id="10248" name="Rectangle 8"/>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Comportamiento Dinámico de la Canalización</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2 CuadroTexto"/>
          <p:cNvSpPr txBox="1">
            <a:spLocks noChangeArrowheads="1"/>
          </p:cNvSpPr>
          <p:nvPr/>
        </p:nvSpPr>
        <p:spPr bwMode="auto">
          <a:xfrm>
            <a:off x="250825" y="1443038"/>
            <a:ext cx="8497888" cy="5324535"/>
          </a:xfrm>
          <a:prstGeom prst="rect">
            <a:avLst/>
          </a:prstGeom>
          <a:noFill/>
          <a:ln w="9525">
            <a:noFill/>
            <a:miter lim="800000"/>
            <a:headEnd/>
            <a:tailEnd/>
          </a:ln>
        </p:spPr>
        <p:txBody>
          <a:bodyPr>
            <a:spAutoFit/>
          </a:bodyPr>
          <a:lstStyle/>
          <a:p>
            <a:pPr marL="177800" indent="-177800">
              <a:buFont typeface="Arial" charset="0"/>
              <a:buChar char="•"/>
            </a:pPr>
            <a:r>
              <a:rPr lang="es-ES" sz="2400" dirty="0" smtClean="0">
                <a:latin typeface="Calibri" pitchFamily="34" charset="0"/>
              </a:rPr>
              <a:t>Situación</a:t>
            </a:r>
          </a:p>
          <a:p>
            <a:pPr marL="635000" lvl="1" indent="-177800">
              <a:buFont typeface="Arial" charset="0"/>
              <a:buChar char="•"/>
            </a:pPr>
            <a:r>
              <a:rPr lang="es-ES" sz="2000" dirty="0" smtClean="0">
                <a:latin typeface="Calibri" pitchFamily="34" charset="0"/>
              </a:rPr>
              <a:t>Pozos Acuatizados por:</a:t>
            </a:r>
            <a:endParaRPr lang="es-ES" sz="2000" dirty="0">
              <a:latin typeface="Calibri" pitchFamily="34" charset="0"/>
            </a:endParaRPr>
          </a:p>
          <a:p>
            <a:pPr marL="1092200" lvl="2" indent="-177800">
              <a:buFont typeface="Arial" charset="0"/>
              <a:buChar char="•"/>
            </a:pPr>
            <a:r>
              <a:rPr lang="es-ES" dirty="0" smtClean="0">
                <a:latin typeface="Calibri" pitchFamily="34" charset="0"/>
              </a:rPr>
              <a:t>Red </a:t>
            </a:r>
            <a:r>
              <a:rPr lang="es-ES" dirty="0">
                <a:latin typeface="Calibri" pitchFamily="34" charset="0"/>
              </a:rPr>
              <a:t>de canales naturales detrás del </a:t>
            </a:r>
            <a:r>
              <a:rPr lang="es-ES" dirty="0" err="1">
                <a:latin typeface="Calibri" pitchFamily="34" charset="0"/>
              </a:rPr>
              <a:t>casing</a:t>
            </a:r>
            <a:endParaRPr lang="es-ES" dirty="0">
              <a:latin typeface="Calibri" pitchFamily="34" charset="0"/>
            </a:endParaRPr>
          </a:p>
          <a:p>
            <a:pPr marL="1092200" lvl="2" indent="-177800">
              <a:buFont typeface="Arial" charset="0"/>
              <a:buChar char="•"/>
            </a:pPr>
            <a:r>
              <a:rPr lang="es-ES" dirty="0">
                <a:latin typeface="Calibri" pitchFamily="34" charset="0"/>
              </a:rPr>
              <a:t>Comunicación franca entre pozo productor e inyector</a:t>
            </a:r>
          </a:p>
          <a:p>
            <a:pPr marL="1092200" lvl="2" indent="-177800">
              <a:buFont typeface="Arial" charset="0"/>
              <a:buChar char="•"/>
            </a:pPr>
            <a:r>
              <a:rPr lang="es-ES" dirty="0">
                <a:latin typeface="Calibri" pitchFamily="34" charset="0"/>
              </a:rPr>
              <a:t>Comunicación con zona acuífera dentro de la misma formación</a:t>
            </a:r>
          </a:p>
          <a:p>
            <a:pPr marL="177800" indent="-177800">
              <a:buFont typeface="Arial" charset="0"/>
              <a:buChar char="•"/>
            </a:pPr>
            <a:r>
              <a:rPr lang="es-ES" sz="2400" dirty="0" smtClean="0">
                <a:latin typeface="Calibri" pitchFamily="34" charset="0"/>
              </a:rPr>
              <a:t>Objetivo</a:t>
            </a:r>
            <a:endParaRPr lang="es-ES" sz="2400" dirty="0">
              <a:latin typeface="Calibri" pitchFamily="34" charset="0"/>
            </a:endParaRPr>
          </a:p>
          <a:p>
            <a:pPr marL="635000" lvl="1" indent="-177800">
              <a:buFont typeface="Arial" charset="0"/>
              <a:buChar char="•"/>
            </a:pPr>
            <a:r>
              <a:rPr lang="es-ES" sz="2000" dirty="0">
                <a:latin typeface="Calibri" pitchFamily="34" charset="0"/>
              </a:rPr>
              <a:t>Recuperar la </a:t>
            </a:r>
            <a:r>
              <a:rPr lang="es-ES" sz="2000" dirty="0" smtClean="0">
                <a:latin typeface="Calibri" pitchFamily="34" charset="0"/>
              </a:rPr>
              <a:t>producción de petróleo de los </a:t>
            </a:r>
            <a:r>
              <a:rPr lang="es-ES" sz="2000" dirty="0">
                <a:latin typeface="Calibri" pitchFamily="34" charset="0"/>
              </a:rPr>
              <a:t>pozos </a:t>
            </a:r>
            <a:r>
              <a:rPr lang="es-ES" sz="2000" dirty="0" smtClean="0">
                <a:latin typeface="Calibri" pitchFamily="34" charset="0"/>
              </a:rPr>
              <a:t>mediante:</a:t>
            </a:r>
          </a:p>
          <a:p>
            <a:pPr marL="1092200" lvl="2" indent="-177800">
              <a:buFont typeface="Arial" charset="0"/>
              <a:buChar char="•"/>
            </a:pPr>
            <a:r>
              <a:rPr lang="es-ES" dirty="0" smtClean="0">
                <a:latin typeface="Calibri" pitchFamily="34" charset="0"/>
              </a:rPr>
              <a:t>Reconstitución de la matriz porosa de los pozos productores</a:t>
            </a:r>
            <a:endParaRPr lang="es-ES" dirty="0">
              <a:latin typeface="Calibri" pitchFamily="34" charset="0"/>
            </a:endParaRPr>
          </a:p>
          <a:p>
            <a:pPr marL="1092200" lvl="2" indent="-177800">
              <a:buFont typeface="Arial" charset="0"/>
              <a:buChar char="•"/>
            </a:pPr>
            <a:r>
              <a:rPr lang="es-ES" dirty="0">
                <a:latin typeface="Calibri" pitchFamily="34" charset="0"/>
              </a:rPr>
              <a:t>Controlar el alto corte de agua</a:t>
            </a:r>
          </a:p>
          <a:p>
            <a:pPr marL="177800" indent="-177800">
              <a:buFont typeface="Arial" charset="0"/>
              <a:buChar char="•"/>
            </a:pPr>
            <a:r>
              <a:rPr lang="es-ES" sz="2400" dirty="0">
                <a:latin typeface="Calibri" pitchFamily="34" charset="0"/>
              </a:rPr>
              <a:t>Planificación:</a:t>
            </a:r>
          </a:p>
          <a:p>
            <a:pPr marL="635000" lvl="1" indent="-177800">
              <a:buFont typeface="Arial" charset="0"/>
              <a:buChar char="•"/>
            </a:pPr>
            <a:r>
              <a:rPr lang="es-ES" sz="2000" dirty="0" smtClean="0">
                <a:latin typeface="Calibri" pitchFamily="34" charset="0"/>
              </a:rPr>
              <a:t>Rellenar las canalizaciones con “</a:t>
            </a:r>
            <a:r>
              <a:rPr lang="es-ES" sz="2000" dirty="0" err="1" smtClean="0">
                <a:latin typeface="Calibri" pitchFamily="34" charset="0"/>
              </a:rPr>
              <a:t>proppant</a:t>
            </a:r>
            <a:r>
              <a:rPr lang="es-ES" sz="2000" dirty="0" smtClean="0">
                <a:latin typeface="Calibri" pitchFamily="34" charset="0"/>
              </a:rPr>
              <a:t>” en la vecindad del pozo.</a:t>
            </a:r>
          </a:p>
          <a:p>
            <a:pPr marL="635000" lvl="1" indent="-177800">
              <a:buFont typeface="Arial" charset="0"/>
              <a:buChar char="•"/>
            </a:pPr>
            <a:r>
              <a:rPr lang="es-ES" sz="2000" dirty="0" smtClean="0">
                <a:latin typeface="Calibri" pitchFamily="34" charset="0"/>
              </a:rPr>
              <a:t>Evitar el “</a:t>
            </a:r>
            <a:r>
              <a:rPr lang="es-ES" sz="2000" dirty="0" err="1" smtClean="0">
                <a:latin typeface="Calibri" pitchFamily="34" charset="0"/>
              </a:rPr>
              <a:t>proppant</a:t>
            </a:r>
            <a:r>
              <a:rPr lang="es-ES" sz="2000" dirty="0" smtClean="0">
                <a:latin typeface="Calibri" pitchFamily="34" charset="0"/>
              </a:rPr>
              <a:t> </a:t>
            </a:r>
            <a:r>
              <a:rPr lang="es-ES" sz="2000" dirty="0" err="1" smtClean="0">
                <a:latin typeface="Calibri" pitchFamily="34" charset="0"/>
              </a:rPr>
              <a:t>flowback</a:t>
            </a:r>
            <a:r>
              <a:rPr lang="es-ES" sz="2000" dirty="0" smtClean="0">
                <a:latin typeface="Calibri" pitchFamily="34" charset="0"/>
              </a:rPr>
              <a:t>” en la etapa de producción del pozo post tratamiento.</a:t>
            </a:r>
          </a:p>
          <a:p>
            <a:pPr marL="635000" lvl="1" indent="-177800">
              <a:buFont typeface="Arial" charset="0"/>
              <a:buChar char="•"/>
            </a:pPr>
            <a:r>
              <a:rPr lang="es-ES" sz="2000" dirty="0" smtClean="0">
                <a:latin typeface="Calibri" pitchFamily="34" charset="0"/>
              </a:rPr>
              <a:t>Evaluar el corte de agua posterior al tratamiento y diseñar tratamiento RPM para el caso de “comunicación entre pozo inyector y productor”.</a:t>
            </a:r>
          </a:p>
          <a:p>
            <a:pPr marL="635000" lvl="1" indent="-177800"/>
            <a:endParaRPr lang="es-ES" sz="2000" dirty="0" smtClean="0">
              <a:latin typeface="Calibri" pitchFamily="34" charset="0"/>
            </a:endParaRPr>
          </a:p>
          <a:p>
            <a:pPr marL="1549400" lvl="3" indent="-177800"/>
            <a:endParaRPr lang="es-ES" dirty="0">
              <a:latin typeface="Calibri" pitchFamily="34" charset="0"/>
            </a:endParaRPr>
          </a:p>
        </p:txBody>
      </p:sp>
      <p:sp>
        <p:nvSpPr>
          <p:cNvPr id="11269" name="Rectangle 5"/>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Hipótesis de diseño</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2 CuadroTexto"/>
          <p:cNvSpPr txBox="1">
            <a:spLocks noChangeArrowheads="1"/>
          </p:cNvSpPr>
          <p:nvPr/>
        </p:nvSpPr>
        <p:spPr bwMode="auto">
          <a:xfrm>
            <a:off x="250825" y="1443038"/>
            <a:ext cx="8678863" cy="5047536"/>
          </a:xfrm>
          <a:prstGeom prst="rect">
            <a:avLst/>
          </a:prstGeom>
          <a:noFill/>
          <a:ln w="9525">
            <a:noFill/>
            <a:miter lim="800000"/>
            <a:headEnd/>
            <a:tailEnd/>
          </a:ln>
        </p:spPr>
        <p:txBody>
          <a:bodyPr>
            <a:spAutoFit/>
          </a:bodyPr>
          <a:lstStyle/>
          <a:p>
            <a:pPr marL="177800" indent="-177800">
              <a:buFont typeface="Arial" charset="0"/>
              <a:buChar char="•"/>
            </a:pPr>
            <a:r>
              <a:rPr lang="es-ES" sz="2400" dirty="0">
                <a:latin typeface="Calibri" pitchFamily="34" charset="0"/>
              </a:rPr>
              <a:t>Dos tipos de diseños se presentaron:</a:t>
            </a:r>
          </a:p>
          <a:p>
            <a:pPr marL="635000" lvl="1" indent="-177800">
              <a:buFont typeface="Arial" charset="0"/>
              <a:buChar char="•"/>
            </a:pPr>
            <a:r>
              <a:rPr lang="es-ES" sz="2000" dirty="0">
                <a:latin typeface="Calibri" pitchFamily="34" charset="0"/>
              </a:rPr>
              <a:t>Canalización directa entre pozo productor e inyector</a:t>
            </a:r>
          </a:p>
          <a:p>
            <a:pPr marL="635000" lvl="1" indent="-177800">
              <a:buFont typeface="Arial" charset="0"/>
              <a:buChar char="•"/>
            </a:pPr>
            <a:r>
              <a:rPr lang="es-ES" sz="2000" dirty="0">
                <a:latin typeface="Calibri" pitchFamily="34" charset="0"/>
              </a:rPr>
              <a:t>Canalización directa con tabla de agua en la misma formación</a:t>
            </a:r>
          </a:p>
          <a:p>
            <a:pPr marL="177800" indent="-177800">
              <a:buFont typeface="Arial" charset="0"/>
              <a:buChar char="•"/>
            </a:pPr>
            <a:r>
              <a:rPr lang="es-ES" sz="2400" dirty="0">
                <a:latin typeface="Calibri" pitchFamily="34" charset="0"/>
              </a:rPr>
              <a:t>Etapas del tratamiento:</a:t>
            </a:r>
          </a:p>
          <a:p>
            <a:pPr marL="635000" lvl="1" indent="-177800">
              <a:buFont typeface="Arial" charset="0"/>
              <a:buChar char="•"/>
            </a:pPr>
            <a:r>
              <a:rPr lang="es-ES" sz="2000" dirty="0">
                <a:latin typeface="Calibri" pitchFamily="34" charset="0"/>
              </a:rPr>
              <a:t>Verificación de datos de </a:t>
            </a:r>
            <a:r>
              <a:rPr lang="es-ES" sz="2000" dirty="0" smtClean="0">
                <a:latin typeface="Calibri" pitchFamily="34" charset="0"/>
              </a:rPr>
              <a:t>diseño</a:t>
            </a:r>
            <a:endParaRPr lang="es-ES" sz="2000" dirty="0">
              <a:latin typeface="Calibri" pitchFamily="34" charset="0"/>
            </a:endParaRPr>
          </a:p>
          <a:p>
            <a:pPr marL="1092200" lvl="2" indent="-177800">
              <a:buFont typeface="Arial" charset="0"/>
              <a:buChar char="•"/>
            </a:pPr>
            <a:r>
              <a:rPr lang="es-ES" dirty="0">
                <a:latin typeface="Calibri" pitchFamily="34" charset="0"/>
              </a:rPr>
              <a:t>DFIT - </a:t>
            </a:r>
            <a:r>
              <a:rPr lang="es-ES" dirty="0" err="1">
                <a:latin typeface="Calibri" pitchFamily="34" charset="0"/>
              </a:rPr>
              <a:t>Minifrac</a:t>
            </a:r>
            <a:endParaRPr lang="es-ES" dirty="0">
              <a:latin typeface="Calibri" pitchFamily="34" charset="0"/>
            </a:endParaRPr>
          </a:p>
          <a:p>
            <a:pPr marL="635000" lvl="1" indent="-177800">
              <a:buFont typeface="Arial" charset="0"/>
              <a:buChar char="•"/>
            </a:pPr>
            <a:r>
              <a:rPr lang="es-ES" sz="2000" dirty="0">
                <a:latin typeface="Calibri" pitchFamily="34" charset="0"/>
              </a:rPr>
              <a:t>Acondicionamiento de formación</a:t>
            </a:r>
          </a:p>
          <a:p>
            <a:pPr marL="1092200" lvl="2" indent="-177800">
              <a:buFont typeface="Arial" charset="0"/>
              <a:buChar char="•"/>
            </a:pPr>
            <a:r>
              <a:rPr lang="es-ES" dirty="0" err="1">
                <a:latin typeface="Calibri" pitchFamily="34" charset="0"/>
              </a:rPr>
              <a:t>Slug</a:t>
            </a:r>
            <a:r>
              <a:rPr lang="es-ES" dirty="0">
                <a:latin typeface="Calibri" pitchFamily="34" charset="0"/>
              </a:rPr>
              <a:t> con </a:t>
            </a:r>
            <a:r>
              <a:rPr lang="es-ES" dirty="0" err="1">
                <a:latin typeface="Calibri" pitchFamily="34" charset="0"/>
              </a:rPr>
              <a:t>SandWedge</a:t>
            </a:r>
            <a:endParaRPr lang="es-ES" dirty="0">
              <a:latin typeface="Calibri" pitchFamily="34" charset="0"/>
            </a:endParaRPr>
          </a:p>
          <a:p>
            <a:pPr marL="635000" lvl="1" indent="-177800">
              <a:buFont typeface="Arial" charset="0"/>
              <a:buChar char="•"/>
            </a:pPr>
            <a:r>
              <a:rPr lang="es-ES" sz="2000" dirty="0">
                <a:latin typeface="Calibri" pitchFamily="34" charset="0"/>
              </a:rPr>
              <a:t>Tratamiento Principal</a:t>
            </a:r>
          </a:p>
          <a:p>
            <a:pPr marL="1092200" lvl="2" indent="-177800">
              <a:buFont typeface="Arial" charset="0"/>
              <a:buChar char="•"/>
            </a:pPr>
            <a:r>
              <a:rPr lang="es-ES" dirty="0" err="1">
                <a:latin typeface="Calibri" pitchFamily="34" charset="0"/>
              </a:rPr>
              <a:t>Pad</a:t>
            </a:r>
            <a:r>
              <a:rPr lang="es-ES" dirty="0">
                <a:latin typeface="Calibri" pitchFamily="34" charset="0"/>
              </a:rPr>
              <a:t> + etapas con arena tratada con </a:t>
            </a:r>
            <a:r>
              <a:rPr lang="es-ES" dirty="0" err="1">
                <a:latin typeface="Calibri" pitchFamily="34" charset="0"/>
              </a:rPr>
              <a:t>SandWedge</a:t>
            </a:r>
            <a:r>
              <a:rPr lang="es-ES" dirty="0">
                <a:latin typeface="Calibri" pitchFamily="34" charset="0"/>
              </a:rPr>
              <a:t> + Expedite</a:t>
            </a:r>
          </a:p>
          <a:p>
            <a:pPr marL="635000" lvl="1" indent="-177800">
              <a:buFont typeface="Arial" charset="0"/>
              <a:buChar char="•"/>
            </a:pPr>
            <a:r>
              <a:rPr lang="es-ES" sz="2000" dirty="0">
                <a:latin typeface="Calibri" pitchFamily="34" charset="0"/>
              </a:rPr>
              <a:t>Controlar el alto corte de agua</a:t>
            </a:r>
          </a:p>
          <a:p>
            <a:pPr marL="1092200" lvl="2" indent="-177800">
              <a:buFont typeface="Arial" charset="0"/>
              <a:buChar char="•"/>
            </a:pPr>
            <a:r>
              <a:rPr lang="es-ES" dirty="0">
                <a:latin typeface="Calibri" pitchFamily="34" charset="0"/>
              </a:rPr>
              <a:t>Posterior al tratamiento principal (Canalización entre pozos)</a:t>
            </a:r>
          </a:p>
          <a:p>
            <a:pPr marL="1092200" lvl="2" indent="-177800">
              <a:buFont typeface="Arial" charset="0"/>
              <a:buChar char="•"/>
            </a:pPr>
            <a:r>
              <a:rPr lang="es-ES" dirty="0">
                <a:latin typeface="Calibri" pitchFamily="34" charset="0"/>
              </a:rPr>
              <a:t>Antes del tratamiento (canalización en </a:t>
            </a:r>
            <a:r>
              <a:rPr lang="es-ES" dirty="0" smtClean="0">
                <a:latin typeface="Calibri" pitchFamily="34" charset="0"/>
              </a:rPr>
              <a:t>formación</a:t>
            </a:r>
            <a:r>
              <a:rPr lang="es-ES" dirty="0" smtClean="0">
                <a:latin typeface="Calibri" pitchFamily="34" charset="0"/>
              </a:rPr>
              <a:t>)</a:t>
            </a:r>
          </a:p>
          <a:p>
            <a:pPr marL="177800" indent="-177800">
              <a:buFont typeface="Arial" charset="0"/>
              <a:buChar char="•"/>
            </a:pPr>
            <a:r>
              <a:rPr lang="es-ES" sz="2400" dirty="0" smtClean="0">
                <a:latin typeface="Calibri" pitchFamily="34" charset="0"/>
              </a:rPr>
              <a:t>Parámetros a considerar:</a:t>
            </a:r>
            <a:endParaRPr lang="es-ES" sz="2400" dirty="0" smtClean="0">
              <a:latin typeface="Calibri" pitchFamily="34" charset="0"/>
            </a:endParaRPr>
          </a:p>
          <a:p>
            <a:pPr marL="635000" lvl="1" indent="-177800">
              <a:buFont typeface="Arial" charset="0"/>
              <a:buChar char="•"/>
            </a:pPr>
            <a:r>
              <a:rPr lang="es-ES" sz="2000" dirty="0" smtClean="0">
                <a:latin typeface="Calibri" pitchFamily="34" charset="0"/>
              </a:rPr>
              <a:t>Presión Neta del Modelo vs. Presión Neta Observada</a:t>
            </a:r>
            <a:endParaRPr lang="es-ES" dirty="0" smtClean="0">
              <a:latin typeface="Calibri" pitchFamily="34" charset="0"/>
            </a:endParaRPr>
          </a:p>
          <a:p>
            <a:pPr marL="635000" lvl="1" indent="-177800">
              <a:buFont typeface="Arial" charset="0"/>
              <a:buChar char="•"/>
            </a:pPr>
            <a:r>
              <a:rPr lang="es-ES" sz="2000" dirty="0" smtClean="0">
                <a:latin typeface="Calibri" pitchFamily="34" charset="0"/>
              </a:rPr>
              <a:t>Presión Instantánea </a:t>
            </a:r>
            <a:r>
              <a:rPr lang="es-ES" sz="2000" dirty="0" smtClean="0">
                <a:latin typeface="Calibri" pitchFamily="34" charset="0"/>
                <a:sym typeface="Wingdings" pitchFamily="2" charset="2"/>
              </a:rPr>
              <a:t>de cada bombeo.</a:t>
            </a:r>
            <a:endParaRPr lang="es-ES" dirty="0" smtClean="0">
              <a:latin typeface="Calibri" pitchFamily="34" charset="0"/>
            </a:endParaRPr>
          </a:p>
        </p:txBody>
      </p:sp>
      <p:sp>
        <p:nvSpPr>
          <p:cNvPr id="12293" name="Rectangle 5"/>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Diseños</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2 CuadroTexto"/>
          <p:cNvSpPr txBox="1">
            <a:spLocks noChangeArrowheads="1"/>
          </p:cNvSpPr>
          <p:nvPr/>
        </p:nvSpPr>
        <p:spPr bwMode="auto">
          <a:xfrm>
            <a:off x="285750" y="1428750"/>
            <a:ext cx="8496300" cy="4154984"/>
          </a:xfrm>
          <a:prstGeom prst="rect">
            <a:avLst/>
          </a:prstGeom>
          <a:noFill/>
          <a:ln w="9525">
            <a:noFill/>
            <a:miter lim="800000"/>
            <a:headEnd/>
            <a:tailEnd/>
          </a:ln>
        </p:spPr>
        <p:txBody>
          <a:bodyPr>
            <a:spAutoFit/>
          </a:bodyPr>
          <a:lstStyle/>
          <a:p>
            <a:pPr marL="177800" indent="-177800">
              <a:buFont typeface="Arial" charset="0"/>
              <a:buChar char="•"/>
            </a:pPr>
            <a:r>
              <a:rPr lang="es-ES" sz="2400" dirty="0">
                <a:latin typeface="Calibri" pitchFamily="34" charset="0"/>
              </a:rPr>
              <a:t>RESINAS ESPECÍFICAS:</a:t>
            </a:r>
          </a:p>
          <a:p>
            <a:pPr marL="635000" lvl="1" indent="-177800">
              <a:buFont typeface="Arial" charset="0"/>
              <a:buChar char="•"/>
            </a:pPr>
            <a:r>
              <a:rPr lang="es-ES" sz="2400" dirty="0" err="1">
                <a:latin typeface="Calibri" pitchFamily="34" charset="0"/>
              </a:rPr>
              <a:t>SandWedge</a:t>
            </a:r>
            <a:endParaRPr lang="es-ES" sz="2400" dirty="0">
              <a:latin typeface="Calibri" pitchFamily="34" charset="0"/>
            </a:endParaRPr>
          </a:p>
          <a:p>
            <a:pPr marL="1092200" lvl="2" indent="-177800">
              <a:buFont typeface="Arial" charset="0"/>
              <a:buChar char="•"/>
            </a:pPr>
            <a:r>
              <a:rPr lang="es-ES" dirty="0">
                <a:latin typeface="Calibri" pitchFamily="34" charset="0"/>
              </a:rPr>
              <a:t>Resina que no cura</a:t>
            </a:r>
          </a:p>
          <a:p>
            <a:pPr marL="1092200" lvl="2" indent="-177800">
              <a:buFont typeface="Arial" charset="0"/>
              <a:buChar char="•"/>
            </a:pPr>
            <a:r>
              <a:rPr lang="es-ES" dirty="0">
                <a:latin typeface="Calibri" pitchFamily="34" charset="0"/>
              </a:rPr>
              <a:t>Controla el ingreso de finos al pack de arena</a:t>
            </a:r>
          </a:p>
          <a:p>
            <a:pPr marL="1092200" lvl="2" indent="-177800">
              <a:buFont typeface="Arial" charset="0"/>
              <a:buChar char="•"/>
            </a:pPr>
            <a:r>
              <a:rPr lang="es-ES" dirty="0">
                <a:latin typeface="Calibri" pitchFamily="34" charset="0"/>
              </a:rPr>
              <a:t>Confiere cohesión a los granos de arenas</a:t>
            </a:r>
          </a:p>
          <a:p>
            <a:pPr marL="635000" lvl="1" indent="-177800">
              <a:buFont typeface="Arial" charset="0"/>
              <a:buChar char="•"/>
            </a:pPr>
            <a:r>
              <a:rPr lang="es-ES" sz="2400" dirty="0">
                <a:latin typeface="Calibri" pitchFamily="34" charset="0"/>
              </a:rPr>
              <a:t>Expedite</a:t>
            </a:r>
          </a:p>
          <a:p>
            <a:pPr marL="1092200" lvl="2" indent="-177800">
              <a:buFont typeface="Arial" charset="0"/>
              <a:buChar char="•"/>
            </a:pPr>
            <a:r>
              <a:rPr lang="es-ES" dirty="0">
                <a:latin typeface="Calibri" pitchFamily="34" charset="0"/>
              </a:rPr>
              <a:t>Resina que cura con temperatura</a:t>
            </a:r>
          </a:p>
          <a:p>
            <a:pPr marL="1092200" lvl="2" indent="-177800">
              <a:buFont typeface="Arial" charset="0"/>
              <a:buChar char="•"/>
            </a:pPr>
            <a:r>
              <a:rPr lang="es-ES" dirty="0">
                <a:latin typeface="Calibri" pitchFamily="34" charset="0"/>
              </a:rPr>
              <a:t>Controla el “</a:t>
            </a:r>
            <a:r>
              <a:rPr lang="es-ES" dirty="0" err="1">
                <a:latin typeface="Calibri" pitchFamily="34" charset="0"/>
              </a:rPr>
              <a:t>proppant</a:t>
            </a:r>
            <a:r>
              <a:rPr lang="es-ES" dirty="0">
                <a:latin typeface="Calibri" pitchFamily="34" charset="0"/>
              </a:rPr>
              <a:t> </a:t>
            </a:r>
            <a:r>
              <a:rPr lang="es-ES" dirty="0" err="1">
                <a:latin typeface="Calibri" pitchFamily="34" charset="0"/>
              </a:rPr>
              <a:t>flowback</a:t>
            </a:r>
            <a:r>
              <a:rPr lang="es-ES" dirty="0">
                <a:latin typeface="Calibri" pitchFamily="34" charset="0"/>
              </a:rPr>
              <a:t>”</a:t>
            </a:r>
          </a:p>
          <a:p>
            <a:pPr marL="1092200" lvl="2" indent="-177800">
              <a:buFont typeface="Arial" charset="0"/>
              <a:buChar char="•"/>
            </a:pPr>
            <a:r>
              <a:rPr lang="es-ES" dirty="0">
                <a:latin typeface="Calibri" pitchFamily="34" charset="0"/>
              </a:rPr>
              <a:t>Genera “</a:t>
            </a:r>
            <a:r>
              <a:rPr lang="es-ES" dirty="0" err="1">
                <a:latin typeface="Calibri" pitchFamily="34" charset="0"/>
              </a:rPr>
              <a:t>Screenless</a:t>
            </a:r>
            <a:r>
              <a:rPr lang="es-ES" dirty="0">
                <a:latin typeface="Calibri" pitchFamily="34" charset="0"/>
              </a:rPr>
              <a:t>”</a:t>
            </a:r>
          </a:p>
          <a:p>
            <a:pPr marL="177800" indent="-177800">
              <a:buFont typeface="Arial" charset="0"/>
              <a:buChar char="•"/>
            </a:pPr>
            <a:r>
              <a:rPr lang="es-ES" sz="2400" dirty="0">
                <a:latin typeface="Calibri" pitchFamily="34" charset="0"/>
              </a:rPr>
              <a:t>RPM (</a:t>
            </a:r>
            <a:r>
              <a:rPr lang="es-ES" sz="2400" dirty="0" err="1">
                <a:latin typeface="Calibri" pitchFamily="34" charset="0"/>
              </a:rPr>
              <a:t>Relative</a:t>
            </a:r>
            <a:r>
              <a:rPr lang="es-ES" sz="2400" dirty="0">
                <a:latin typeface="Calibri" pitchFamily="34" charset="0"/>
              </a:rPr>
              <a:t> </a:t>
            </a:r>
            <a:r>
              <a:rPr lang="es-ES" sz="2400" dirty="0" err="1">
                <a:latin typeface="Calibri" pitchFamily="34" charset="0"/>
              </a:rPr>
              <a:t>Permeability</a:t>
            </a:r>
            <a:r>
              <a:rPr lang="es-ES" sz="2400" dirty="0">
                <a:latin typeface="Calibri" pitchFamily="34" charset="0"/>
              </a:rPr>
              <a:t> </a:t>
            </a:r>
            <a:r>
              <a:rPr lang="es-ES" sz="2400" dirty="0" err="1">
                <a:latin typeface="Calibri" pitchFamily="34" charset="0"/>
              </a:rPr>
              <a:t>Modifier</a:t>
            </a:r>
            <a:r>
              <a:rPr lang="es-ES" sz="2400" dirty="0">
                <a:latin typeface="Calibri" pitchFamily="34" charset="0"/>
              </a:rPr>
              <a:t>):</a:t>
            </a:r>
          </a:p>
          <a:p>
            <a:pPr marL="635000" lvl="1" indent="-177800">
              <a:buFont typeface="Arial" charset="0"/>
              <a:buChar char="•"/>
            </a:pPr>
            <a:r>
              <a:rPr lang="es-ES" sz="2400" dirty="0" smtClean="0">
                <a:latin typeface="Calibri" pitchFamily="34" charset="0"/>
              </a:rPr>
              <a:t>Modo </a:t>
            </a:r>
            <a:r>
              <a:rPr lang="es-ES" sz="2400" dirty="0">
                <a:latin typeface="Calibri" pitchFamily="34" charset="0"/>
              </a:rPr>
              <a:t>de aplicación:</a:t>
            </a:r>
          </a:p>
          <a:p>
            <a:pPr marL="1092200" lvl="2" indent="-177800">
              <a:buFont typeface="Arial" charset="0"/>
              <a:buChar char="•"/>
            </a:pPr>
            <a:r>
              <a:rPr lang="es-ES" dirty="0">
                <a:latin typeface="Calibri" pitchFamily="34" charset="0"/>
              </a:rPr>
              <a:t>Previo al tratamiento principal (CW-Frac)</a:t>
            </a:r>
          </a:p>
          <a:p>
            <a:pPr marL="1092200" lvl="2" indent="-177800">
              <a:buFont typeface="Arial" charset="0"/>
              <a:buChar char="•"/>
            </a:pPr>
            <a:r>
              <a:rPr lang="es-ES" dirty="0">
                <a:latin typeface="Calibri" pitchFamily="34" charset="0"/>
              </a:rPr>
              <a:t>Posterior al tratamiento principal (</a:t>
            </a:r>
            <a:r>
              <a:rPr lang="es-ES" dirty="0" err="1">
                <a:latin typeface="Calibri" pitchFamily="34" charset="0"/>
              </a:rPr>
              <a:t>WaterWeb</a:t>
            </a:r>
            <a:r>
              <a:rPr lang="es-ES" dirty="0">
                <a:latin typeface="Calibri" pitchFamily="34" charset="0"/>
              </a:rPr>
              <a:t>)</a:t>
            </a:r>
          </a:p>
        </p:txBody>
      </p:sp>
      <p:sp>
        <p:nvSpPr>
          <p:cNvPr id="13317" name="Rectangle 5"/>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Tecnología Utilizada</a:t>
            </a:r>
            <a:endParaRPr lang="en-US" sz="2400" b="1">
              <a:solidFill>
                <a:schemeClr val="bg1"/>
              </a:solidFill>
              <a:latin typeface="Calibri" pitchFamily="34" charset="0"/>
            </a:endParaRPr>
          </a:p>
        </p:txBody>
      </p:sp>
      <p:pic>
        <p:nvPicPr>
          <p:cNvPr id="1026" name="Picture 2"/>
          <p:cNvPicPr>
            <a:picLocks noChangeAspect="1" noChangeArrowheads="1"/>
          </p:cNvPicPr>
          <p:nvPr/>
        </p:nvPicPr>
        <p:blipFill>
          <a:blip r:embed="rId3"/>
          <a:srcRect/>
          <a:stretch>
            <a:fillRect/>
          </a:stretch>
        </p:blipFill>
        <p:spPr bwMode="auto">
          <a:xfrm>
            <a:off x="7504493" y="3230680"/>
            <a:ext cx="1271017" cy="15430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7465325" y="1435362"/>
            <a:ext cx="1324474" cy="1772758"/>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6120026" y="4899546"/>
            <a:ext cx="2723723" cy="16036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idx="4294967295"/>
          </p:nvPr>
        </p:nvSpPr>
        <p:spPr>
          <a:xfrm>
            <a:off x="755650" y="2565400"/>
            <a:ext cx="7772400" cy="1362075"/>
          </a:xfrm>
        </p:spPr>
        <p:txBody>
          <a:bodyPr anchor="t"/>
          <a:lstStyle/>
          <a:p>
            <a:r>
              <a:rPr lang="es-ES" sz="4000" b="1"/>
              <a:t>DESCRIPCIÓN DE LOS TRATAMIENTOS REALIZADOS</a:t>
            </a:r>
          </a:p>
        </p:txBody>
      </p:sp>
      <p:sp>
        <p:nvSpPr>
          <p:cNvPr id="3" name="2 Marcador de texto"/>
          <p:cNvSpPr>
            <a:spLocks noGrp="1"/>
          </p:cNvSpPr>
          <p:nvPr>
            <p:ph type="body" idx="4294967295"/>
          </p:nvPr>
        </p:nvSpPr>
        <p:spPr>
          <a:xfrm>
            <a:off x="722313" y="2906713"/>
            <a:ext cx="7772400" cy="1500187"/>
          </a:xfrm>
        </p:spPr>
        <p:txBody>
          <a:bodyPr rtlCol="0" anchor="b">
            <a:normAutofit/>
          </a:bodyPr>
          <a:lstStyle/>
          <a:p>
            <a:pPr marL="0" indent="0" fontAlgn="auto">
              <a:spcAft>
                <a:spcPts val="0"/>
              </a:spcAft>
              <a:buFont typeface="Arial" pitchFamily="34" charset="0"/>
              <a:buNone/>
              <a:defRPr/>
            </a:pPr>
            <a:endParaRPr lang="es-ES" sz="2000" kern="1200" dirty="0">
              <a:solidFill>
                <a:schemeClr val="tx1">
                  <a:tint val="75000"/>
                </a:schemeClr>
              </a:solidFill>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2"/>
          <p:cNvPicPr>
            <a:picLocks noChangeAspect="1" noChangeArrowheads="1"/>
          </p:cNvPicPr>
          <p:nvPr/>
        </p:nvPicPr>
        <p:blipFill>
          <a:blip r:embed="rId3"/>
          <a:srcRect r="12967" b="16026"/>
          <a:stretch>
            <a:fillRect/>
          </a:stretch>
        </p:blipFill>
        <p:spPr bwMode="auto">
          <a:xfrm>
            <a:off x="468313" y="1313645"/>
            <a:ext cx="3024187" cy="5383369"/>
          </a:xfrm>
          <a:prstGeom prst="rect">
            <a:avLst/>
          </a:prstGeom>
          <a:noFill/>
          <a:ln w="12700">
            <a:solidFill>
              <a:schemeClr val="tx1"/>
            </a:solidFill>
            <a:miter lim="800000"/>
            <a:headEnd/>
            <a:tailEnd/>
          </a:ln>
        </p:spPr>
      </p:pic>
      <p:sp>
        <p:nvSpPr>
          <p:cNvPr id="15364" name="2 CuadroTexto"/>
          <p:cNvSpPr txBox="1">
            <a:spLocks noChangeArrowheads="1"/>
          </p:cNvSpPr>
          <p:nvPr/>
        </p:nvSpPr>
        <p:spPr bwMode="auto">
          <a:xfrm>
            <a:off x="3597834" y="1305797"/>
            <a:ext cx="4786312" cy="1015663"/>
          </a:xfrm>
          <a:prstGeom prst="rect">
            <a:avLst/>
          </a:prstGeom>
          <a:noFill/>
          <a:ln w="9525">
            <a:noFill/>
            <a:miter lim="800000"/>
            <a:headEnd/>
            <a:tailEnd/>
          </a:ln>
        </p:spPr>
        <p:txBody>
          <a:bodyPr>
            <a:spAutoFit/>
          </a:bodyPr>
          <a:lstStyle/>
          <a:p>
            <a:pPr marL="177800" indent="-177800">
              <a:buFont typeface="Arial" charset="0"/>
              <a:buChar char="•"/>
            </a:pPr>
            <a:r>
              <a:rPr lang="es-ES" sz="2000" dirty="0">
                <a:latin typeface="Calibri" pitchFamily="34" charset="0"/>
              </a:rPr>
              <a:t>Punzado: </a:t>
            </a:r>
            <a:r>
              <a:rPr lang="es-ES" sz="2000" dirty="0" smtClean="0">
                <a:latin typeface="Calibri" pitchFamily="34" charset="0"/>
              </a:rPr>
              <a:t>		629.5/633 m</a:t>
            </a:r>
          </a:p>
          <a:p>
            <a:pPr marL="177800" indent="-177800">
              <a:buFont typeface="Arial" charset="0"/>
              <a:buChar char="•"/>
            </a:pPr>
            <a:r>
              <a:rPr lang="es-ES" sz="2000" dirty="0" smtClean="0">
                <a:latin typeface="Calibri" pitchFamily="34" charset="0"/>
              </a:rPr>
              <a:t>Espesor Punzado:	3.5 m</a:t>
            </a:r>
            <a:endParaRPr lang="es-ES" sz="2000" dirty="0">
              <a:latin typeface="Calibri" pitchFamily="34" charset="0"/>
            </a:endParaRPr>
          </a:p>
          <a:p>
            <a:pPr marL="177800" indent="-177800">
              <a:buFont typeface="Arial" charset="0"/>
              <a:buChar char="•"/>
            </a:pPr>
            <a:r>
              <a:rPr lang="es-ES" sz="2000" dirty="0" err="1">
                <a:latin typeface="Calibri" pitchFamily="34" charset="0"/>
              </a:rPr>
              <a:t>Casing</a:t>
            </a:r>
            <a:r>
              <a:rPr lang="es-ES" sz="2000" dirty="0">
                <a:latin typeface="Calibri" pitchFamily="34" charset="0"/>
              </a:rPr>
              <a:t>: </a:t>
            </a:r>
            <a:r>
              <a:rPr lang="es-ES" sz="2000" dirty="0" smtClean="0">
                <a:latin typeface="Calibri" pitchFamily="34" charset="0"/>
              </a:rPr>
              <a:t>		7</a:t>
            </a:r>
            <a:r>
              <a:rPr lang="es-ES" sz="2000" dirty="0">
                <a:latin typeface="Calibri" pitchFamily="34" charset="0"/>
              </a:rPr>
              <a:t>” 23 lb/ft</a:t>
            </a:r>
          </a:p>
        </p:txBody>
      </p:sp>
      <p:pic>
        <p:nvPicPr>
          <p:cNvPr id="15365" name="Picture 7"/>
          <p:cNvPicPr>
            <a:picLocks noChangeAspect="1" noChangeArrowheads="1"/>
          </p:cNvPicPr>
          <p:nvPr/>
        </p:nvPicPr>
        <p:blipFill>
          <a:blip r:embed="rId4"/>
          <a:srcRect/>
          <a:stretch>
            <a:fillRect/>
          </a:stretch>
        </p:blipFill>
        <p:spPr bwMode="auto">
          <a:xfrm>
            <a:off x="3648254" y="2256554"/>
            <a:ext cx="5256213" cy="2057400"/>
          </a:xfrm>
          <a:prstGeom prst="rect">
            <a:avLst/>
          </a:prstGeom>
          <a:noFill/>
          <a:ln w="9525">
            <a:noFill/>
            <a:miter lim="800000"/>
            <a:headEnd/>
            <a:tailEnd/>
          </a:ln>
        </p:spPr>
      </p:pic>
      <p:pic>
        <p:nvPicPr>
          <p:cNvPr id="15366" name="Picture 8"/>
          <p:cNvPicPr>
            <a:picLocks noChangeAspect="1" noChangeArrowheads="1"/>
          </p:cNvPicPr>
          <p:nvPr/>
        </p:nvPicPr>
        <p:blipFill>
          <a:blip r:embed="rId5"/>
          <a:srcRect/>
          <a:stretch>
            <a:fillRect/>
          </a:stretch>
        </p:blipFill>
        <p:spPr bwMode="auto">
          <a:xfrm>
            <a:off x="3667483" y="4403166"/>
            <a:ext cx="5291138" cy="2300288"/>
          </a:xfrm>
          <a:prstGeom prst="rect">
            <a:avLst/>
          </a:prstGeom>
          <a:noFill/>
          <a:ln w="9525">
            <a:noFill/>
            <a:miter lim="800000"/>
            <a:headEnd/>
            <a:tailEnd/>
          </a:ln>
        </p:spPr>
      </p:pic>
      <p:sp>
        <p:nvSpPr>
          <p:cNvPr id="15368" name="Rectangle 8"/>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ECN-61 – Canalización entre pozos</a:t>
            </a:r>
            <a:endParaRPr lang="en-US" sz="2400" b="1">
              <a:solidFill>
                <a:schemeClr val="bg1"/>
              </a:solidFill>
              <a:latin typeface="Calibri" pitchFamily="34" charset="0"/>
            </a:endParaRPr>
          </a:p>
        </p:txBody>
      </p:sp>
      <p:sp>
        <p:nvSpPr>
          <p:cNvPr id="15369" name="Rectangle 9"/>
          <p:cNvSpPr>
            <a:spLocks noChangeArrowheads="1"/>
          </p:cNvSpPr>
          <p:nvPr/>
        </p:nvSpPr>
        <p:spPr bwMode="auto">
          <a:xfrm>
            <a:off x="8931275" y="6542088"/>
            <a:ext cx="222250" cy="315912"/>
          </a:xfrm>
          <a:prstGeom prst="rect">
            <a:avLst/>
          </a:prstGeom>
          <a:solidFill>
            <a:schemeClr val="bg1"/>
          </a:soli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5 CuadroTexto"/>
          <p:cNvSpPr txBox="1">
            <a:spLocks noChangeArrowheads="1"/>
          </p:cNvSpPr>
          <p:nvPr/>
        </p:nvSpPr>
        <p:spPr bwMode="auto">
          <a:xfrm>
            <a:off x="571500" y="5857875"/>
            <a:ext cx="7715250" cy="369888"/>
          </a:xfrm>
          <a:prstGeom prst="rect">
            <a:avLst/>
          </a:prstGeom>
          <a:noFill/>
          <a:ln w="9525">
            <a:noFill/>
            <a:miter lim="800000"/>
            <a:headEnd/>
            <a:tailEnd/>
          </a:ln>
        </p:spPr>
        <p:txBody>
          <a:bodyPr>
            <a:spAutoFit/>
          </a:bodyPr>
          <a:lstStyle/>
          <a:p>
            <a:r>
              <a:rPr lang="es-ES">
                <a:latin typeface="Calibri" pitchFamily="34" charset="0"/>
              </a:rPr>
              <a:t>Bombeos de diagnóstico – La presión instantánea cae a 0 psi inmediatamente.</a:t>
            </a:r>
          </a:p>
        </p:txBody>
      </p:sp>
      <p:pic>
        <p:nvPicPr>
          <p:cNvPr id="16388" name="Picture 2"/>
          <p:cNvPicPr>
            <a:picLocks noChangeAspect="1" noChangeArrowheads="1"/>
          </p:cNvPicPr>
          <p:nvPr/>
        </p:nvPicPr>
        <p:blipFill>
          <a:blip r:embed="rId3"/>
          <a:srcRect/>
          <a:stretch>
            <a:fillRect/>
          </a:stretch>
        </p:blipFill>
        <p:spPr bwMode="auto">
          <a:xfrm>
            <a:off x="571500" y="1285875"/>
            <a:ext cx="7762875" cy="4324350"/>
          </a:xfrm>
          <a:prstGeom prst="rect">
            <a:avLst/>
          </a:prstGeom>
          <a:noFill/>
          <a:ln w="9525">
            <a:noFill/>
            <a:miter lim="800000"/>
            <a:headEnd/>
            <a:tailEnd/>
          </a:ln>
        </p:spPr>
      </p:pic>
      <p:sp>
        <p:nvSpPr>
          <p:cNvPr id="16389" name="5 CuadroTexto"/>
          <p:cNvSpPr txBox="1">
            <a:spLocks noChangeArrowheads="1"/>
          </p:cNvSpPr>
          <p:nvPr/>
        </p:nvSpPr>
        <p:spPr bwMode="auto">
          <a:xfrm>
            <a:off x="1143000" y="1643063"/>
            <a:ext cx="2071688" cy="369887"/>
          </a:xfrm>
          <a:prstGeom prst="rect">
            <a:avLst/>
          </a:prstGeom>
          <a:noFill/>
          <a:ln w="9525">
            <a:noFill/>
            <a:miter lim="800000"/>
            <a:headEnd/>
            <a:tailEnd/>
          </a:ln>
        </p:spPr>
        <p:txBody>
          <a:bodyPr>
            <a:spAutoFit/>
          </a:bodyPr>
          <a:lstStyle/>
          <a:p>
            <a:r>
              <a:rPr lang="es-ES">
                <a:latin typeface="Calibri" pitchFamily="34" charset="0"/>
              </a:rPr>
              <a:t>DFIT - Agua</a:t>
            </a:r>
          </a:p>
        </p:txBody>
      </p:sp>
      <p:sp>
        <p:nvSpPr>
          <p:cNvPr id="16390" name="5 CuadroTexto"/>
          <p:cNvSpPr txBox="1">
            <a:spLocks noChangeArrowheads="1"/>
          </p:cNvSpPr>
          <p:nvPr/>
        </p:nvSpPr>
        <p:spPr bwMode="auto">
          <a:xfrm>
            <a:off x="4071938" y="1571625"/>
            <a:ext cx="1500187" cy="646113"/>
          </a:xfrm>
          <a:prstGeom prst="rect">
            <a:avLst/>
          </a:prstGeom>
          <a:noFill/>
          <a:ln w="9525">
            <a:noFill/>
            <a:miter lim="800000"/>
            <a:headEnd/>
            <a:tailEnd/>
          </a:ln>
        </p:spPr>
        <p:txBody>
          <a:bodyPr>
            <a:spAutoFit/>
          </a:bodyPr>
          <a:lstStyle/>
          <a:p>
            <a:r>
              <a:rPr lang="es-ES">
                <a:latin typeface="Calibri" pitchFamily="34" charset="0"/>
              </a:rPr>
              <a:t>Minifrac</a:t>
            </a:r>
          </a:p>
          <a:p>
            <a:r>
              <a:rPr lang="es-ES">
                <a:latin typeface="Calibri" pitchFamily="34" charset="0"/>
              </a:rPr>
              <a:t>Gel Lineal</a:t>
            </a:r>
          </a:p>
        </p:txBody>
      </p:sp>
      <p:sp>
        <p:nvSpPr>
          <p:cNvPr id="16391" name="5 CuadroTexto"/>
          <p:cNvSpPr txBox="1">
            <a:spLocks noChangeArrowheads="1"/>
          </p:cNvSpPr>
          <p:nvPr/>
        </p:nvSpPr>
        <p:spPr bwMode="auto">
          <a:xfrm>
            <a:off x="6286500" y="1571625"/>
            <a:ext cx="1500188" cy="646113"/>
          </a:xfrm>
          <a:prstGeom prst="rect">
            <a:avLst/>
          </a:prstGeom>
          <a:noFill/>
          <a:ln w="9525">
            <a:noFill/>
            <a:miter lim="800000"/>
            <a:headEnd/>
            <a:tailEnd/>
          </a:ln>
        </p:spPr>
        <p:txBody>
          <a:bodyPr>
            <a:spAutoFit/>
          </a:bodyPr>
          <a:lstStyle/>
          <a:p>
            <a:r>
              <a:rPr lang="es-ES">
                <a:latin typeface="Calibri" pitchFamily="34" charset="0"/>
              </a:rPr>
              <a:t>Minifrac</a:t>
            </a:r>
          </a:p>
          <a:p>
            <a:r>
              <a:rPr lang="es-ES">
                <a:latin typeface="Calibri" pitchFamily="34" charset="0"/>
              </a:rPr>
              <a:t>Gel Lineal</a:t>
            </a:r>
          </a:p>
        </p:txBody>
      </p:sp>
      <p:sp>
        <p:nvSpPr>
          <p:cNvPr id="16393" name="Rectangle 9"/>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ECN-61 – Canalización entre pozos</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2 CuadroTexto"/>
          <p:cNvSpPr txBox="1">
            <a:spLocks noChangeArrowheads="1"/>
          </p:cNvSpPr>
          <p:nvPr/>
        </p:nvSpPr>
        <p:spPr bwMode="auto">
          <a:xfrm>
            <a:off x="1214438" y="5572125"/>
            <a:ext cx="6715125" cy="646113"/>
          </a:xfrm>
          <a:prstGeom prst="rect">
            <a:avLst/>
          </a:prstGeom>
          <a:noFill/>
          <a:ln w="9525">
            <a:noFill/>
            <a:miter lim="800000"/>
            <a:headEnd/>
            <a:tailEnd/>
          </a:ln>
        </p:spPr>
        <p:txBody>
          <a:bodyPr>
            <a:spAutoFit/>
          </a:bodyPr>
          <a:lstStyle/>
          <a:p>
            <a:r>
              <a:rPr lang="es-ES">
                <a:latin typeface="Calibri" pitchFamily="34" charset="0"/>
              </a:rPr>
              <a:t>Slugs de acondicionamiento – Presión instantánea en aumento</a:t>
            </a:r>
          </a:p>
          <a:p>
            <a:r>
              <a:rPr lang="es-ES">
                <a:latin typeface="Calibri" pitchFamily="34" charset="0"/>
              </a:rPr>
              <a:t>Se rediseña tratamiento original, pasando de 565 sks a 1050 sks</a:t>
            </a:r>
          </a:p>
        </p:txBody>
      </p:sp>
      <p:pic>
        <p:nvPicPr>
          <p:cNvPr id="17412" name="Picture 2"/>
          <p:cNvPicPr>
            <a:picLocks noChangeAspect="1" noChangeArrowheads="1"/>
          </p:cNvPicPr>
          <p:nvPr/>
        </p:nvPicPr>
        <p:blipFill>
          <a:blip r:embed="rId3"/>
          <a:srcRect/>
          <a:stretch>
            <a:fillRect/>
          </a:stretch>
        </p:blipFill>
        <p:spPr bwMode="auto">
          <a:xfrm>
            <a:off x="1143000" y="1428750"/>
            <a:ext cx="6848475" cy="3933825"/>
          </a:xfrm>
          <a:prstGeom prst="rect">
            <a:avLst/>
          </a:prstGeom>
          <a:noFill/>
          <a:ln w="9525">
            <a:noFill/>
            <a:miter lim="800000"/>
            <a:headEnd/>
            <a:tailEnd/>
          </a:ln>
        </p:spPr>
      </p:pic>
      <p:sp>
        <p:nvSpPr>
          <p:cNvPr id="17413" name="2 CuadroTexto"/>
          <p:cNvSpPr txBox="1">
            <a:spLocks noChangeArrowheads="1"/>
          </p:cNvSpPr>
          <p:nvPr/>
        </p:nvSpPr>
        <p:spPr bwMode="auto">
          <a:xfrm>
            <a:off x="1571625" y="1857375"/>
            <a:ext cx="714375" cy="830263"/>
          </a:xfrm>
          <a:prstGeom prst="rect">
            <a:avLst/>
          </a:prstGeom>
          <a:noFill/>
          <a:ln w="9525">
            <a:noFill/>
            <a:miter lim="800000"/>
            <a:headEnd/>
            <a:tailEnd/>
          </a:ln>
        </p:spPr>
        <p:txBody>
          <a:bodyPr>
            <a:spAutoFit/>
          </a:bodyPr>
          <a:lstStyle/>
          <a:p>
            <a:r>
              <a:rPr lang="es-ES" sz="1600">
                <a:latin typeface="Calibri" pitchFamily="34" charset="0"/>
              </a:rPr>
              <a:t>Slug1</a:t>
            </a:r>
          </a:p>
          <a:p>
            <a:r>
              <a:rPr lang="es-ES" sz="1600">
                <a:latin typeface="Calibri" pitchFamily="34" charset="0"/>
              </a:rPr>
              <a:t>1ppg</a:t>
            </a:r>
          </a:p>
          <a:p>
            <a:r>
              <a:rPr lang="es-ES" sz="1600">
                <a:latin typeface="Calibri" pitchFamily="34" charset="0"/>
              </a:rPr>
              <a:t>30 sk</a:t>
            </a:r>
          </a:p>
        </p:txBody>
      </p:sp>
      <p:sp>
        <p:nvSpPr>
          <p:cNvPr id="17414" name="2 CuadroTexto"/>
          <p:cNvSpPr txBox="1">
            <a:spLocks noChangeArrowheads="1"/>
          </p:cNvSpPr>
          <p:nvPr/>
        </p:nvSpPr>
        <p:spPr bwMode="auto">
          <a:xfrm>
            <a:off x="2786063" y="1857375"/>
            <a:ext cx="714375" cy="830263"/>
          </a:xfrm>
          <a:prstGeom prst="rect">
            <a:avLst/>
          </a:prstGeom>
          <a:noFill/>
          <a:ln w="9525">
            <a:noFill/>
            <a:miter lim="800000"/>
            <a:headEnd/>
            <a:tailEnd/>
          </a:ln>
        </p:spPr>
        <p:txBody>
          <a:bodyPr>
            <a:spAutoFit/>
          </a:bodyPr>
          <a:lstStyle/>
          <a:p>
            <a:r>
              <a:rPr lang="es-ES" sz="1600">
                <a:latin typeface="Calibri" pitchFamily="34" charset="0"/>
              </a:rPr>
              <a:t>Slug2</a:t>
            </a:r>
          </a:p>
          <a:p>
            <a:r>
              <a:rPr lang="es-ES" sz="1600">
                <a:latin typeface="Calibri" pitchFamily="34" charset="0"/>
              </a:rPr>
              <a:t>3ppg</a:t>
            </a:r>
          </a:p>
          <a:p>
            <a:r>
              <a:rPr lang="es-ES" sz="1600">
                <a:latin typeface="Calibri" pitchFamily="34" charset="0"/>
              </a:rPr>
              <a:t>140 sk</a:t>
            </a:r>
          </a:p>
        </p:txBody>
      </p:sp>
      <p:sp>
        <p:nvSpPr>
          <p:cNvPr id="17415" name="2 CuadroTexto"/>
          <p:cNvSpPr txBox="1">
            <a:spLocks noChangeArrowheads="1"/>
          </p:cNvSpPr>
          <p:nvPr/>
        </p:nvSpPr>
        <p:spPr bwMode="auto">
          <a:xfrm>
            <a:off x="4071938" y="1857375"/>
            <a:ext cx="714375" cy="830263"/>
          </a:xfrm>
          <a:prstGeom prst="rect">
            <a:avLst/>
          </a:prstGeom>
          <a:noFill/>
          <a:ln w="9525">
            <a:noFill/>
            <a:miter lim="800000"/>
            <a:headEnd/>
            <a:tailEnd/>
          </a:ln>
        </p:spPr>
        <p:txBody>
          <a:bodyPr>
            <a:spAutoFit/>
          </a:bodyPr>
          <a:lstStyle/>
          <a:p>
            <a:r>
              <a:rPr lang="es-ES" sz="1600">
                <a:latin typeface="Calibri" pitchFamily="34" charset="0"/>
              </a:rPr>
              <a:t>Slug3</a:t>
            </a:r>
          </a:p>
          <a:p>
            <a:r>
              <a:rPr lang="es-ES" sz="1600">
                <a:latin typeface="Calibri" pitchFamily="34" charset="0"/>
              </a:rPr>
              <a:t>3ppg</a:t>
            </a:r>
          </a:p>
          <a:p>
            <a:r>
              <a:rPr lang="es-ES" sz="1600">
                <a:latin typeface="Calibri" pitchFamily="34" charset="0"/>
              </a:rPr>
              <a:t>92 sk</a:t>
            </a:r>
          </a:p>
        </p:txBody>
      </p:sp>
      <p:sp>
        <p:nvSpPr>
          <p:cNvPr id="17416" name="2 CuadroTexto"/>
          <p:cNvSpPr txBox="1">
            <a:spLocks noChangeArrowheads="1"/>
          </p:cNvSpPr>
          <p:nvPr/>
        </p:nvSpPr>
        <p:spPr bwMode="auto">
          <a:xfrm>
            <a:off x="6000750" y="1857375"/>
            <a:ext cx="714375" cy="830263"/>
          </a:xfrm>
          <a:prstGeom prst="rect">
            <a:avLst/>
          </a:prstGeom>
          <a:noFill/>
          <a:ln w="9525">
            <a:noFill/>
            <a:miter lim="800000"/>
            <a:headEnd/>
            <a:tailEnd/>
          </a:ln>
        </p:spPr>
        <p:txBody>
          <a:bodyPr>
            <a:spAutoFit/>
          </a:bodyPr>
          <a:lstStyle/>
          <a:p>
            <a:r>
              <a:rPr lang="es-ES" sz="1600">
                <a:latin typeface="Calibri" pitchFamily="34" charset="0"/>
              </a:rPr>
              <a:t>Slug4</a:t>
            </a:r>
          </a:p>
          <a:p>
            <a:r>
              <a:rPr lang="es-ES" sz="1600">
                <a:latin typeface="Calibri" pitchFamily="34" charset="0"/>
              </a:rPr>
              <a:t>3ppg</a:t>
            </a:r>
          </a:p>
          <a:p>
            <a:r>
              <a:rPr lang="es-ES" sz="1600">
                <a:latin typeface="Calibri" pitchFamily="34" charset="0"/>
              </a:rPr>
              <a:t>102 sk</a:t>
            </a:r>
          </a:p>
        </p:txBody>
      </p:sp>
      <p:sp>
        <p:nvSpPr>
          <p:cNvPr id="17418" name="Rectangle 10"/>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ECN-61 – Canalización entre pozos</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2 CuadroTexto"/>
          <p:cNvSpPr txBox="1">
            <a:spLocks noChangeArrowheads="1"/>
          </p:cNvSpPr>
          <p:nvPr/>
        </p:nvSpPr>
        <p:spPr bwMode="auto">
          <a:xfrm>
            <a:off x="714375" y="5643563"/>
            <a:ext cx="7715250" cy="646112"/>
          </a:xfrm>
          <a:prstGeom prst="rect">
            <a:avLst/>
          </a:prstGeom>
          <a:noFill/>
          <a:ln w="9525">
            <a:noFill/>
            <a:miter lim="800000"/>
            <a:headEnd/>
            <a:tailEnd/>
          </a:ln>
        </p:spPr>
        <p:txBody>
          <a:bodyPr>
            <a:spAutoFit/>
          </a:bodyPr>
          <a:lstStyle/>
          <a:p>
            <a:r>
              <a:rPr lang="es-ES">
                <a:latin typeface="Calibri" pitchFamily="34" charset="0"/>
              </a:rPr>
              <a:t>Minifrac Previo tratamiento Principal  (18 hrs después del último slug de acondicionamiento)</a:t>
            </a:r>
          </a:p>
        </p:txBody>
      </p:sp>
      <p:pic>
        <p:nvPicPr>
          <p:cNvPr id="18436" name="Picture 2"/>
          <p:cNvPicPr>
            <a:picLocks noChangeAspect="1" noChangeArrowheads="1"/>
          </p:cNvPicPr>
          <p:nvPr/>
        </p:nvPicPr>
        <p:blipFill>
          <a:blip r:embed="rId3"/>
          <a:srcRect/>
          <a:stretch>
            <a:fillRect/>
          </a:stretch>
        </p:blipFill>
        <p:spPr bwMode="auto">
          <a:xfrm>
            <a:off x="1214438" y="1500188"/>
            <a:ext cx="6867525" cy="3914775"/>
          </a:xfrm>
          <a:prstGeom prst="rect">
            <a:avLst/>
          </a:prstGeom>
          <a:noFill/>
          <a:ln w="9525">
            <a:noFill/>
            <a:miter lim="800000"/>
            <a:headEnd/>
            <a:tailEnd/>
          </a:ln>
        </p:spPr>
      </p:pic>
      <p:sp>
        <p:nvSpPr>
          <p:cNvPr id="18438" name="Rectangle 6"/>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ECN-61 – Canalización entre pozos</a:t>
            </a:r>
            <a:endParaRPr lang="en-US" sz="2400" b="1">
              <a:solidFill>
                <a:schemeClr val="bg1"/>
              </a:solidFill>
              <a:latin typeface="Calibri" pitchFamily="34" charset="0"/>
            </a:endParaRPr>
          </a:p>
        </p:txBody>
      </p:sp>
      <p:sp>
        <p:nvSpPr>
          <p:cNvPr id="5" name="TextBox 4"/>
          <p:cNvSpPr txBox="1"/>
          <p:nvPr/>
        </p:nvSpPr>
        <p:spPr>
          <a:xfrm>
            <a:off x="2729552" y="2811439"/>
            <a:ext cx="1460311" cy="369332"/>
          </a:xfrm>
          <a:prstGeom prst="rect">
            <a:avLst/>
          </a:prstGeom>
          <a:noFill/>
        </p:spPr>
        <p:txBody>
          <a:bodyPr wrap="square" rtlCol="0">
            <a:spAutoFit/>
          </a:bodyPr>
          <a:lstStyle/>
          <a:p>
            <a:r>
              <a:rPr lang="es-AR" dirty="0" smtClean="0"/>
              <a:t>Gel lineal</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2 CuadroTexto"/>
          <p:cNvSpPr txBox="1">
            <a:spLocks noChangeArrowheads="1"/>
          </p:cNvSpPr>
          <p:nvPr/>
        </p:nvSpPr>
        <p:spPr bwMode="auto">
          <a:xfrm>
            <a:off x="785813" y="5929313"/>
            <a:ext cx="4103687" cy="369887"/>
          </a:xfrm>
          <a:prstGeom prst="rect">
            <a:avLst/>
          </a:prstGeom>
          <a:noFill/>
          <a:ln w="9525">
            <a:noFill/>
            <a:miter lim="800000"/>
            <a:headEnd/>
            <a:tailEnd/>
          </a:ln>
        </p:spPr>
        <p:txBody>
          <a:bodyPr>
            <a:spAutoFit/>
          </a:bodyPr>
          <a:lstStyle/>
          <a:p>
            <a:r>
              <a:rPr lang="es-ES">
                <a:latin typeface="Calibri" pitchFamily="34" charset="0"/>
              </a:rPr>
              <a:t>Tratamiento Principal</a:t>
            </a:r>
          </a:p>
        </p:txBody>
      </p:sp>
      <p:pic>
        <p:nvPicPr>
          <p:cNvPr id="19460" name="Picture 2"/>
          <p:cNvPicPr>
            <a:picLocks noChangeAspect="1" noChangeArrowheads="1"/>
          </p:cNvPicPr>
          <p:nvPr/>
        </p:nvPicPr>
        <p:blipFill>
          <a:blip r:embed="rId3"/>
          <a:srcRect/>
          <a:stretch>
            <a:fillRect/>
          </a:stretch>
        </p:blipFill>
        <p:spPr bwMode="auto">
          <a:xfrm>
            <a:off x="1000125" y="1500188"/>
            <a:ext cx="7600950" cy="4362450"/>
          </a:xfrm>
          <a:prstGeom prst="rect">
            <a:avLst/>
          </a:prstGeom>
          <a:noFill/>
          <a:ln w="9525">
            <a:noFill/>
            <a:miter lim="800000"/>
            <a:headEnd/>
            <a:tailEnd/>
          </a:ln>
        </p:spPr>
      </p:pic>
      <p:sp>
        <p:nvSpPr>
          <p:cNvPr id="19461" name="2 CuadroTexto"/>
          <p:cNvSpPr txBox="1">
            <a:spLocks noChangeArrowheads="1"/>
          </p:cNvSpPr>
          <p:nvPr/>
        </p:nvSpPr>
        <p:spPr bwMode="auto">
          <a:xfrm>
            <a:off x="2857500" y="3571875"/>
            <a:ext cx="1714500" cy="369888"/>
          </a:xfrm>
          <a:prstGeom prst="rect">
            <a:avLst/>
          </a:prstGeom>
          <a:noFill/>
          <a:ln w="9525">
            <a:noFill/>
            <a:miter lim="800000"/>
            <a:headEnd/>
            <a:tailEnd/>
          </a:ln>
        </p:spPr>
        <p:txBody>
          <a:bodyPr>
            <a:spAutoFit/>
          </a:bodyPr>
          <a:lstStyle/>
          <a:p>
            <a:r>
              <a:rPr lang="es-ES">
                <a:latin typeface="Calibri" pitchFamily="34" charset="0"/>
              </a:rPr>
              <a:t>SandWedge</a:t>
            </a:r>
          </a:p>
        </p:txBody>
      </p:sp>
      <p:sp>
        <p:nvSpPr>
          <p:cNvPr id="19462" name="2 CuadroTexto"/>
          <p:cNvSpPr txBox="1">
            <a:spLocks noChangeArrowheads="1"/>
          </p:cNvSpPr>
          <p:nvPr/>
        </p:nvSpPr>
        <p:spPr bwMode="auto">
          <a:xfrm>
            <a:off x="4500563" y="3571875"/>
            <a:ext cx="1071562" cy="369888"/>
          </a:xfrm>
          <a:prstGeom prst="rect">
            <a:avLst/>
          </a:prstGeom>
          <a:noFill/>
          <a:ln w="9525">
            <a:noFill/>
            <a:miter lim="800000"/>
            <a:headEnd/>
            <a:tailEnd/>
          </a:ln>
        </p:spPr>
        <p:txBody>
          <a:bodyPr>
            <a:spAutoFit/>
          </a:bodyPr>
          <a:lstStyle/>
          <a:p>
            <a:r>
              <a:rPr lang="es-ES">
                <a:latin typeface="Calibri" pitchFamily="34" charset="0"/>
              </a:rPr>
              <a:t>Expedite</a:t>
            </a:r>
          </a:p>
        </p:txBody>
      </p:sp>
      <p:cxnSp>
        <p:nvCxnSpPr>
          <p:cNvPr id="12" name="Straight Arrow Connector 11"/>
          <p:cNvCxnSpPr/>
          <p:nvPr/>
        </p:nvCxnSpPr>
        <p:spPr>
          <a:xfrm>
            <a:off x="2786063" y="4000500"/>
            <a:ext cx="1857375" cy="1588"/>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572000" y="4000500"/>
            <a:ext cx="1000125" cy="1588"/>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465" name="2 CuadroTexto"/>
          <p:cNvSpPr txBox="1">
            <a:spLocks noChangeArrowheads="1"/>
          </p:cNvSpPr>
          <p:nvPr/>
        </p:nvSpPr>
        <p:spPr bwMode="auto">
          <a:xfrm>
            <a:off x="6500813" y="2428875"/>
            <a:ext cx="1428750" cy="369888"/>
          </a:xfrm>
          <a:prstGeom prst="rect">
            <a:avLst/>
          </a:prstGeom>
          <a:noFill/>
          <a:ln w="9525">
            <a:noFill/>
            <a:miter lim="800000"/>
            <a:headEnd/>
            <a:tailEnd/>
          </a:ln>
        </p:spPr>
        <p:txBody>
          <a:bodyPr>
            <a:spAutoFit/>
          </a:bodyPr>
          <a:lstStyle/>
          <a:p>
            <a:r>
              <a:rPr lang="es-ES">
                <a:latin typeface="Calibri" pitchFamily="34" charset="0"/>
              </a:rPr>
              <a:t>Squeeze</a:t>
            </a:r>
          </a:p>
        </p:txBody>
      </p:sp>
      <p:sp>
        <p:nvSpPr>
          <p:cNvPr id="19467" name="Rectangle 11"/>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ECN-61 – Canalización entre pozos</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971550" y="2636838"/>
            <a:ext cx="7486650" cy="1585912"/>
          </a:xfrm>
        </p:spPr>
        <p:txBody>
          <a:bodyPr>
            <a:normAutofit fontScale="90000"/>
          </a:bodyPr>
          <a:lstStyle/>
          <a:p>
            <a:r>
              <a:rPr lang="es-AR" sz="3600" b="1"/>
              <a:t>Tratamiento de Reconstitución de la Matriz en la Cercanía del Pozo </a:t>
            </a:r>
            <a:br>
              <a:rPr lang="es-AR" sz="3600" b="1"/>
            </a:br>
            <a:r>
              <a:rPr lang="es-AR" sz="3600" b="1"/>
              <a:t/>
            </a:r>
            <a:br>
              <a:rPr lang="es-AR" sz="3600" b="1"/>
            </a:br>
            <a:r>
              <a:rPr lang="es-AR" sz="3600" b="1"/>
              <a:t>Canalización en  Reservorio No Consolidado</a:t>
            </a:r>
            <a:endParaRPr lang="es-ES" sz="3600"/>
          </a:p>
        </p:txBody>
      </p:sp>
      <p:sp>
        <p:nvSpPr>
          <p:cNvPr id="3" name="2 Subtítulo"/>
          <p:cNvSpPr>
            <a:spLocks noGrp="1"/>
          </p:cNvSpPr>
          <p:nvPr>
            <p:ph type="subTitle" idx="4294967295"/>
          </p:nvPr>
        </p:nvSpPr>
        <p:spPr>
          <a:xfrm>
            <a:off x="611188" y="5105400"/>
            <a:ext cx="8135937" cy="1752600"/>
          </a:xfrm>
        </p:spPr>
        <p:txBody>
          <a:bodyPr rtlCol="0">
            <a:normAutofit/>
          </a:bodyPr>
          <a:lstStyle/>
          <a:p>
            <a:pPr marL="0" indent="0" algn="ctr" fontAlgn="auto">
              <a:spcAft>
                <a:spcPts val="0"/>
              </a:spcAft>
              <a:buFont typeface="Arial" pitchFamily="34" charset="0"/>
              <a:buNone/>
              <a:defRPr/>
            </a:pPr>
            <a:r>
              <a:rPr lang="es-AR" sz="2400" b="1" kern="1200" dirty="0">
                <a:solidFill>
                  <a:schemeClr val="tx1">
                    <a:tint val="75000"/>
                  </a:schemeClr>
                </a:solidFill>
                <a:latin typeface="+mn-lt"/>
                <a:ea typeface="+mn-ea"/>
                <a:cs typeface="+mn-cs"/>
              </a:rPr>
              <a:t>Gustavo </a:t>
            </a:r>
            <a:r>
              <a:rPr lang="es-AR" sz="2400" b="1" kern="1200" dirty="0" err="1">
                <a:solidFill>
                  <a:schemeClr val="tx1">
                    <a:tint val="75000"/>
                  </a:schemeClr>
                </a:solidFill>
                <a:latin typeface="+mn-lt"/>
                <a:ea typeface="+mn-ea"/>
                <a:cs typeface="+mn-cs"/>
              </a:rPr>
              <a:t>Kruse</a:t>
            </a:r>
            <a:r>
              <a:rPr lang="es-AR" sz="2400" b="1" kern="1200" dirty="0">
                <a:solidFill>
                  <a:schemeClr val="tx1">
                    <a:tint val="75000"/>
                  </a:schemeClr>
                </a:solidFill>
                <a:latin typeface="+mn-lt"/>
                <a:ea typeface="+mn-ea"/>
                <a:cs typeface="+mn-cs"/>
              </a:rPr>
              <a:t> (Halliburton), Hernán </a:t>
            </a:r>
            <a:r>
              <a:rPr lang="es-AR" sz="2400" b="1" kern="1200" dirty="0" err="1">
                <a:solidFill>
                  <a:schemeClr val="tx1">
                    <a:tint val="75000"/>
                  </a:schemeClr>
                </a:solidFill>
                <a:latin typeface="+mn-lt"/>
                <a:ea typeface="+mn-ea"/>
                <a:cs typeface="+mn-cs"/>
              </a:rPr>
              <a:t>Paponi</a:t>
            </a:r>
            <a:r>
              <a:rPr lang="es-AR" sz="2400" b="1" kern="1200" dirty="0">
                <a:solidFill>
                  <a:schemeClr val="tx1">
                    <a:tint val="75000"/>
                  </a:schemeClr>
                </a:solidFill>
                <a:latin typeface="+mn-lt"/>
                <a:ea typeface="+mn-ea"/>
                <a:cs typeface="+mn-cs"/>
              </a:rPr>
              <a:t>, Raúl </a:t>
            </a:r>
            <a:r>
              <a:rPr lang="es-AR" sz="2400" b="1" kern="1200" dirty="0" err="1">
                <a:solidFill>
                  <a:schemeClr val="tx1">
                    <a:tint val="75000"/>
                  </a:schemeClr>
                </a:solidFill>
                <a:latin typeface="+mn-lt"/>
                <a:ea typeface="+mn-ea"/>
                <a:cs typeface="+mn-cs"/>
              </a:rPr>
              <a:t>Puliti</a:t>
            </a:r>
            <a:r>
              <a:rPr lang="es-AR" sz="2400" b="1" kern="1200" dirty="0">
                <a:solidFill>
                  <a:schemeClr val="tx1">
                    <a:tint val="75000"/>
                  </a:schemeClr>
                </a:solidFill>
                <a:latin typeface="+mn-lt"/>
                <a:ea typeface="+mn-ea"/>
                <a:cs typeface="+mn-cs"/>
              </a:rPr>
              <a:t>, Andrés </a:t>
            </a:r>
            <a:r>
              <a:rPr lang="es-AR" sz="2400" b="1" kern="1200" dirty="0" err="1">
                <a:solidFill>
                  <a:schemeClr val="tx1">
                    <a:tint val="75000"/>
                  </a:schemeClr>
                </a:solidFill>
                <a:latin typeface="+mn-lt"/>
                <a:ea typeface="+mn-ea"/>
                <a:cs typeface="+mn-cs"/>
              </a:rPr>
              <a:t>Cremonini</a:t>
            </a:r>
            <a:r>
              <a:rPr lang="es-AR" sz="2400" b="1" kern="1200" dirty="0">
                <a:solidFill>
                  <a:schemeClr val="tx1">
                    <a:tint val="75000"/>
                  </a:schemeClr>
                </a:solidFill>
                <a:latin typeface="+mn-lt"/>
                <a:ea typeface="+mn-ea"/>
                <a:cs typeface="+mn-cs"/>
              </a:rPr>
              <a:t> (</a:t>
            </a:r>
            <a:r>
              <a:rPr lang="es-AR" sz="2400" b="1" kern="1200" dirty="0" err="1">
                <a:solidFill>
                  <a:schemeClr val="tx1">
                    <a:tint val="75000"/>
                  </a:schemeClr>
                </a:solidFill>
                <a:latin typeface="+mn-lt"/>
                <a:ea typeface="+mn-ea"/>
                <a:cs typeface="+mn-cs"/>
              </a:rPr>
              <a:t>Pluspetrol</a:t>
            </a:r>
            <a:r>
              <a:rPr lang="es-AR" sz="2400" b="1" kern="1200" dirty="0">
                <a:solidFill>
                  <a:schemeClr val="tx1">
                    <a:tint val="75000"/>
                  </a:schemeClr>
                </a:solidFill>
                <a:latin typeface="+mn-lt"/>
                <a:ea typeface="+mn-ea"/>
                <a:cs typeface="+mn-cs"/>
              </a:rPr>
              <a:t>)</a:t>
            </a:r>
            <a:endParaRPr lang="es-ES" sz="2400" kern="1200" dirty="0">
              <a:solidFill>
                <a:schemeClr val="tx1">
                  <a:tint val="75000"/>
                </a:schemeClr>
              </a:solidFill>
              <a:latin typeface="+mn-lt"/>
              <a:ea typeface="+mn-ea"/>
              <a:cs typeface="+mn-cs"/>
            </a:endParaRPr>
          </a:p>
        </p:txBody>
      </p:sp>
      <p:pic>
        <p:nvPicPr>
          <p:cNvPr id="2052" name="Picture 2" descr="http://www.iapg.org.ar/congresos/2012/recuperacion/head.jpg"/>
          <p:cNvPicPr>
            <a:picLocks noChangeAspect="1" noChangeArrowheads="1"/>
          </p:cNvPicPr>
          <p:nvPr/>
        </p:nvPicPr>
        <p:blipFill>
          <a:blip r:embed="rId3"/>
          <a:srcRect/>
          <a:stretch>
            <a:fillRect/>
          </a:stretch>
        </p:blipFill>
        <p:spPr bwMode="auto">
          <a:xfrm>
            <a:off x="53975" y="125413"/>
            <a:ext cx="9036050" cy="1717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2 CuadroTexto"/>
          <p:cNvSpPr txBox="1">
            <a:spLocks noChangeArrowheads="1"/>
          </p:cNvSpPr>
          <p:nvPr/>
        </p:nvSpPr>
        <p:spPr bwMode="auto">
          <a:xfrm>
            <a:off x="3780430" y="1357313"/>
            <a:ext cx="5363570" cy="1323439"/>
          </a:xfrm>
          <a:prstGeom prst="rect">
            <a:avLst/>
          </a:prstGeom>
          <a:noFill/>
          <a:ln w="9525">
            <a:noFill/>
            <a:miter lim="800000"/>
            <a:headEnd/>
            <a:tailEnd/>
          </a:ln>
        </p:spPr>
        <p:txBody>
          <a:bodyPr wrap="square">
            <a:spAutoFit/>
          </a:bodyPr>
          <a:lstStyle/>
          <a:p>
            <a:pPr marL="177800" indent="-177800">
              <a:buFont typeface="Arial" charset="0"/>
              <a:buChar char="•"/>
            </a:pPr>
            <a:r>
              <a:rPr lang="es-ES" sz="2000" dirty="0">
                <a:latin typeface="Calibri" pitchFamily="34" charset="0"/>
              </a:rPr>
              <a:t>Punzado: </a:t>
            </a:r>
            <a:r>
              <a:rPr lang="es-ES" sz="2000" dirty="0" smtClean="0">
                <a:latin typeface="Calibri" pitchFamily="34" charset="0"/>
              </a:rPr>
              <a:t>	638/641 </a:t>
            </a:r>
            <a:r>
              <a:rPr lang="es-ES" sz="2000" dirty="0">
                <a:latin typeface="Calibri" pitchFamily="34" charset="0"/>
              </a:rPr>
              <a:t>– 642/647 – </a:t>
            </a:r>
            <a:r>
              <a:rPr lang="es-ES" sz="2000" dirty="0" smtClean="0">
                <a:latin typeface="Calibri" pitchFamily="34" charset="0"/>
              </a:rPr>
              <a:t>648/650  - 		650.5/652.5 - 654/658 m</a:t>
            </a:r>
          </a:p>
          <a:p>
            <a:pPr marL="177800" indent="-177800">
              <a:buFont typeface="Arial" charset="0"/>
              <a:buChar char="•"/>
            </a:pPr>
            <a:r>
              <a:rPr lang="es-ES" sz="2000" dirty="0" smtClean="0">
                <a:latin typeface="Calibri" pitchFamily="34" charset="0"/>
              </a:rPr>
              <a:t>Espesor Punzado: 	16 m</a:t>
            </a:r>
            <a:endParaRPr lang="es-ES" sz="2000" dirty="0">
              <a:latin typeface="Calibri" pitchFamily="34" charset="0"/>
            </a:endParaRPr>
          </a:p>
          <a:p>
            <a:pPr marL="177800" indent="-177800">
              <a:buFont typeface="Arial" charset="0"/>
              <a:buChar char="•"/>
            </a:pPr>
            <a:r>
              <a:rPr lang="es-ES" sz="2000" dirty="0" err="1">
                <a:latin typeface="Calibri" pitchFamily="34" charset="0"/>
              </a:rPr>
              <a:t>Casing</a:t>
            </a:r>
            <a:r>
              <a:rPr lang="es-ES" sz="2000" dirty="0">
                <a:latin typeface="Calibri" pitchFamily="34" charset="0"/>
              </a:rPr>
              <a:t>: </a:t>
            </a:r>
            <a:r>
              <a:rPr lang="es-ES" sz="2000" dirty="0" smtClean="0">
                <a:latin typeface="Calibri" pitchFamily="34" charset="0"/>
              </a:rPr>
              <a:t>		7</a:t>
            </a:r>
            <a:r>
              <a:rPr lang="es-ES" sz="2000" dirty="0">
                <a:latin typeface="Calibri" pitchFamily="34" charset="0"/>
              </a:rPr>
              <a:t>” 23 lb/ft</a:t>
            </a:r>
          </a:p>
        </p:txBody>
      </p:sp>
      <p:pic>
        <p:nvPicPr>
          <p:cNvPr id="21508" name="Picture 17"/>
          <p:cNvPicPr>
            <a:picLocks noChangeAspect="1" noChangeArrowheads="1"/>
          </p:cNvPicPr>
          <p:nvPr/>
        </p:nvPicPr>
        <p:blipFill>
          <a:blip r:embed="rId3"/>
          <a:srcRect/>
          <a:stretch>
            <a:fillRect/>
          </a:stretch>
        </p:blipFill>
        <p:spPr bwMode="auto">
          <a:xfrm>
            <a:off x="250825" y="1269242"/>
            <a:ext cx="3351213" cy="5160133"/>
          </a:xfrm>
          <a:prstGeom prst="rect">
            <a:avLst/>
          </a:prstGeom>
          <a:noFill/>
          <a:ln w="9525">
            <a:solidFill>
              <a:schemeClr val="tx1"/>
            </a:solidFill>
            <a:miter lim="800000"/>
            <a:headEnd/>
            <a:tailEnd/>
          </a:ln>
        </p:spPr>
      </p:pic>
      <p:pic>
        <p:nvPicPr>
          <p:cNvPr id="21509" name="Picture 12"/>
          <p:cNvPicPr>
            <a:picLocks noChangeAspect="1" noChangeArrowheads="1"/>
          </p:cNvPicPr>
          <p:nvPr/>
        </p:nvPicPr>
        <p:blipFill>
          <a:blip r:embed="rId4"/>
          <a:srcRect/>
          <a:stretch>
            <a:fillRect/>
          </a:stretch>
        </p:blipFill>
        <p:spPr bwMode="auto">
          <a:xfrm>
            <a:off x="3708400" y="4608513"/>
            <a:ext cx="5348288" cy="1814512"/>
          </a:xfrm>
          <a:prstGeom prst="rect">
            <a:avLst/>
          </a:prstGeom>
          <a:noFill/>
          <a:ln w="9525">
            <a:noFill/>
            <a:miter lim="800000"/>
            <a:headEnd/>
            <a:tailEnd/>
          </a:ln>
        </p:spPr>
      </p:pic>
      <p:pic>
        <p:nvPicPr>
          <p:cNvPr id="21510" name="Picture 13"/>
          <p:cNvPicPr>
            <a:picLocks noChangeAspect="1" noChangeArrowheads="1"/>
          </p:cNvPicPr>
          <p:nvPr/>
        </p:nvPicPr>
        <p:blipFill>
          <a:blip r:embed="rId5"/>
          <a:srcRect/>
          <a:stretch>
            <a:fillRect/>
          </a:stretch>
        </p:blipFill>
        <p:spPr bwMode="auto">
          <a:xfrm>
            <a:off x="3708400" y="2708275"/>
            <a:ext cx="5349875" cy="1751013"/>
          </a:xfrm>
          <a:prstGeom prst="rect">
            <a:avLst/>
          </a:prstGeom>
          <a:noFill/>
          <a:ln w="9525">
            <a:noFill/>
            <a:miter lim="800000"/>
            <a:headEnd/>
            <a:tailEnd/>
          </a:ln>
        </p:spPr>
      </p:pic>
      <p:sp>
        <p:nvSpPr>
          <p:cNvPr id="21512" name="Rectangle 8"/>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ECN-37 – Canalización entre pozos</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5 CuadroTexto"/>
          <p:cNvSpPr txBox="1">
            <a:spLocks noChangeArrowheads="1"/>
          </p:cNvSpPr>
          <p:nvPr/>
        </p:nvSpPr>
        <p:spPr bwMode="auto">
          <a:xfrm>
            <a:off x="571500" y="5857875"/>
            <a:ext cx="7715250" cy="369888"/>
          </a:xfrm>
          <a:prstGeom prst="rect">
            <a:avLst/>
          </a:prstGeom>
          <a:noFill/>
          <a:ln w="9525">
            <a:noFill/>
            <a:miter lim="800000"/>
            <a:headEnd/>
            <a:tailEnd/>
          </a:ln>
        </p:spPr>
        <p:txBody>
          <a:bodyPr>
            <a:spAutoFit/>
          </a:bodyPr>
          <a:lstStyle/>
          <a:p>
            <a:r>
              <a:rPr lang="es-ES">
                <a:latin typeface="Calibri" pitchFamily="34" charset="0"/>
              </a:rPr>
              <a:t>Bombeos de diagnóstico – La presión instantánea cae a 0 psi inmediatamente.</a:t>
            </a:r>
          </a:p>
        </p:txBody>
      </p:sp>
      <p:pic>
        <p:nvPicPr>
          <p:cNvPr id="22532" name="Picture 2"/>
          <p:cNvPicPr>
            <a:picLocks noChangeAspect="1" noChangeArrowheads="1"/>
          </p:cNvPicPr>
          <p:nvPr/>
        </p:nvPicPr>
        <p:blipFill>
          <a:blip r:embed="rId3"/>
          <a:srcRect/>
          <a:stretch>
            <a:fillRect/>
          </a:stretch>
        </p:blipFill>
        <p:spPr bwMode="auto">
          <a:xfrm>
            <a:off x="368300" y="1357313"/>
            <a:ext cx="8497888" cy="4500562"/>
          </a:xfrm>
          <a:prstGeom prst="rect">
            <a:avLst/>
          </a:prstGeom>
          <a:noFill/>
          <a:ln w="9525">
            <a:noFill/>
            <a:miter lim="800000"/>
            <a:headEnd/>
            <a:tailEnd/>
          </a:ln>
        </p:spPr>
      </p:pic>
      <p:sp>
        <p:nvSpPr>
          <p:cNvPr id="22533" name="TextBox 9"/>
          <p:cNvSpPr txBox="1">
            <a:spLocks noChangeArrowheads="1"/>
          </p:cNvSpPr>
          <p:nvPr/>
        </p:nvSpPr>
        <p:spPr bwMode="auto">
          <a:xfrm>
            <a:off x="857250" y="2714625"/>
            <a:ext cx="1214438" cy="338138"/>
          </a:xfrm>
          <a:prstGeom prst="rect">
            <a:avLst/>
          </a:prstGeom>
          <a:noFill/>
          <a:ln w="9525">
            <a:noFill/>
            <a:miter lim="800000"/>
            <a:headEnd/>
            <a:tailEnd/>
          </a:ln>
        </p:spPr>
        <p:txBody>
          <a:bodyPr>
            <a:spAutoFit/>
          </a:bodyPr>
          <a:lstStyle/>
          <a:p>
            <a:r>
              <a:rPr lang="es-AR" sz="1600">
                <a:latin typeface="Calibri" pitchFamily="34" charset="0"/>
              </a:rPr>
              <a:t>DIFT -Agua</a:t>
            </a:r>
            <a:endParaRPr lang="en-US" sz="1600">
              <a:latin typeface="Calibri" pitchFamily="34" charset="0"/>
            </a:endParaRPr>
          </a:p>
        </p:txBody>
      </p:sp>
      <p:sp>
        <p:nvSpPr>
          <p:cNvPr id="22534" name="TextBox 10"/>
          <p:cNvSpPr txBox="1">
            <a:spLocks noChangeArrowheads="1"/>
          </p:cNvSpPr>
          <p:nvPr/>
        </p:nvSpPr>
        <p:spPr bwMode="auto">
          <a:xfrm>
            <a:off x="2786063" y="2714625"/>
            <a:ext cx="1214437" cy="584200"/>
          </a:xfrm>
          <a:prstGeom prst="rect">
            <a:avLst/>
          </a:prstGeom>
          <a:noFill/>
          <a:ln w="9525">
            <a:noFill/>
            <a:miter lim="800000"/>
            <a:headEnd/>
            <a:tailEnd/>
          </a:ln>
        </p:spPr>
        <p:txBody>
          <a:bodyPr>
            <a:spAutoFit/>
          </a:bodyPr>
          <a:lstStyle/>
          <a:p>
            <a:r>
              <a:rPr lang="es-AR" sz="1600">
                <a:latin typeface="Calibri" pitchFamily="34" charset="0"/>
              </a:rPr>
              <a:t>Minifrac </a:t>
            </a:r>
          </a:p>
          <a:p>
            <a:r>
              <a:rPr lang="es-AR" sz="1600">
                <a:latin typeface="Calibri" pitchFamily="34" charset="0"/>
              </a:rPr>
              <a:t>Gel lineal</a:t>
            </a:r>
            <a:endParaRPr lang="en-US" sz="1600">
              <a:latin typeface="Calibri" pitchFamily="34" charset="0"/>
            </a:endParaRPr>
          </a:p>
        </p:txBody>
      </p:sp>
      <p:sp>
        <p:nvSpPr>
          <p:cNvPr id="22535" name="TextBox 11"/>
          <p:cNvSpPr txBox="1">
            <a:spLocks noChangeArrowheads="1"/>
          </p:cNvSpPr>
          <p:nvPr/>
        </p:nvSpPr>
        <p:spPr bwMode="auto">
          <a:xfrm>
            <a:off x="5000625" y="2714625"/>
            <a:ext cx="1571625" cy="584200"/>
          </a:xfrm>
          <a:prstGeom prst="rect">
            <a:avLst/>
          </a:prstGeom>
          <a:noFill/>
          <a:ln w="9525">
            <a:noFill/>
            <a:miter lim="800000"/>
            <a:headEnd/>
            <a:tailEnd/>
          </a:ln>
        </p:spPr>
        <p:txBody>
          <a:bodyPr>
            <a:spAutoFit/>
          </a:bodyPr>
          <a:lstStyle/>
          <a:p>
            <a:r>
              <a:rPr lang="es-AR" sz="1600">
                <a:latin typeface="Calibri" pitchFamily="34" charset="0"/>
              </a:rPr>
              <a:t>Minifrac </a:t>
            </a:r>
          </a:p>
          <a:p>
            <a:r>
              <a:rPr lang="es-AR" sz="1600">
                <a:latin typeface="Calibri" pitchFamily="34" charset="0"/>
              </a:rPr>
              <a:t>Gel Reticulado</a:t>
            </a:r>
            <a:endParaRPr lang="en-US" sz="1600">
              <a:latin typeface="Calibri" pitchFamily="34" charset="0"/>
            </a:endParaRPr>
          </a:p>
        </p:txBody>
      </p:sp>
      <p:sp>
        <p:nvSpPr>
          <p:cNvPr id="22536" name="TextBox 12"/>
          <p:cNvSpPr txBox="1">
            <a:spLocks noChangeArrowheads="1"/>
          </p:cNvSpPr>
          <p:nvPr/>
        </p:nvSpPr>
        <p:spPr bwMode="auto">
          <a:xfrm>
            <a:off x="6500813" y="2714625"/>
            <a:ext cx="1643062" cy="584200"/>
          </a:xfrm>
          <a:prstGeom prst="rect">
            <a:avLst/>
          </a:prstGeom>
          <a:noFill/>
          <a:ln w="9525">
            <a:noFill/>
            <a:miter lim="800000"/>
            <a:headEnd/>
            <a:tailEnd/>
          </a:ln>
        </p:spPr>
        <p:txBody>
          <a:bodyPr>
            <a:spAutoFit/>
          </a:bodyPr>
          <a:lstStyle/>
          <a:p>
            <a:r>
              <a:rPr lang="es-AR" sz="1600">
                <a:latin typeface="Calibri" pitchFamily="34" charset="0"/>
              </a:rPr>
              <a:t>Desplazamiento</a:t>
            </a:r>
          </a:p>
          <a:p>
            <a:r>
              <a:rPr lang="es-AR" sz="1600">
                <a:latin typeface="Calibri" pitchFamily="34" charset="0"/>
              </a:rPr>
              <a:t>Gel lineal</a:t>
            </a:r>
            <a:endParaRPr lang="en-US" sz="1600">
              <a:latin typeface="Calibri" pitchFamily="34" charset="0"/>
            </a:endParaRPr>
          </a:p>
        </p:txBody>
      </p:sp>
      <p:sp>
        <p:nvSpPr>
          <p:cNvPr id="22538" name="Rectangle 10"/>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ECN-37 – Canalización entre pozos</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2 CuadroTexto"/>
          <p:cNvSpPr txBox="1">
            <a:spLocks noChangeArrowheads="1"/>
          </p:cNvSpPr>
          <p:nvPr/>
        </p:nvSpPr>
        <p:spPr bwMode="auto">
          <a:xfrm>
            <a:off x="214313" y="5500688"/>
            <a:ext cx="4193914" cy="1077218"/>
          </a:xfrm>
          <a:prstGeom prst="rect">
            <a:avLst/>
          </a:prstGeom>
          <a:noFill/>
          <a:ln w="9525">
            <a:noFill/>
            <a:miter lim="800000"/>
            <a:headEnd/>
            <a:tailEnd/>
          </a:ln>
        </p:spPr>
        <p:txBody>
          <a:bodyPr wrap="square">
            <a:spAutoFit/>
          </a:bodyPr>
          <a:lstStyle/>
          <a:p>
            <a:r>
              <a:rPr lang="es-ES" sz="1600" dirty="0" err="1">
                <a:latin typeface="Calibri" pitchFamily="34" charset="0"/>
              </a:rPr>
              <a:t>Slugs</a:t>
            </a:r>
            <a:r>
              <a:rPr lang="es-ES" sz="1600" dirty="0">
                <a:latin typeface="Calibri" pitchFamily="34" charset="0"/>
              </a:rPr>
              <a:t> de acondicionamiento </a:t>
            </a:r>
            <a:r>
              <a:rPr lang="es-ES" sz="1600" dirty="0" smtClean="0">
                <a:latin typeface="Calibri" pitchFamily="34" charset="0"/>
              </a:rPr>
              <a:t>1</a:t>
            </a:r>
          </a:p>
          <a:p>
            <a:r>
              <a:rPr lang="es-ES" sz="1600" dirty="0" smtClean="0">
                <a:latin typeface="Calibri" pitchFamily="34" charset="0"/>
              </a:rPr>
              <a:t>Fluido: gel reticulado, desplazamiento: Gel lineal</a:t>
            </a:r>
            <a:endParaRPr lang="es-ES" sz="1600" dirty="0">
              <a:latin typeface="Calibri" pitchFamily="34" charset="0"/>
            </a:endParaRPr>
          </a:p>
          <a:p>
            <a:r>
              <a:rPr lang="es-ES" sz="1600" dirty="0">
                <a:latin typeface="Calibri" pitchFamily="34" charset="0"/>
              </a:rPr>
              <a:t>ISIP = 0 psi</a:t>
            </a:r>
          </a:p>
          <a:p>
            <a:r>
              <a:rPr lang="es-ES" sz="1600" dirty="0">
                <a:latin typeface="Calibri" pitchFamily="34" charset="0"/>
              </a:rPr>
              <a:t>Máx. </a:t>
            </a:r>
            <a:r>
              <a:rPr lang="es-ES" sz="1600" dirty="0" err="1">
                <a:latin typeface="Calibri" pitchFamily="34" charset="0"/>
              </a:rPr>
              <a:t>Conc</a:t>
            </a:r>
            <a:r>
              <a:rPr lang="es-ES" sz="1600" dirty="0">
                <a:latin typeface="Calibri" pitchFamily="34" charset="0"/>
              </a:rPr>
              <a:t>. = 4.9 </a:t>
            </a:r>
            <a:r>
              <a:rPr lang="es-ES" sz="1600" dirty="0" err="1">
                <a:latin typeface="Calibri" pitchFamily="34" charset="0"/>
              </a:rPr>
              <a:t>ppg</a:t>
            </a:r>
            <a:endParaRPr lang="es-ES" sz="1600" dirty="0">
              <a:latin typeface="Calibri" pitchFamily="34" charset="0"/>
            </a:endParaRPr>
          </a:p>
        </p:txBody>
      </p:sp>
      <p:pic>
        <p:nvPicPr>
          <p:cNvPr id="23556" name="Picture 2"/>
          <p:cNvPicPr>
            <a:picLocks noChangeAspect="1" noChangeArrowheads="1"/>
          </p:cNvPicPr>
          <p:nvPr/>
        </p:nvPicPr>
        <p:blipFill>
          <a:blip r:embed="rId3"/>
          <a:srcRect/>
          <a:stretch>
            <a:fillRect/>
          </a:stretch>
        </p:blipFill>
        <p:spPr bwMode="auto">
          <a:xfrm>
            <a:off x="0" y="1500188"/>
            <a:ext cx="4514850" cy="3786187"/>
          </a:xfrm>
          <a:prstGeom prst="rect">
            <a:avLst/>
          </a:prstGeom>
          <a:noFill/>
          <a:ln w="9525">
            <a:noFill/>
            <a:miter lim="800000"/>
            <a:headEnd/>
            <a:tailEnd/>
          </a:ln>
        </p:spPr>
      </p:pic>
      <p:pic>
        <p:nvPicPr>
          <p:cNvPr id="23557" name="Picture 3"/>
          <p:cNvPicPr>
            <a:picLocks noChangeAspect="1" noChangeArrowheads="1"/>
          </p:cNvPicPr>
          <p:nvPr/>
        </p:nvPicPr>
        <p:blipFill>
          <a:blip r:embed="rId4"/>
          <a:srcRect/>
          <a:stretch>
            <a:fillRect/>
          </a:stretch>
        </p:blipFill>
        <p:spPr bwMode="auto">
          <a:xfrm>
            <a:off x="4598988" y="1500188"/>
            <a:ext cx="4545012" cy="3857625"/>
          </a:xfrm>
          <a:prstGeom prst="rect">
            <a:avLst/>
          </a:prstGeom>
          <a:noFill/>
          <a:ln w="9525">
            <a:noFill/>
            <a:miter lim="800000"/>
            <a:headEnd/>
            <a:tailEnd/>
          </a:ln>
        </p:spPr>
      </p:pic>
      <p:sp>
        <p:nvSpPr>
          <p:cNvPr id="23558" name="2 CuadroTexto"/>
          <p:cNvSpPr txBox="1">
            <a:spLocks noChangeArrowheads="1"/>
          </p:cNvSpPr>
          <p:nvPr/>
        </p:nvSpPr>
        <p:spPr bwMode="auto">
          <a:xfrm>
            <a:off x="4857750" y="5429250"/>
            <a:ext cx="4286250" cy="1077218"/>
          </a:xfrm>
          <a:prstGeom prst="rect">
            <a:avLst/>
          </a:prstGeom>
          <a:noFill/>
          <a:ln w="9525">
            <a:noFill/>
            <a:miter lim="800000"/>
            <a:headEnd/>
            <a:tailEnd/>
          </a:ln>
        </p:spPr>
        <p:txBody>
          <a:bodyPr wrap="square">
            <a:spAutoFit/>
          </a:bodyPr>
          <a:lstStyle/>
          <a:p>
            <a:r>
              <a:rPr lang="es-ES" sz="1600" dirty="0" err="1">
                <a:latin typeface="Calibri" pitchFamily="34" charset="0"/>
              </a:rPr>
              <a:t>Slugs</a:t>
            </a:r>
            <a:r>
              <a:rPr lang="es-ES" sz="1600" dirty="0">
                <a:latin typeface="Calibri" pitchFamily="34" charset="0"/>
              </a:rPr>
              <a:t> de acondicionamiento </a:t>
            </a:r>
            <a:r>
              <a:rPr lang="es-ES" sz="1600" dirty="0" smtClean="0">
                <a:latin typeface="Calibri" pitchFamily="34" charset="0"/>
              </a:rPr>
              <a:t>2</a:t>
            </a:r>
          </a:p>
          <a:p>
            <a:r>
              <a:rPr lang="es-ES" sz="1600" dirty="0" smtClean="0">
                <a:latin typeface="Calibri" pitchFamily="34" charset="0"/>
              </a:rPr>
              <a:t>Fluido: gel reticulado, desplazamiento: gel lineal</a:t>
            </a:r>
            <a:endParaRPr lang="es-ES" sz="1600" dirty="0">
              <a:latin typeface="Calibri" pitchFamily="34" charset="0"/>
            </a:endParaRPr>
          </a:p>
          <a:p>
            <a:r>
              <a:rPr lang="es-ES" sz="1600" dirty="0">
                <a:latin typeface="Calibri" pitchFamily="34" charset="0"/>
              </a:rPr>
              <a:t>ISIP = 400 psi</a:t>
            </a:r>
          </a:p>
          <a:p>
            <a:r>
              <a:rPr lang="es-ES" sz="1600" dirty="0">
                <a:latin typeface="Calibri" pitchFamily="34" charset="0"/>
              </a:rPr>
              <a:t>Máx. </a:t>
            </a:r>
            <a:r>
              <a:rPr lang="es-ES" sz="1600" dirty="0" err="1">
                <a:latin typeface="Calibri" pitchFamily="34" charset="0"/>
              </a:rPr>
              <a:t>Conc</a:t>
            </a:r>
            <a:r>
              <a:rPr lang="es-ES" sz="1600" dirty="0">
                <a:latin typeface="Calibri" pitchFamily="34" charset="0"/>
              </a:rPr>
              <a:t>. = 8.6 </a:t>
            </a:r>
            <a:r>
              <a:rPr lang="es-ES" sz="1600" dirty="0" err="1">
                <a:latin typeface="Calibri" pitchFamily="34" charset="0"/>
              </a:rPr>
              <a:t>ppg</a:t>
            </a:r>
            <a:endParaRPr lang="es-ES" sz="1600" dirty="0">
              <a:latin typeface="Calibri" pitchFamily="34" charset="0"/>
            </a:endParaRPr>
          </a:p>
        </p:txBody>
      </p:sp>
      <p:sp>
        <p:nvSpPr>
          <p:cNvPr id="23560" name="Rectangle 8"/>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ECN-37 – Canalización entre pozos</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2 CuadroTexto"/>
          <p:cNvSpPr txBox="1">
            <a:spLocks noChangeArrowheads="1"/>
          </p:cNvSpPr>
          <p:nvPr/>
        </p:nvSpPr>
        <p:spPr bwMode="auto">
          <a:xfrm>
            <a:off x="785813" y="6215063"/>
            <a:ext cx="4103687" cy="369887"/>
          </a:xfrm>
          <a:prstGeom prst="rect">
            <a:avLst/>
          </a:prstGeom>
          <a:noFill/>
          <a:ln w="9525">
            <a:noFill/>
            <a:miter lim="800000"/>
            <a:headEnd/>
            <a:tailEnd/>
          </a:ln>
        </p:spPr>
        <p:txBody>
          <a:bodyPr>
            <a:spAutoFit/>
          </a:bodyPr>
          <a:lstStyle/>
          <a:p>
            <a:r>
              <a:rPr lang="es-ES" dirty="0">
                <a:latin typeface="Calibri" pitchFamily="34" charset="0"/>
              </a:rPr>
              <a:t>Tratamiento </a:t>
            </a:r>
            <a:r>
              <a:rPr lang="es-ES" dirty="0" smtClean="0">
                <a:latin typeface="Calibri" pitchFamily="34" charset="0"/>
              </a:rPr>
              <a:t>Principal – ISP: 760 psi</a:t>
            </a:r>
            <a:endParaRPr lang="es-ES" dirty="0">
              <a:latin typeface="Calibri" pitchFamily="34" charset="0"/>
            </a:endParaRPr>
          </a:p>
        </p:txBody>
      </p:sp>
      <p:pic>
        <p:nvPicPr>
          <p:cNvPr id="24580" name="Picture 2"/>
          <p:cNvPicPr>
            <a:picLocks noChangeAspect="1" noChangeArrowheads="1"/>
          </p:cNvPicPr>
          <p:nvPr/>
        </p:nvPicPr>
        <p:blipFill>
          <a:blip r:embed="rId3"/>
          <a:srcRect/>
          <a:stretch>
            <a:fillRect/>
          </a:stretch>
        </p:blipFill>
        <p:spPr bwMode="auto">
          <a:xfrm>
            <a:off x="785813" y="1214438"/>
            <a:ext cx="7539037" cy="4846637"/>
          </a:xfrm>
          <a:prstGeom prst="rect">
            <a:avLst/>
          </a:prstGeom>
          <a:noFill/>
          <a:ln w="9525">
            <a:noFill/>
            <a:miter lim="800000"/>
            <a:headEnd/>
            <a:tailEnd/>
          </a:ln>
        </p:spPr>
      </p:pic>
      <p:sp>
        <p:nvSpPr>
          <p:cNvPr id="24581" name="TextBox 10"/>
          <p:cNvSpPr txBox="1">
            <a:spLocks noChangeArrowheads="1"/>
          </p:cNvSpPr>
          <p:nvPr/>
        </p:nvSpPr>
        <p:spPr bwMode="auto">
          <a:xfrm>
            <a:off x="1857375" y="3071813"/>
            <a:ext cx="1285875" cy="338137"/>
          </a:xfrm>
          <a:prstGeom prst="rect">
            <a:avLst/>
          </a:prstGeom>
          <a:noFill/>
          <a:ln w="9525">
            <a:noFill/>
            <a:miter lim="800000"/>
            <a:headEnd/>
            <a:tailEnd/>
          </a:ln>
        </p:spPr>
        <p:txBody>
          <a:bodyPr>
            <a:spAutoFit/>
          </a:bodyPr>
          <a:lstStyle/>
          <a:p>
            <a:r>
              <a:rPr lang="es-AR" sz="1600">
                <a:latin typeface="Calibri" pitchFamily="34" charset="0"/>
              </a:rPr>
              <a:t>SandWedge</a:t>
            </a:r>
            <a:endParaRPr lang="en-US" sz="1600">
              <a:latin typeface="Calibri" pitchFamily="34" charset="0"/>
            </a:endParaRPr>
          </a:p>
        </p:txBody>
      </p:sp>
      <p:sp>
        <p:nvSpPr>
          <p:cNvPr id="24582" name="TextBox 14"/>
          <p:cNvSpPr txBox="1">
            <a:spLocks noChangeArrowheads="1"/>
          </p:cNvSpPr>
          <p:nvPr/>
        </p:nvSpPr>
        <p:spPr bwMode="auto">
          <a:xfrm>
            <a:off x="3429000" y="3071813"/>
            <a:ext cx="1285875" cy="338137"/>
          </a:xfrm>
          <a:prstGeom prst="rect">
            <a:avLst/>
          </a:prstGeom>
          <a:noFill/>
          <a:ln w="9525">
            <a:noFill/>
            <a:miter lim="800000"/>
            <a:headEnd/>
            <a:tailEnd/>
          </a:ln>
        </p:spPr>
        <p:txBody>
          <a:bodyPr>
            <a:spAutoFit/>
          </a:bodyPr>
          <a:lstStyle/>
          <a:p>
            <a:r>
              <a:rPr lang="es-AR" sz="1600">
                <a:latin typeface="Calibri" pitchFamily="34" charset="0"/>
              </a:rPr>
              <a:t>Expedite</a:t>
            </a:r>
            <a:endParaRPr lang="en-US" sz="1600">
              <a:latin typeface="Calibri" pitchFamily="34" charset="0"/>
            </a:endParaRPr>
          </a:p>
        </p:txBody>
      </p:sp>
      <p:cxnSp>
        <p:nvCxnSpPr>
          <p:cNvPr id="18" name="Straight Arrow Connector 17"/>
          <p:cNvCxnSpPr/>
          <p:nvPr/>
        </p:nvCxnSpPr>
        <p:spPr>
          <a:xfrm>
            <a:off x="2286000" y="3571875"/>
            <a:ext cx="642938" cy="1588"/>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857500" y="3571875"/>
            <a:ext cx="2571750" cy="1588"/>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4585" name="TextBox 20"/>
          <p:cNvSpPr txBox="1">
            <a:spLocks noChangeArrowheads="1"/>
          </p:cNvSpPr>
          <p:nvPr/>
        </p:nvSpPr>
        <p:spPr bwMode="auto">
          <a:xfrm>
            <a:off x="6286500" y="3071813"/>
            <a:ext cx="1285875" cy="338137"/>
          </a:xfrm>
          <a:prstGeom prst="rect">
            <a:avLst/>
          </a:prstGeom>
          <a:noFill/>
          <a:ln w="9525">
            <a:noFill/>
            <a:miter lim="800000"/>
            <a:headEnd/>
            <a:tailEnd/>
          </a:ln>
        </p:spPr>
        <p:txBody>
          <a:bodyPr>
            <a:spAutoFit/>
          </a:bodyPr>
          <a:lstStyle/>
          <a:p>
            <a:r>
              <a:rPr lang="es-AR" sz="1600">
                <a:latin typeface="Calibri" pitchFamily="34" charset="0"/>
              </a:rPr>
              <a:t>Squeeze</a:t>
            </a:r>
            <a:endParaRPr lang="en-US" sz="1600">
              <a:latin typeface="Calibri" pitchFamily="34" charset="0"/>
            </a:endParaRPr>
          </a:p>
        </p:txBody>
      </p:sp>
      <p:cxnSp>
        <p:nvCxnSpPr>
          <p:cNvPr id="22" name="Straight Arrow Connector 21"/>
          <p:cNvCxnSpPr/>
          <p:nvPr/>
        </p:nvCxnSpPr>
        <p:spPr>
          <a:xfrm>
            <a:off x="6072188" y="3571875"/>
            <a:ext cx="1571625" cy="1588"/>
          </a:xfrm>
          <a:prstGeom prst="straightConnector1">
            <a:avLst/>
          </a:prstGeom>
          <a:ln>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4588" name="Rectangle 12"/>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ECN-37 – Canalización entre pozos</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2 CuadroTexto"/>
          <p:cNvSpPr txBox="1">
            <a:spLocks noChangeArrowheads="1"/>
          </p:cNvSpPr>
          <p:nvPr/>
        </p:nvSpPr>
        <p:spPr bwMode="auto">
          <a:xfrm>
            <a:off x="4357688" y="1252538"/>
            <a:ext cx="4786312" cy="1015663"/>
          </a:xfrm>
          <a:prstGeom prst="rect">
            <a:avLst/>
          </a:prstGeom>
          <a:noFill/>
          <a:ln w="9525">
            <a:noFill/>
            <a:miter lim="800000"/>
            <a:headEnd/>
            <a:tailEnd/>
          </a:ln>
        </p:spPr>
        <p:txBody>
          <a:bodyPr>
            <a:spAutoFit/>
          </a:bodyPr>
          <a:lstStyle/>
          <a:p>
            <a:pPr marL="177800" indent="-177800">
              <a:buFont typeface="Arial" charset="0"/>
              <a:buChar char="•"/>
            </a:pPr>
            <a:r>
              <a:rPr lang="es-ES" sz="2000" dirty="0">
                <a:latin typeface="Calibri" pitchFamily="34" charset="0"/>
              </a:rPr>
              <a:t>Punzado: </a:t>
            </a:r>
            <a:r>
              <a:rPr lang="es-ES" sz="2000" dirty="0" smtClean="0">
                <a:latin typeface="Calibri" pitchFamily="34" charset="0"/>
              </a:rPr>
              <a:t>		623/628 m</a:t>
            </a:r>
          </a:p>
          <a:p>
            <a:pPr marL="177800" indent="-177800">
              <a:buFont typeface="Arial" charset="0"/>
              <a:buChar char="•"/>
            </a:pPr>
            <a:r>
              <a:rPr lang="es-ES" sz="2000" dirty="0" smtClean="0">
                <a:latin typeface="Calibri" pitchFamily="34" charset="0"/>
              </a:rPr>
              <a:t>Espesor Punzado:	5 m</a:t>
            </a:r>
            <a:endParaRPr lang="es-ES" sz="2000" dirty="0">
              <a:latin typeface="Calibri" pitchFamily="34" charset="0"/>
            </a:endParaRPr>
          </a:p>
          <a:p>
            <a:pPr marL="177800" indent="-177800">
              <a:buFont typeface="Arial" charset="0"/>
              <a:buChar char="•"/>
            </a:pPr>
            <a:r>
              <a:rPr lang="es-ES" sz="2000" dirty="0" err="1">
                <a:latin typeface="Calibri" pitchFamily="34" charset="0"/>
              </a:rPr>
              <a:t>Casing</a:t>
            </a:r>
            <a:r>
              <a:rPr lang="es-ES" sz="2000" dirty="0">
                <a:latin typeface="Calibri" pitchFamily="34" charset="0"/>
              </a:rPr>
              <a:t>: </a:t>
            </a:r>
            <a:r>
              <a:rPr lang="es-ES" sz="2000" dirty="0" smtClean="0">
                <a:latin typeface="Calibri" pitchFamily="34" charset="0"/>
              </a:rPr>
              <a:t>		7</a:t>
            </a:r>
            <a:r>
              <a:rPr lang="es-ES" sz="2000" dirty="0">
                <a:latin typeface="Calibri" pitchFamily="34" charset="0"/>
              </a:rPr>
              <a:t>” 23 lb/ft</a:t>
            </a:r>
          </a:p>
        </p:txBody>
      </p:sp>
      <p:pic>
        <p:nvPicPr>
          <p:cNvPr id="26628" name="Picture 2"/>
          <p:cNvPicPr>
            <a:picLocks noChangeAspect="1" noChangeArrowheads="1"/>
          </p:cNvPicPr>
          <p:nvPr/>
        </p:nvPicPr>
        <p:blipFill>
          <a:blip r:embed="rId3"/>
          <a:srcRect/>
          <a:stretch>
            <a:fillRect/>
          </a:stretch>
        </p:blipFill>
        <p:spPr bwMode="auto">
          <a:xfrm>
            <a:off x="539750" y="1379538"/>
            <a:ext cx="3135313" cy="5016500"/>
          </a:xfrm>
          <a:prstGeom prst="rect">
            <a:avLst/>
          </a:prstGeom>
          <a:noFill/>
          <a:ln w="9525">
            <a:noFill/>
            <a:miter lim="800000"/>
            <a:headEnd/>
            <a:tailEnd/>
          </a:ln>
        </p:spPr>
      </p:pic>
      <p:pic>
        <p:nvPicPr>
          <p:cNvPr id="26629" name="Picture 9"/>
          <p:cNvPicPr>
            <a:picLocks noChangeAspect="1" noChangeArrowheads="1"/>
          </p:cNvPicPr>
          <p:nvPr/>
        </p:nvPicPr>
        <p:blipFill>
          <a:blip r:embed="rId4"/>
          <a:srcRect/>
          <a:stretch>
            <a:fillRect/>
          </a:stretch>
        </p:blipFill>
        <p:spPr bwMode="auto">
          <a:xfrm>
            <a:off x="3995737" y="2236741"/>
            <a:ext cx="5148263" cy="2117725"/>
          </a:xfrm>
          <a:prstGeom prst="rect">
            <a:avLst/>
          </a:prstGeom>
          <a:noFill/>
          <a:ln w="9525">
            <a:noFill/>
            <a:miter lim="800000"/>
            <a:headEnd/>
            <a:tailEnd/>
          </a:ln>
        </p:spPr>
      </p:pic>
      <p:pic>
        <p:nvPicPr>
          <p:cNvPr id="26630" name="Picture 10"/>
          <p:cNvPicPr>
            <a:picLocks noChangeAspect="1" noChangeArrowheads="1"/>
          </p:cNvPicPr>
          <p:nvPr/>
        </p:nvPicPr>
        <p:blipFill>
          <a:blip r:embed="rId5"/>
          <a:srcRect/>
          <a:stretch>
            <a:fillRect/>
          </a:stretch>
        </p:blipFill>
        <p:spPr bwMode="auto">
          <a:xfrm>
            <a:off x="3851275" y="4441470"/>
            <a:ext cx="5292725" cy="2011362"/>
          </a:xfrm>
          <a:prstGeom prst="rect">
            <a:avLst/>
          </a:prstGeom>
          <a:noFill/>
          <a:ln w="9525">
            <a:noFill/>
            <a:miter lim="800000"/>
            <a:headEnd/>
            <a:tailEnd/>
          </a:ln>
        </p:spPr>
      </p:pic>
      <p:sp>
        <p:nvSpPr>
          <p:cNvPr id="26632" name="Rectangle 8"/>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CoHS-1006 – Canalización en formación</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5 CuadroTexto"/>
          <p:cNvSpPr txBox="1">
            <a:spLocks noChangeArrowheads="1"/>
          </p:cNvSpPr>
          <p:nvPr/>
        </p:nvSpPr>
        <p:spPr bwMode="auto">
          <a:xfrm>
            <a:off x="571500" y="5857875"/>
            <a:ext cx="7715250" cy="369888"/>
          </a:xfrm>
          <a:prstGeom prst="rect">
            <a:avLst/>
          </a:prstGeom>
          <a:noFill/>
          <a:ln w="9525">
            <a:noFill/>
            <a:miter lim="800000"/>
            <a:headEnd/>
            <a:tailEnd/>
          </a:ln>
        </p:spPr>
        <p:txBody>
          <a:bodyPr>
            <a:spAutoFit/>
          </a:bodyPr>
          <a:lstStyle/>
          <a:p>
            <a:r>
              <a:rPr lang="es-ES">
                <a:latin typeface="Calibri" pitchFamily="34" charset="0"/>
              </a:rPr>
              <a:t>Bombeos de diagnóstico – Presión nula durante el bombeo.</a:t>
            </a:r>
          </a:p>
        </p:txBody>
      </p:sp>
      <p:pic>
        <p:nvPicPr>
          <p:cNvPr id="27652" name="Picture 2"/>
          <p:cNvPicPr>
            <a:picLocks noChangeAspect="1" noChangeArrowheads="1"/>
          </p:cNvPicPr>
          <p:nvPr/>
        </p:nvPicPr>
        <p:blipFill>
          <a:blip r:embed="rId3"/>
          <a:srcRect/>
          <a:stretch>
            <a:fillRect/>
          </a:stretch>
        </p:blipFill>
        <p:spPr bwMode="auto">
          <a:xfrm>
            <a:off x="142875" y="1285875"/>
            <a:ext cx="8858250" cy="4429125"/>
          </a:xfrm>
          <a:prstGeom prst="rect">
            <a:avLst/>
          </a:prstGeom>
          <a:noFill/>
          <a:ln w="9525">
            <a:noFill/>
            <a:miter lim="800000"/>
            <a:headEnd/>
            <a:tailEnd/>
          </a:ln>
        </p:spPr>
      </p:pic>
      <p:sp>
        <p:nvSpPr>
          <p:cNvPr id="27653" name="TextBox 13"/>
          <p:cNvSpPr txBox="1">
            <a:spLocks noChangeArrowheads="1"/>
          </p:cNvSpPr>
          <p:nvPr/>
        </p:nvSpPr>
        <p:spPr bwMode="auto">
          <a:xfrm>
            <a:off x="1285875" y="2714625"/>
            <a:ext cx="1643063" cy="584200"/>
          </a:xfrm>
          <a:prstGeom prst="rect">
            <a:avLst/>
          </a:prstGeom>
          <a:noFill/>
          <a:ln w="9525">
            <a:noFill/>
            <a:miter lim="800000"/>
            <a:headEnd/>
            <a:tailEnd/>
          </a:ln>
        </p:spPr>
        <p:txBody>
          <a:bodyPr>
            <a:spAutoFit/>
          </a:bodyPr>
          <a:lstStyle/>
          <a:p>
            <a:r>
              <a:rPr lang="es-AR" sz="1600">
                <a:latin typeface="Calibri" pitchFamily="34" charset="0"/>
              </a:rPr>
              <a:t>DFIT </a:t>
            </a:r>
            <a:endParaRPr lang="en-US" sz="1600">
              <a:latin typeface="Calibri" pitchFamily="34" charset="0"/>
            </a:endParaRPr>
          </a:p>
          <a:p>
            <a:r>
              <a:rPr lang="es-AR" sz="1600">
                <a:latin typeface="Calibri" pitchFamily="34" charset="0"/>
              </a:rPr>
              <a:t>Agua tratada</a:t>
            </a:r>
          </a:p>
        </p:txBody>
      </p:sp>
      <p:sp>
        <p:nvSpPr>
          <p:cNvPr id="27654" name="TextBox 14"/>
          <p:cNvSpPr txBox="1">
            <a:spLocks noChangeArrowheads="1"/>
          </p:cNvSpPr>
          <p:nvPr/>
        </p:nvSpPr>
        <p:spPr bwMode="auto">
          <a:xfrm>
            <a:off x="4071938" y="2714625"/>
            <a:ext cx="1643062" cy="584200"/>
          </a:xfrm>
          <a:prstGeom prst="rect">
            <a:avLst/>
          </a:prstGeom>
          <a:noFill/>
          <a:ln w="9525">
            <a:noFill/>
            <a:miter lim="800000"/>
            <a:headEnd/>
            <a:tailEnd/>
          </a:ln>
        </p:spPr>
        <p:txBody>
          <a:bodyPr>
            <a:spAutoFit/>
          </a:bodyPr>
          <a:lstStyle/>
          <a:p>
            <a:r>
              <a:rPr lang="es-AR" sz="1600">
                <a:latin typeface="Calibri" pitchFamily="34" charset="0"/>
              </a:rPr>
              <a:t>Minifrac</a:t>
            </a:r>
            <a:endParaRPr lang="en-US" sz="1600">
              <a:latin typeface="Calibri" pitchFamily="34" charset="0"/>
            </a:endParaRPr>
          </a:p>
          <a:p>
            <a:r>
              <a:rPr lang="es-AR" sz="1600">
                <a:latin typeface="Calibri" pitchFamily="34" charset="0"/>
              </a:rPr>
              <a:t>Gel Lineal</a:t>
            </a:r>
          </a:p>
        </p:txBody>
      </p:sp>
      <p:sp>
        <p:nvSpPr>
          <p:cNvPr id="27656" name="Rectangle 8"/>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CoHS-1006 – Canalización en formación</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2 CuadroTexto"/>
          <p:cNvSpPr txBox="1">
            <a:spLocks noChangeArrowheads="1"/>
          </p:cNvSpPr>
          <p:nvPr/>
        </p:nvSpPr>
        <p:spPr bwMode="auto">
          <a:xfrm>
            <a:off x="214313" y="5500688"/>
            <a:ext cx="4071937" cy="1077912"/>
          </a:xfrm>
          <a:prstGeom prst="rect">
            <a:avLst/>
          </a:prstGeom>
          <a:noFill/>
          <a:ln w="9525">
            <a:noFill/>
            <a:miter lim="800000"/>
            <a:headEnd/>
            <a:tailEnd/>
          </a:ln>
        </p:spPr>
        <p:txBody>
          <a:bodyPr>
            <a:spAutoFit/>
          </a:bodyPr>
          <a:lstStyle/>
          <a:p>
            <a:r>
              <a:rPr lang="es-ES" sz="1600" dirty="0" err="1">
                <a:latin typeface="Calibri" pitchFamily="34" charset="0"/>
              </a:rPr>
              <a:t>Slugs</a:t>
            </a:r>
            <a:r>
              <a:rPr lang="es-ES" sz="1600" dirty="0">
                <a:latin typeface="Calibri" pitchFamily="34" charset="0"/>
              </a:rPr>
              <a:t> de acondicionamiento 1</a:t>
            </a:r>
          </a:p>
          <a:p>
            <a:r>
              <a:rPr lang="es-ES" sz="1600" dirty="0">
                <a:latin typeface="Calibri" pitchFamily="34" charset="0"/>
              </a:rPr>
              <a:t>ISIP = 500 psi</a:t>
            </a:r>
          </a:p>
          <a:p>
            <a:r>
              <a:rPr lang="es-ES" sz="1600" dirty="0">
                <a:latin typeface="Calibri" pitchFamily="34" charset="0"/>
              </a:rPr>
              <a:t>Máx. </a:t>
            </a:r>
            <a:r>
              <a:rPr lang="es-ES" sz="1600" dirty="0" err="1">
                <a:latin typeface="Calibri" pitchFamily="34" charset="0"/>
              </a:rPr>
              <a:t>Conc</a:t>
            </a:r>
            <a:r>
              <a:rPr lang="es-ES" sz="1600" dirty="0">
                <a:latin typeface="Calibri" pitchFamily="34" charset="0"/>
              </a:rPr>
              <a:t>. = 5 </a:t>
            </a:r>
            <a:r>
              <a:rPr lang="es-ES" sz="1600" dirty="0" err="1">
                <a:latin typeface="Calibri" pitchFamily="34" charset="0"/>
              </a:rPr>
              <a:t>ppg</a:t>
            </a:r>
            <a:endParaRPr lang="es-ES" sz="1600" dirty="0">
              <a:latin typeface="Calibri" pitchFamily="34" charset="0"/>
            </a:endParaRPr>
          </a:p>
          <a:p>
            <a:r>
              <a:rPr lang="es-ES" sz="1600" dirty="0">
                <a:latin typeface="Calibri" pitchFamily="34" charset="0"/>
              </a:rPr>
              <a:t>180 </a:t>
            </a:r>
            <a:r>
              <a:rPr lang="es-ES" sz="1600" dirty="0" err="1">
                <a:latin typeface="Calibri" pitchFamily="34" charset="0"/>
              </a:rPr>
              <a:t>sk</a:t>
            </a:r>
            <a:r>
              <a:rPr lang="es-ES" sz="1600" dirty="0">
                <a:latin typeface="Calibri" pitchFamily="34" charset="0"/>
              </a:rPr>
              <a:t> de </a:t>
            </a:r>
            <a:r>
              <a:rPr lang="es-ES" sz="1600" dirty="0" smtClean="0">
                <a:latin typeface="Calibri" pitchFamily="34" charset="0"/>
              </a:rPr>
              <a:t>arena con </a:t>
            </a:r>
            <a:r>
              <a:rPr lang="es-ES" sz="1600" dirty="0" err="1" smtClean="0">
                <a:latin typeface="Calibri" pitchFamily="34" charset="0"/>
              </a:rPr>
              <a:t>SandWedge</a:t>
            </a:r>
            <a:endParaRPr lang="es-ES" sz="1600" dirty="0">
              <a:latin typeface="Calibri" pitchFamily="34" charset="0"/>
            </a:endParaRPr>
          </a:p>
        </p:txBody>
      </p:sp>
      <p:sp>
        <p:nvSpPr>
          <p:cNvPr id="28676" name="2 CuadroTexto"/>
          <p:cNvSpPr txBox="1">
            <a:spLocks noChangeArrowheads="1"/>
          </p:cNvSpPr>
          <p:nvPr/>
        </p:nvSpPr>
        <p:spPr bwMode="auto">
          <a:xfrm>
            <a:off x="4857750" y="5429250"/>
            <a:ext cx="4071938" cy="1077913"/>
          </a:xfrm>
          <a:prstGeom prst="rect">
            <a:avLst/>
          </a:prstGeom>
          <a:noFill/>
          <a:ln w="9525">
            <a:noFill/>
            <a:miter lim="800000"/>
            <a:headEnd/>
            <a:tailEnd/>
          </a:ln>
        </p:spPr>
        <p:txBody>
          <a:bodyPr>
            <a:spAutoFit/>
          </a:bodyPr>
          <a:lstStyle/>
          <a:p>
            <a:r>
              <a:rPr lang="es-ES" sz="1600" dirty="0" err="1">
                <a:latin typeface="Calibri" pitchFamily="34" charset="0"/>
              </a:rPr>
              <a:t>Slugs</a:t>
            </a:r>
            <a:r>
              <a:rPr lang="es-ES" sz="1600" dirty="0">
                <a:latin typeface="Calibri" pitchFamily="34" charset="0"/>
              </a:rPr>
              <a:t> de acondicionamiento 2</a:t>
            </a:r>
          </a:p>
          <a:p>
            <a:r>
              <a:rPr lang="es-ES" sz="1600" dirty="0">
                <a:latin typeface="Calibri" pitchFamily="34" charset="0"/>
              </a:rPr>
              <a:t>ISIP = 300 psi</a:t>
            </a:r>
          </a:p>
          <a:p>
            <a:r>
              <a:rPr lang="es-ES" sz="1600" dirty="0">
                <a:latin typeface="Calibri" pitchFamily="34" charset="0"/>
              </a:rPr>
              <a:t>Máx. </a:t>
            </a:r>
            <a:r>
              <a:rPr lang="es-ES" sz="1600" dirty="0" err="1">
                <a:latin typeface="Calibri" pitchFamily="34" charset="0"/>
              </a:rPr>
              <a:t>Conc</a:t>
            </a:r>
            <a:r>
              <a:rPr lang="es-ES" sz="1600" dirty="0">
                <a:latin typeface="Calibri" pitchFamily="34" charset="0"/>
              </a:rPr>
              <a:t>. = 5 </a:t>
            </a:r>
            <a:r>
              <a:rPr lang="es-ES" sz="1600" dirty="0" err="1">
                <a:latin typeface="Calibri" pitchFamily="34" charset="0"/>
              </a:rPr>
              <a:t>ppg</a:t>
            </a:r>
            <a:endParaRPr lang="es-ES" sz="1600" dirty="0">
              <a:latin typeface="Calibri" pitchFamily="34" charset="0"/>
            </a:endParaRPr>
          </a:p>
          <a:p>
            <a:r>
              <a:rPr lang="es-ES" sz="1600" dirty="0">
                <a:latin typeface="Calibri" pitchFamily="34" charset="0"/>
              </a:rPr>
              <a:t>180 </a:t>
            </a:r>
            <a:r>
              <a:rPr lang="es-ES" sz="1600" dirty="0" err="1">
                <a:latin typeface="Calibri" pitchFamily="34" charset="0"/>
              </a:rPr>
              <a:t>sk</a:t>
            </a:r>
            <a:r>
              <a:rPr lang="es-ES" sz="1600" dirty="0">
                <a:latin typeface="Calibri" pitchFamily="34" charset="0"/>
              </a:rPr>
              <a:t> de </a:t>
            </a:r>
            <a:r>
              <a:rPr lang="es-ES" sz="1600" dirty="0" smtClean="0">
                <a:latin typeface="Calibri" pitchFamily="34" charset="0"/>
              </a:rPr>
              <a:t>arena  con </a:t>
            </a:r>
            <a:r>
              <a:rPr lang="es-ES" sz="1600" dirty="0" err="1" smtClean="0">
                <a:latin typeface="Calibri" pitchFamily="34" charset="0"/>
              </a:rPr>
              <a:t>SandWedge</a:t>
            </a:r>
            <a:endParaRPr lang="es-ES" sz="1600" dirty="0">
              <a:latin typeface="Calibri" pitchFamily="34" charset="0"/>
            </a:endParaRPr>
          </a:p>
        </p:txBody>
      </p:sp>
      <p:pic>
        <p:nvPicPr>
          <p:cNvPr id="28677" name="Picture 2"/>
          <p:cNvPicPr>
            <a:picLocks noChangeAspect="1" noChangeArrowheads="1"/>
          </p:cNvPicPr>
          <p:nvPr/>
        </p:nvPicPr>
        <p:blipFill>
          <a:blip r:embed="rId3"/>
          <a:srcRect/>
          <a:stretch>
            <a:fillRect/>
          </a:stretch>
        </p:blipFill>
        <p:spPr bwMode="auto">
          <a:xfrm>
            <a:off x="0" y="1500188"/>
            <a:ext cx="4506913" cy="3786187"/>
          </a:xfrm>
          <a:prstGeom prst="rect">
            <a:avLst/>
          </a:prstGeom>
          <a:noFill/>
          <a:ln w="9525">
            <a:noFill/>
            <a:miter lim="800000"/>
            <a:headEnd/>
            <a:tailEnd/>
          </a:ln>
        </p:spPr>
      </p:pic>
      <p:pic>
        <p:nvPicPr>
          <p:cNvPr id="28678" name="Picture 3"/>
          <p:cNvPicPr>
            <a:picLocks noChangeAspect="1" noChangeArrowheads="1"/>
          </p:cNvPicPr>
          <p:nvPr/>
        </p:nvPicPr>
        <p:blipFill>
          <a:blip r:embed="rId4"/>
          <a:srcRect/>
          <a:stretch>
            <a:fillRect/>
          </a:stretch>
        </p:blipFill>
        <p:spPr bwMode="auto">
          <a:xfrm>
            <a:off x="4567238" y="1428750"/>
            <a:ext cx="4438650" cy="3929063"/>
          </a:xfrm>
          <a:prstGeom prst="rect">
            <a:avLst/>
          </a:prstGeom>
          <a:noFill/>
          <a:ln w="9525">
            <a:noFill/>
            <a:miter lim="800000"/>
            <a:headEnd/>
            <a:tailEnd/>
          </a:ln>
        </p:spPr>
      </p:pic>
      <p:sp>
        <p:nvSpPr>
          <p:cNvPr id="28680" name="Rectangle 8"/>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CoHS-1006 – Canalización en formación</a:t>
            </a:r>
            <a:endParaRPr lang="en-US" sz="2400" b="1">
              <a:solidFill>
                <a:schemeClr val="bg1"/>
              </a:solidFill>
              <a:latin typeface="Calibri" pitchFamily="34" charset="0"/>
            </a:endParaRPr>
          </a:p>
        </p:txBody>
      </p:sp>
      <p:sp>
        <p:nvSpPr>
          <p:cNvPr id="7" name="TextBox 6"/>
          <p:cNvSpPr txBox="1"/>
          <p:nvPr/>
        </p:nvSpPr>
        <p:spPr>
          <a:xfrm>
            <a:off x="341195" y="3589361"/>
            <a:ext cx="1160059" cy="338554"/>
          </a:xfrm>
          <a:prstGeom prst="rect">
            <a:avLst/>
          </a:prstGeom>
          <a:noFill/>
        </p:spPr>
        <p:txBody>
          <a:bodyPr wrap="square" rtlCol="0">
            <a:spAutoFit/>
          </a:bodyPr>
          <a:lstStyle/>
          <a:p>
            <a:r>
              <a:rPr lang="es-AR" sz="1600" dirty="0" err="1" smtClean="0"/>
              <a:t>Waterweb</a:t>
            </a:r>
            <a:endParaRPr lang="en-US" sz="1600" dirty="0"/>
          </a:p>
        </p:txBody>
      </p:sp>
      <p:sp>
        <p:nvSpPr>
          <p:cNvPr id="8" name="TextBox 7"/>
          <p:cNvSpPr txBox="1"/>
          <p:nvPr/>
        </p:nvSpPr>
        <p:spPr>
          <a:xfrm>
            <a:off x="4847232" y="3537044"/>
            <a:ext cx="1160059" cy="338554"/>
          </a:xfrm>
          <a:prstGeom prst="rect">
            <a:avLst/>
          </a:prstGeom>
          <a:noFill/>
        </p:spPr>
        <p:txBody>
          <a:bodyPr wrap="square" rtlCol="0">
            <a:spAutoFit/>
          </a:bodyPr>
          <a:lstStyle/>
          <a:p>
            <a:r>
              <a:rPr lang="es-AR" sz="1600" dirty="0" err="1" smtClean="0"/>
              <a:t>Waterweb</a:t>
            </a:r>
            <a:endParaRPr lang="en-US" sz="1600" dirty="0"/>
          </a:p>
        </p:txBody>
      </p:sp>
      <p:sp>
        <p:nvSpPr>
          <p:cNvPr id="11" name="TextBox 10"/>
          <p:cNvSpPr txBox="1"/>
          <p:nvPr/>
        </p:nvSpPr>
        <p:spPr>
          <a:xfrm>
            <a:off x="1721894" y="3591635"/>
            <a:ext cx="1160059" cy="338554"/>
          </a:xfrm>
          <a:prstGeom prst="rect">
            <a:avLst/>
          </a:prstGeom>
          <a:noFill/>
        </p:spPr>
        <p:txBody>
          <a:bodyPr wrap="square" rtlCol="0">
            <a:spAutoFit/>
          </a:bodyPr>
          <a:lstStyle/>
          <a:p>
            <a:r>
              <a:rPr lang="es-AR" sz="1600" dirty="0" smtClean="0"/>
              <a:t>Gel lineal</a:t>
            </a:r>
            <a:endParaRPr lang="en-US" sz="1600" dirty="0"/>
          </a:p>
        </p:txBody>
      </p:sp>
      <p:sp>
        <p:nvSpPr>
          <p:cNvPr id="12" name="TextBox 11"/>
          <p:cNvSpPr txBox="1"/>
          <p:nvPr/>
        </p:nvSpPr>
        <p:spPr>
          <a:xfrm>
            <a:off x="6118748" y="3552966"/>
            <a:ext cx="1160059" cy="338554"/>
          </a:xfrm>
          <a:prstGeom prst="rect">
            <a:avLst/>
          </a:prstGeom>
          <a:noFill/>
        </p:spPr>
        <p:txBody>
          <a:bodyPr wrap="square" rtlCol="0">
            <a:spAutoFit/>
          </a:bodyPr>
          <a:lstStyle/>
          <a:p>
            <a:r>
              <a:rPr lang="es-AR" sz="1600" dirty="0" smtClean="0"/>
              <a:t>Gel lineal</a:t>
            </a:r>
            <a:endParaRPr lang="en-US" sz="16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2 CuadroTexto"/>
          <p:cNvSpPr txBox="1">
            <a:spLocks noChangeArrowheads="1"/>
          </p:cNvSpPr>
          <p:nvPr/>
        </p:nvSpPr>
        <p:spPr bwMode="auto">
          <a:xfrm>
            <a:off x="785813" y="6215063"/>
            <a:ext cx="4103687" cy="369887"/>
          </a:xfrm>
          <a:prstGeom prst="rect">
            <a:avLst/>
          </a:prstGeom>
          <a:noFill/>
          <a:ln w="9525">
            <a:noFill/>
            <a:miter lim="800000"/>
            <a:headEnd/>
            <a:tailEnd/>
          </a:ln>
        </p:spPr>
        <p:txBody>
          <a:bodyPr>
            <a:spAutoFit/>
          </a:bodyPr>
          <a:lstStyle/>
          <a:p>
            <a:r>
              <a:rPr lang="es-ES" dirty="0">
                <a:latin typeface="Calibri" pitchFamily="34" charset="0"/>
              </a:rPr>
              <a:t>Tratamiento </a:t>
            </a:r>
            <a:r>
              <a:rPr lang="es-ES" dirty="0" smtClean="0">
                <a:latin typeface="Calibri" pitchFamily="34" charset="0"/>
              </a:rPr>
              <a:t>Principal – ISIP: 400 psi</a:t>
            </a:r>
            <a:endParaRPr lang="es-ES" dirty="0">
              <a:latin typeface="Calibri" pitchFamily="34" charset="0"/>
            </a:endParaRPr>
          </a:p>
        </p:txBody>
      </p:sp>
      <p:pic>
        <p:nvPicPr>
          <p:cNvPr id="29700" name="Picture 2"/>
          <p:cNvPicPr>
            <a:picLocks noChangeAspect="1" noChangeArrowheads="1"/>
          </p:cNvPicPr>
          <p:nvPr/>
        </p:nvPicPr>
        <p:blipFill>
          <a:blip r:embed="rId3"/>
          <a:srcRect/>
          <a:stretch>
            <a:fillRect/>
          </a:stretch>
        </p:blipFill>
        <p:spPr bwMode="auto">
          <a:xfrm>
            <a:off x="571500" y="1285875"/>
            <a:ext cx="7858125" cy="4846638"/>
          </a:xfrm>
          <a:prstGeom prst="rect">
            <a:avLst/>
          </a:prstGeom>
          <a:noFill/>
          <a:ln w="9525">
            <a:noFill/>
            <a:miter lim="800000"/>
            <a:headEnd/>
            <a:tailEnd/>
          </a:ln>
        </p:spPr>
      </p:pic>
      <p:sp>
        <p:nvSpPr>
          <p:cNvPr id="29702" name="Rectangle 6"/>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CoHS-1006 – Canalización en formación</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dirty="0" smtClean="0">
                <a:solidFill>
                  <a:schemeClr val="bg1"/>
                </a:solidFill>
                <a:latin typeface="Calibri" pitchFamily="34" charset="0"/>
              </a:rPr>
              <a:t>Análisis de las Operaciones</a:t>
            </a:r>
            <a:endParaRPr lang="en-US" sz="2400" b="1" dirty="0">
              <a:solidFill>
                <a:schemeClr val="bg1"/>
              </a:solidFill>
              <a:latin typeface="Calibri" pitchFamily="34" charset="0"/>
            </a:endParaRPr>
          </a:p>
        </p:txBody>
      </p:sp>
      <p:graphicFrame>
        <p:nvGraphicFramePr>
          <p:cNvPr id="5" name="Table 4"/>
          <p:cNvGraphicFramePr>
            <a:graphicFrameLocks noGrp="1"/>
          </p:cNvGraphicFramePr>
          <p:nvPr/>
        </p:nvGraphicFramePr>
        <p:xfrm>
          <a:off x="163774" y="1397000"/>
          <a:ext cx="8816452" cy="4246880"/>
        </p:xfrm>
        <a:graphic>
          <a:graphicData uri="http://schemas.openxmlformats.org/drawingml/2006/table">
            <a:tbl>
              <a:tblPr firstRow="1" bandRow="1">
                <a:tableStyleId>{5C22544A-7EE6-4342-B048-85BDC9FD1C3A}</a:tableStyleId>
              </a:tblPr>
              <a:tblGrid>
                <a:gridCol w="2204113"/>
                <a:gridCol w="2204113"/>
                <a:gridCol w="2204113"/>
                <a:gridCol w="2204113"/>
              </a:tblGrid>
              <a:tr h="370840">
                <a:tc>
                  <a:txBody>
                    <a:bodyPr/>
                    <a:lstStyle/>
                    <a:p>
                      <a:endParaRPr lang="en-US" dirty="0"/>
                    </a:p>
                  </a:txBody>
                  <a:tcPr/>
                </a:tc>
                <a:tc>
                  <a:txBody>
                    <a:bodyPr/>
                    <a:lstStyle/>
                    <a:p>
                      <a:pPr algn="ctr"/>
                      <a:r>
                        <a:rPr lang="es-AR" dirty="0" smtClean="0"/>
                        <a:t>ECN-61</a:t>
                      </a:r>
                      <a:endParaRPr lang="en-US" dirty="0"/>
                    </a:p>
                  </a:txBody>
                  <a:tcPr/>
                </a:tc>
                <a:tc>
                  <a:txBody>
                    <a:bodyPr/>
                    <a:lstStyle/>
                    <a:p>
                      <a:pPr algn="ctr"/>
                      <a:r>
                        <a:rPr lang="es-AR" dirty="0" smtClean="0"/>
                        <a:t>ECN-37</a:t>
                      </a:r>
                      <a:endParaRPr lang="en-US" dirty="0"/>
                    </a:p>
                  </a:txBody>
                  <a:tcPr/>
                </a:tc>
                <a:tc>
                  <a:txBody>
                    <a:bodyPr/>
                    <a:lstStyle/>
                    <a:p>
                      <a:pPr algn="ctr"/>
                      <a:r>
                        <a:rPr lang="es-AR" dirty="0" smtClean="0"/>
                        <a:t>CoHS-1006</a:t>
                      </a:r>
                      <a:endParaRPr lang="en-US" dirty="0"/>
                    </a:p>
                  </a:txBody>
                  <a:tcPr/>
                </a:tc>
              </a:tr>
              <a:tr h="370840">
                <a:tc>
                  <a:txBody>
                    <a:bodyPr/>
                    <a:lstStyle/>
                    <a:p>
                      <a:r>
                        <a:rPr lang="es-AR" dirty="0" smtClean="0"/>
                        <a:t>DFIT</a:t>
                      </a:r>
                      <a:r>
                        <a:rPr lang="es-AR" baseline="0" dirty="0" smtClean="0"/>
                        <a:t> / </a:t>
                      </a:r>
                      <a:r>
                        <a:rPr lang="es-AR" baseline="0" dirty="0" err="1" smtClean="0"/>
                        <a:t>Minifrac</a:t>
                      </a:r>
                      <a:endParaRPr lang="en-US" dirty="0"/>
                    </a:p>
                  </a:txBody>
                  <a:tcPr/>
                </a:tc>
                <a:tc>
                  <a:txBody>
                    <a:bodyPr/>
                    <a:lstStyle/>
                    <a:p>
                      <a:pPr algn="ctr"/>
                      <a:r>
                        <a:rPr lang="es-AR" dirty="0" smtClean="0"/>
                        <a:t>1 / 3</a:t>
                      </a:r>
                      <a:endParaRPr lang="en-US" dirty="0"/>
                    </a:p>
                  </a:txBody>
                  <a:tcPr/>
                </a:tc>
                <a:tc>
                  <a:txBody>
                    <a:bodyPr/>
                    <a:lstStyle/>
                    <a:p>
                      <a:pPr algn="ctr"/>
                      <a:r>
                        <a:rPr lang="es-AR" dirty="0" smtClean="0"/>
                        <a:t>1 / 2</a:t>
                      </a:r>
                      <a:endParaRPr lang="en-US" dirty="0"/>
                    </a:p>
                  </a:txBody>
                  <a:tcPr/>
                </a:tc>
                <a:tc>
                  <a:txBody>
                    <a:bodyPr/>
                    <a:lstStyle/>
                    <a:p>
                      <a:pPr algn="ctr"/>
                      <a:r>
                        <a:rPr lang="es-AR" dirty="0" smtClean="0"/>
                        <a:t>1 / 1</a:t>
                      </a:r>
                      <a:endParaRPr lang="en-US" dirty="0"/>
                    </a:p>
                  </a:txBody>
                  <a:tcPr/>
                </a:tc>
              </a:tr>
              <a:tr h="370840">
                <a:tc>
                  <a:txBody>
                    <a:bodyPr/>
                    <a:lstStyle/>
                    <a:p>
                      <a:r>
                        <a:rPr lang="es-AR" dirty="0" err="1" smtClean="0"/>
                        <a:t>Slug</a:t>
                      </a:r>
                      <a:endParaRPr lang="en-US" dirty="0"/>
                    </a:p>
                  </a:txBody>
                  <a:tcPr/>
                </a:tc>
                <a:tc>
                  <a:txBody>
                    <a:bodyPr/>
                    <a:lstStyle/>
                    <a:p>
                      <a:pPr algn="ctr"/>
                      <a:r>
                        <a:rPr lang="es-AR" dirty="0" smtClean="0"/>
                        <a:t>D: </a:t>
                      </a:r>
                      <a:r>
                        <a:rPr lang="es-AR" baseline="0" dirty="0" smtClean="0"/>
                        <a:t>2 @ 2 </a:t>
                      </a:r>
                      <a:r>
                        <a:rPr lang="es-AR" baseline="0" dirty="0" err="1" smtClean="0"/>
                        <a:t>ppg</a:t>
                      </a:r>
                      <a:endParaRPr lang="es-AR" baseline="0" dirty="0" smtClean="0"/>
                    </a:p>
                    <a:p>
                      <a:pPr algn="ctr"/>
                      <a:r>
                        <a:rPr lang="es-AR" baseline="0" dirty="0" smtClean="0"/>
                        <a:t>R: 4 @ 3 </a:t>
                      </a:r>
                      <a:r>
                        <a:rPr lang="es-AR" baseline="0" dirty="0" err="1" smtClean="0"/>
                        <a:t>ppg</a:t>
                      </a:r>
                      <a:endParaRPr lang="en-US" dirty="0"/>
                    </a:p>
                  </a:txBody>
                  <a:tcPr/>
                </a:tc>
                <a:tc>
                  <a:txBody>
                    <a:bodyPr/>
                    <a:lstStyle/>
                    <a:p>
                      <a:pPr algn="ctr"/>
                      <a:r>
                        <a:rPr lang="es-AR" dirty="0" smtClean="0"/>
                        <a:t>D: 2 @ 5 </a:t>
                      </a:r>
                      <a:r>
                        <a:rPr lang="es-AR" dirty="0" err="1" smtClean="0"/>
                        <a:t>ppg</a:t>
                      </a:r>
                      <a:endParaRPr lang="es-AR" baseline="0" dirty="0" smtClean="0"/>
                    </a:p>
                    <a:p>
                      <a:pPr algn="ctr"/>
                      <a:r>
                        <a:rPr lang="es-AR" baseline="0" dirty="0" smtClean="0"/>
                        <a:t>R: 2 @ 9 </a:t>
                      </a:r>
                      <a:r>
                        <a:rPr lang="es-AR" baseline="0" dirty="0" err="1" smtClean="0"/>
                        <a:t>ppg</a:t>
                      </a:r>
                      <a:endParaRPr lang="es-AR" baseline="0" dirty="0" smtClean="0"/>
                    </a:p>
                  </a:txBody>
                  <a:tcPr/>
                </a:tc>
                <a:tc>
                  <a:txBody>
                    <a:bodyPr/>
                    <a:lstStyle/>
                    <a:p>
                      <a:pPr algn="ctr"/>
                      <a:r>
                        <a:rPr lang="es-AR" dirty="0" smtClean="0"/>
                        <a:t>D: 2 @ 5 </a:t>
                      </a:r>
                      <a:r>
                        <a:rPr lang="es-AR" dirty="0" err="1" smtClean="0"/>
                        <a:t>ppg</a:t>
                      </a:r>
                      <a:endParaRPr lang="es-AR" baseline="0" dirty="0" smtClean="0"/>
                    </a:p>
                    <a:p>
                      <a:pPr algn="ctr"/>
                      <a:r>
                        <a:rPr lang="es-AR" baseline="0" dirty="0" smtClean="0"/>
                        <a:t>R: 2 @ 5 </a:t>
                      </a:r>
                      <a:r>
                        <a:rPr lang="es-AR" baseline="0" dirty="0" err="1" smtClean="0"/>
                        <a:t>ppg</a:t>
                      </a:r>
                      <a:endParaRPr lang="es-AR" baseline="0" dirty="0" smtClean="0"/>
                    </a:p>
                  </a:txBody>
                  <a:tcPr/>
                </a:tc>
              </a:tr>
              <a:tr h="370840">
                <a:tc>
                  <a:txBody>
                    <a:bodyPr/>
                    <a:lstStyle/>
                    <a:p>
                      <a:r>
                        <a:rPr lang="es-AR" baseline="0" dirty="0" smtClean="0"/>
                        <a:t>Total Arena (</a:t>
                      </a:r>
                      <a:r>
                        <a:rPr lang="es-AR" baseline="0" dirty="0" err="1" smtClean="0"/>
                        <a:t>Slug</a:t>
                      </a:r>
                      <a:r>
                        <a:rPr lang="es-AR" baseline="0" dirty="0" smtClean="0"/>
                        <a:t>)</a:t>
                      </a:r>
                      <a:endParaRPr lang="en-US" dirty="0"/>
                    </a:p>
                  </a:txBody>
                  <a:tcPr/>
                </a:tc>
                <a:tc>
                  <a:txBody>
                    <a:bodyPr/>
                    <a:lstStyle/>
                    <a:p>
                      <a:pPr algn="ctr"/>
                      <a:r>
                        <a:rPr lang="es-AR" dirty="0" smtClean="0"/>
                        <a:t>364 </a:t>
                      </a:r>
                      <a:r>
                        <a:rPr lang="es-AR" dirty="0" err="1" smtClean="0"/>
                        <a:t>sk</a:t>
                      </a:r>
                      <a:endParaRPr lang="en-US" dirty="0"/>
                    </a:p>
                  </a:txBody>
                  <a:tcPr/>
                </a:tc>
                <a:tc>
                  <a:txBody>
                    <a:bodyPr/>
                    <a:lstStyle/>
                    <a:p>
                      <a:pPr algn="ctr"/>
                      <a:r>
                        <a:rPr lang="es-AR" dirty="0" smtClean="0"/>
                        <a:t>600 </a:t>
                      </a:r>
                      <a:r>
                        <a:rPr lang="es-AR" dirty="0" err="1" smtClean="0"/>
                        <a:t>sk</a:t>
                      </a:r>
                      <a:endParaRPr lang="en-US" dirty="0"/>
                    </a:p>
                  </a:txBody>
                  <a:tcPr/>
                </a:tc>
                <a:tc>
                  <a:txBody>
                    <a:bodyPr/>
                    <a:lstStyle/>
                    <a:p>
                      <a:pPr algn="ctr"/>
                      <a:r>
                        <a:rPr lang="es-AR" dirty="0" smtClean="0"/>
                        <a:t>360 </a:t>
                      </a:r>
                      <a:r>
                        <a:rPr lang="es-AR" dirty="0" err="1" smtClean="0"/>
                        <a:t>sk</a:t>
                      </a:r>
                      <a:endParaRPr lang="en-US" dirty="0"/>
                    </a:p>
                  </a:txBody>
                  <a:tcPr/>
                </a:tc>
              </a:tr>
              <a:tr h="370840">
                <a:tc>
                  <a:txBody>
                    <a:bodyPr/>
                    <a:lstStyle/>
                    <a:p>
                      <a:r>
                        <a:rPr lang="es-AR" dirty="0" smtClean="0"/>
                        <a:t>Tratamiento</a:t>
                      </a:r>
                      <a:endParaRPr lang="en-US" dirty="0"/>
                    </a:p>
                  </a:txBody>
                  <a:tcPr/>
                </a:tc>
                <a:tc>
                  <a:txBody>
                    <a:bodyPr/>
                    <a:lstStyle/>
                    <a:p>
                      <a:pPr algn="ctr"/>
                      <a:r>
                        <a:rPr lang="es-AR" dirty="0" smtClean="0"/>
                        <a:t>D:</a:t>
                      </a:r>
                      <a:r>
                        <a:rPr lang="es-AR" baseline="0" dirty="0" smtClean="0"/>
                        <a:t> </a:t>
                      </a:r>
                      <a:r>
                        <a:rPr lang="es-AR" dirty="0" smtClean="0"/>
                        <a:t>495 </a:t>
                      </a:r>
                      <a:r>
                        <a:rPr lang="es-AR" dirty="0" err="1" smtClean="0"/>
                        <a:t>sk</a:t>
                      </a:r>
                      <a:r>
                        <a:rPr lang="es-AR" baseline="0" dirty="0" smtClean="0"/>
                        <a:t> @ 7 </a:t>
                      </a:r>
                      <a:r>
                        <a:rPr lang="es-AR" baseline="0" dirty="0" err="1" smtClean="0"/>
                        <a:t>ppg</a:t>
                      </a:r>
                      <a:endParaRPr lang="es-AR" baseline="0" dirty="0" smtClean="0"/>
                    </a:p>
                    <a:p>
                      <a:pPr algn="ctr"/>
                      <a:r>
                        <a:rPr lang="es-AR" baseline="0" dirty="0" smtClean="0"/>
                        <a:t>R: </a:t>
                      </a:r>
                      <a:r>
                        <a:rPr lang="es-AR" dirty="0" smtClean="0"/>
                        <a:t>686 </a:t>
                      </a:r>
                      <a:r>
                        <a:rPr lang="es-AR" dirty="0" err="1" smtClean="0"/>
                        <a:t>sk</a:t>
                      </a:r>
                      <a:r>
                        <a:rPr lang="es-AR" dirty="0" smtClean="0"/>
                        <a:t> @ 7 </a:t>
                      </a:r>
                      <a:r>
                        <a:rPr lang="es-AR" dirty="0" err="1" smtClean="0"/>
                        <a:t>ppg</a:t>
                      </a:r>
                      <a:endParaRPr lang="en-US" dirty="0"/>
                    </a:p>
                  </a:txBody>
                  <a:tcPr/>
                </a:tc>
                <a:tc>
                  <a:txBody>
                    <a:bodyPr/>
                    <a:lstStyle/>
                    <a:p>
                      <a:pPr algn="ctr"/>
                      <a:r>
                        <a:rPr lang="es-AR" dirty="0" smtClean="0"/>
                        <a:t>D:</a:t>
                      </a:r>
                      <a:r>
                        <a:rPr lang="es-AR" baseline="0" dirty="0" smtClean="0"/>
                        <a:t> </a:t>
                      </a:r>
                      <a:r>
                        <a:rPr lang="es-AR" dirty="0" smtClean="0"/>
                        <a:t>910 </a:t>
                      </a:r>
                      <a:r>
                        <a:rPr lang="es-AR" dirty="0" err="1" smtClean="0"/>
                        <a:t>sk</a:t>
                      </a:r>
                      <a:r>
                        <a:rPr lang="es-AR" baseline="0" dirty="0" smtClean="0"/>
                        <a:t> @ 9 </a:t>
                      </a:r>
                      <a:r>
                        <a:rPr lang="es-AR" baseline="0" dirty="0" err="1" smtClean="0"/>
                        <a:t>ppg</a:t>
                      </a:r>
                      <a:endParaRPr lang="es-AR" baseline="0" dirty="0" smtClean="0"/>
                    </a:p>
                    <a:p>
                      <a:pPr algn="ctr"/>
                      <a:r>
                        <a:rPr lang="es-AR" baseline="0" dirty="0" smtClean="0"/>
                        <a:t>R: </a:t>
                      </a:r>
                      <a:r>
                        <a:rPr lang="es-AR" dirty="0" smtClean="0"/>
                        <a:t>1187 </a:t>
                      </a:r>
                      <a:r>
                        <a:rPr lang="es-AR" dirty="0" err="1" smtClean="0"/>
                        <a:t>sk</a:t>
                      </a:r>
                      <a:r>
                        <a:rPr lang="es-AR" dirty="0" smtClean="0"/>
                        <a:t> @ 12 </a:t>
                      </a:r>
                      <a:r>
                        <a:rPr lang="es-AR" dirty="0" err="1" smtClean="0"/>
                        <a:t>ppg</a:t>
                      </a:r>
                      <a:endParaRPr lang="en-US" dirty="0" smtClean="0"/>
                    </a:p>
                  </a:txBody>
                  <a:tcPr/>
                </a:tc>
                <a:tc>
                  <a:txBody>
                    <a:bodyPr/>
                    <a:lstStyle/>
                    <a:p>
                      <a:pPr algn="ctr"/>
                      <a:r>
                        <a:rPr lang="es-AR" dirty="0" smtClean="0"/>
                        <a:t>D:</a:t>
                      </a:r>
                      <a:r>
                        <a:rPr lang="es-AR" baseline="0" dirty="0" smtClean="0"/>
                        <a:t> </a:t>
                      </a:r>
                      <a:r>
                        <a:rPr lang="es-AR" dirty="0" smtClean="0"/>
                        <a:t>660 </a:t>
                      </a:r>
                      <a:r>
                        <a:rPr lang="es-AR" dirty="0" err="1" smtClean="0"/>
                        <a:t>sk</a:t>
                      </a:r>
                      <a:r>
                        <a:rPr lang="es-AR" baseline="0" dirty="0" smtClean="0"/>
                        <a:t> @ 9 </a:t>
                      </a:r>
                      <a:r>
                        <a:rPr lang="es-AR" baseline="0" dirty="0" err="1" smtClean="0"/>
                        <a:t>ppg</a:t>
                      </a:r>
                      <a:endParaRPr lang="es-AR" baseline="0" dirty="0" smtClean="0"/>
                    </a:p>
                    <a:p>
                      <a:pPr algn="ctr"/>
                      <a:r>
                        <a:rPr lang="es-AR" baseline="0" dirty="0" smtClean="0"/>
                        <a:t>R: </a:t>
                      </a:r>
                      <a:r>
                        <a:rPr lang="es-AR" dirty="0" smtClean="0"/>
                        <a:t>660 </a:t>
                      </a:r>
                      <a:r>
                        <a:rPr lang="es-AR" dirty="0" err="1" smtClean="0"/>
                        <a:t>sk</a:t>
                      </a:r>
                      <a:r>
                        <a:rPr lang="es-AR" dirty="0" smtClean="0"/>
                        <a:t> @ 9 </a:t>
                      </a:r>
                      <a:r>
                        <a:rPr lang="es-AR" dirty="0" err="1" smtClean="0"/>
                        <a:t>ppg</a:t>
                      </a:r>
                      <a:endParaRPr lang="en-US" dirty="0" smtClean="0"/>
                    </a:p>
                  </a:txBody>
                  <a:tcPr/>
                </a:tc>
              </a:tr>
              <a:tr h="370840">
                <a:tc>
                  <a:txBody>
                    <a:bodyPr/>
                    <a:lstStyle/>
                    <a:p>
                      <a:r>
                        <a:rPr lang="es-AR" dirty="0" smtClean="0"/>
                        <a:t>Arena</a:t>
                      </a:r>
                      <a:r>
                        <a:rPr lang="es-AR" baseline="0" dirty="0" smtClean="0"/>
                        <a:t> </a:t>
                      </a:r>
                      <a:r>
                        <a:rPr lang="es-AR" baseline="0" dirty="0" err="1" smtClean="0"/>
                        <a:t>Slug</a:t>
                      </a:r>
                      <a:r>
                        <a:rPr lang="es-AR" baseline="0" dirty="0" smtClean="0"/>
                        <a:t> + </a:t>
                      </a:r>
                      <a:r>
                        <a:rPr lang="es-AR" baseline="0" dirty="0" err="1" smtClean="0"/>
                        <a:t>Trat</a:t>
                      </a:r>
                      <a:r>
                        <a:rPr lang="es-AR" baseline="0" dirty="0" smtClean="0"/>
                        <a:t>.</a:t>
                      </a:r>
                      <a:endParaRPr lang="en-US" dirty="0"/>
                    </a:p>
                  </a:txBody>
                  <a:tcPr/>
                </a:tc>
                <a:tc>
                  <a:txBody>
                    <a:bodyPr/>
                    <a:lstStyle/>
                    <a:p>
                      <a:pPr algn="ctr"/>
                      <a:r>
                        <a:rPr lang="es-AR" dirty="0" smtClean="0"/>
                        <a:t>1050 </a:t>
                      </a:r>
                      <a:r>
                        <a:rPr lang="es-AR" dirty="0" err="1" smtClean="0"/>
                        <a:t>sk</a:t>
                      </a:r>
                      <a:endParaRPr lang="en-US" dirty="0"/>
                    </a:p>
                  </a:txBody>
                  <a:tcPr/>
                </a:tc>
                <a:tc>
                  <a:txBody>
                    <a:bodyPr/>
                    <a:lstStyle/>
                    <a:p>
                      <a:pPr algn="ctr"/>
                      <a:r>
                        <a:rPr lang="es-AR" dirty="0" smtClean="0"/>
                        <a:t>1787 </a:t>
                      </a:r>
                      <a:r>
                        <a:rPr lang="es-AR" dirty="0" err="1" smtClean="0"/>
                        <a:t>sk</a:t>
                      </a:r>
                      <a:endParaRPr lang="en-US" dirty="0"/>
                    </a:p>
                  </a:txBody>
                  <a:tcPr/>
                </a:tc>
                <a:tc>
                  <a:txBody>
                    <a:bodyPr/>
                    <a:lstStyle/>
                    <a:p>
                      <a:pPr algn="ctr"/>
                      <a:r>
                        <a:rPr lang="es-AR" dirty="0" smtClean="0"/>
                        <a:t>1021 </a:t>
                      </a:r>
                      <a:r>
                        <a:rPr lang="es-AR" dirty="0" err="1" smtClean="0"/>
                        <a:t>sk</a:t>
                      </a:r>
                      <a:endParaRPr lang="en-US" dirty="0"/>
                    </a:p>
                  </a:txBody>
                  <a:tcPr/>
                </a:tc>
              </a:tr>
              <a:tr h="370840">
                <a:tc>
                  <a:txBody>
                    <a:bodyPr/>
                    <a:lstStyle/>
                    <a:p>
                      <a:r>
                        <a:rPr lang="es-AR" dirty="0" smtClean="0"/>
                        <a:t>Control Agua</a:t>
                      </a:r>
                      <a:endParaRPr lang="en-US" dirty="0"/>
                    </a:p>
                  </a:txBody>
                  <a:tcPr/>
                </a:tc>
                <a:tc>
                  <a:txBody>
                    <a:bodyPr/>
                    <a:lstStyle/>
                    <a:p>
                      <a:pPr algn="ctr"/>
                      <a:r>
                        <a:rPr lang="es-AR" dirty="0" smtClean="0"/>
                        <a:t>Si (</a:t>
                      </a:r>
                      <a:r>
                        <a:rPr lang="es-AR" dirty="0" err="1" smtClean="0"/>
                        <a:t>WaterWeb</a:t>
                      </a:r>
                      <a:r>
                        <a:rPr lang="es-AR" baseline="0" dirty="0" smtClean="0"/>
                        <a:t>)</a:t>
                      </a:r>
                      <a:endParaRPr lang="en-US" dirty="0"/>
                    </a:p>
                  </a:txBody>
                  <a:tcPr/>
                </a:tc>
                <a:tc>
                  <a:txBody>
                    <a:bodyPr/>
                    <a:lstStyle/>
                    <a:p>
                      <a:pPr algn="ctr"/>
                      <a:r>
                        <a:rPr lang="es-AR" dirty="0" smtClean="0"/>
                        <a:t>Si (</a:t>
                      </a:r>
                      <a:r>
                        <a:rPr lang="es-AR" dirty="0" err="1" smtClean="0"/>
                        <a:t>WaterWeb</a:t>
                      </a:r>
                      <a:r>
                        <a:rPr lang="es-AR" dirty="0" smtClean="0"/>
                        <a:t>)</a:t>
                      </a:r>
                      <a:endParaRPr lang="en-US" dirty="0"/>
                    </a:p>
                  </a:txBody>
                  <a:tcPr/>
                </a:tc>
                <a:tc>
                  <a:txBody>
                    <a:bodyPr/>
                    <a:lstStyle/>
                    <a:p>
                      <a:pPr algn="ctr"/>
                      <a:r>
                        <a:rPr lang="es-AR" dirty="0" smtClean="0"/>
                        <a:t>Si (CW-frac)</a:t>
                      </a:r>
                      <a:endParaRPr lang="en-US" dirty="0"/>
                    </a:p>
                  </a:txBody>
                  <a:tcPr/>
                </a:tc>
              </a:tr>
              <a:tr h="370840">
                <a:tc>
                  <a:txBody>
                    <a:bodyPr/>
                    <a:lstStyle/>
                    <a:p>
                      <a:r>
                        <a:rPr lang="es-AR" dirty="0" err="1" smtClean="0"/>
                        <a:t>Squezee</a:t>
                      </a:r>
                      <a:r>
                        <a:rPr lang="es-AR" dirty="0" smtClean="0"/>
                        <a:t> de Arena</a:t>
                      </a:r>
                      <a:endParaRPr lang="en-US" dirty="0"/>
                    </a:p>
                  </a:txBody>
                  <a:tcPr/>
                </a:tc>
                <a:tc>
                  <a:txBody>
                    <a:bodyPr/>
                    <a:lstStyle/>
                    <a:p>
                      <a:pPr algn="ctr"/>
                      <a:r>
                        <a:rPr lang="es-AR" dirty="0" smtClean="0"/>
                        <a:t>Si</a:t>
                      </a:r>
                      <a:endParaRPr lang="en-US" dirty="0"/>
                    </a:p>
                  </a:txBody>
                  <a:tcPr/>
                </a:tc>
                <a:tc>
                  <a:txBody>
                    <a:bodyPr/>
                    <a:lstStyle/>
                    <a:p>
                      <a:pPr algn="ctr"/>
                      <a:r>
                        <a:rPr lang="es-AR" dirty="0" smtClean="0"/>
                        <a:t>Si</a:t>
                      </a:r>
                      <a:endParaRPr lang="en-US" dirty="0"/>
                    </a:p>
                  </a:txBody>
                  <a:tcPr/>
                </a:tc>
                <a:tc>
                  <a:txBody>
                    <a:bodyPr/>
                    <a:lstStyle/>
                    <a:p>
                      <a:pPr algn="ctr"/>
                      <a:r>
                        <a:rPr lang="es-AR" dirty="0" smtClean="0"/>
                        <a:t>Si</a:t>
                      </a:r>
                      <a:endParaRPr lang="en-US" dirty="0"/>
                    </a:p>
                  </a:txBody>
                  <a:tcPr/>
                </a:tc>
              </a:tr>
              <a:tr h="370840">
                <a:tc>
                  <a:txBody>
                    <a:bodyPr/>
                    <a:lstStyle/>
                    <a:p>
                      <a:r>
                        <a:rPr lang="es-AR" dirty="0" smtClean="0"/>
                        <a:t>ISIP(DFIT)</a:t>
                      </a:r>
                      <a:r>
                        <a:rPr lang="es-AR" baseline="0" dirty="0" smtClean="0"/>
                        <a:t> / ISIP(</a:t>
                      </a:r>
                      <a:r>
                        <a:rPr lang="es-AR" baseline="0" dirty="0" err="1" smtClean="0"/>
                        <a:t>Trat</a:t>
                      </a:r>
                      <a:r>
                        <a:rPr lang="es-AR" baseline="0" dirty="0" smtClean="0"/>
                        <a:t>)</a:t>
                      </a:r>
                      <a:endParaRPr lang="en-US" dirty="0"/>
                    </a:p>
                  </a:txBody>
                  <a:tcPr/>
                </a:tc>
                <a:tc>
                  <a:txBody>
                    <a:bodyPr/>
                    <a:lstStyle/>
                    <a:p>
                      <a:pPr algn="ctr"/>
                      <a:r>
                        <a:rPr lang="es-AR" dirty="0" smtClean="0"/>
                        <a:t>0 / 450 psi</a:t>
                      </a:r>
                      <a:endParaRPr lang="en-US" dirty="0"/>
                    </a:p>
                  </a:txBody>
                  <a:tcPr/>
                </a:tc>
                <a:tc>
                  <a:txBody>
                    <a:bodyPr/>
                    <a:lstStyle/>
                    <a:p>
                      <a:pPr algn="ctr"/>
                      <a:r>
                        <a:rPr lang="es-AR" dirty="0" smtClean="0"/>
                        <a:t>0 / 761 psi</a:t>
                      </a:r>
                      <a:endParaRPr lang="en-US" dirty="0"/>
                    </a:p>
                  </a:txBody>
                  <a:tcPr/>
                </a:tc>
                <a:tc>
                  <a:txBody>
                    <a:bodyPr/>
                    <a:lstStyle/>
                    <a:p>
                      <a:pPr algn="ctr"/>
                      <a:r>
                        <a:rPr lang="es-AR" dirty="0" smtClean="0"/>
                        <a:t>0 / 400 psi</a:t>
                      </a:r>
                      <a:endParaRPr lang="en-US" dirty="0"/>
                    </a:p>
                  </a:txBody>
                  <a:tcPr/>
                </a:tc>
              </a:tr>
              <a:tr h="370840">
                <a:tc>
                  <a:txBody>
                    <a:bodyPr/>
                    <a:lstStyle/>
                    <a:p>
                      <a:r>
                        <a:rPr lang="es-AR" dirty="0" smtClean="0"/>
                        <a:t>Fluido</a:t>
                      </a:r>
                      <a:r>
                        <a:rPr lang="es-AR" baseline="0" dirty="0" smtClean="0"/>
                        <a:t> (gal)/</a:t>
                      </a:r>
                      <a:r>
                        <a:rPr lang="es-AR" baseline="0" dirty="0" err="1" smtClean="0"/>
                        <a:t>sk</a:t>
                      </a:r>
                      <a:r>
                        <a:rPr lang="es-AR" baseline="0" dirty="0" smtClean="0"/>
                        <a:t> arena</a:t>
                      </a:r>
                      <a:endParaRPr lang="en-US" dirty="0"/>
                    </a:p>
                  </a:txBody>
                  <a:tcPr/>
                </a:tc>
                <a:tc>
                  <a:txBody>
                    <a:bodyPr/>
                    <a:lstStyle/>
                    <a:p>
                      <a:pPr algn="ctr"/>
                      <a:r>
                        <a:rPr lang="es-AR" dirty="0" smtClean="0"/>
                        <a:t>48.7</a:t>
                      </a:r>
                      <a:endParaRPr lang="en-US" dirty="0"/>
                    </a:p>
                  </a:txBody>
                  <a:tcPr/>
                </a:tc>
                <a:tc>
                  <a:txBody>
                    <a:bodyPr/>
                    <a:lstStyle/>
                    <a:p>
                      <a:pPr algn="ctr"/>
                      <a:r>
                        <a:rPr lang="es-AR" dirty="0" smtClean="0"/>
                        <a:t>24.4</a:t>
                      </a:r>
                      <a:endParaRPr lang="en-US" dirty="0"/>
                    </a:p>
                  </a:txBody>
                  <a:tcPr/>
                </a:tc>
                <a:tc>
                  <a:txBody>
                    <a:bodyPr/>
                    <a:lstStyle/>
                    <a:p>
                      <a:pPr algn="ctr"/>
                      <a:r>
                        <a:rPr lang="es-AR" dirty="0" smtClean="0"/>
                        <a:t>31.3</a:t>
                      </a:r>
                      <a:endParaRPr lang="en-US"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2 CuadroTexto"/>
          <p:cNvSpPr txBox="1">
            <a:spLocks noChangeArrowheads="1"/>
          </p:cNvSpPr>
          <p:nvPr/>
        </p:nvSpPr>
        <p:spPr bwMode="auto">
          <a:xfrm>
            <a:off x="977900" y="1530350"/>
            <a:ext cx="7412038" cy="4801314"/>
          </a:xfrm>
          <a:prstGeom prst="rect">
            <a:avLst/>
          </a:prstGeom>
          <a:noFill/>
          <a:ln w="9525">
            <a:noFill/>
            <a:miter lim="800000"/>
            <a:headEnd/>
            <a:tailEnd/>
          </a:ln>
        </p:spPr>
        <p:txBody>
          <a:bodyPr>
            <a:spAutoFit/>
          </a:bodyPr>
          <a:lstStyle/>
          <a:p>
            <a:pPr marL="177800" indent="-177800">
              <a:buFont typeface="Arial" charset="0"/>
              <a:buChar char="•"/>
            </a:pPr>
            <a:r>
              <a:rPr lang="es-ES" sz="2400" dirty="0">
                <a:latin typeface="Calibri" pitchFamily="34" charset="0"/>
              </a:rPr>
              <a:t>Análisis:</a:t>
            </a:r>
          </a:p>
          <a:p>
            <a:pPr marL="635000" lvl="1" indent="-177800">
              <a:buFont typeface="Arial" charset="0"/>
              <a:buChar char="•"/>
            </a:pPr>
            <a:r>
              <a:rPr lang="es-ES" sz="2000" dirty="0">
                <a:latin typeface="Calibri" pitchFamily="34" charset="0"/>
              </a:rPr>
              <a:t>Se </a:t>
            </a:r>
            <a:r>
              <a:rPr lang="es-ES" sz="2000" dirty="0" smtClean="0">
                <a:latin typeface="Calibri" pitchFamily="34" charset="0"/>
              </a:rPr>
              <a:t>redujo:</a:t>
            </a:r>
          </a:p>
          <a:p>
            <a:pPr marL="1092200" lvl="2" indent="-177800">
              <a:buFont typeface="Arial" charset="0"/>
              <a:buChar char="•"/>
            </a:pPr>
            <a:r>
              <a:rPr lang="es-ES" dirty="0" smtClean="0">
                <a:latin typeface="Calibri" pitchFamily="34" charset="0"/>
              </a:rPr>
              <a:t> </a:t>
            </a:r>
            <a:r>
              <a:rPr lang="es-ES" dirty="0">
                <a:latin typeface="Calibri" pitchFamily="34" charset="0"/>
              </a:rPr>
              <a:t>la cantidad de bombeos de diagnóstico</a:t>
            </a:r>
          </a:p>
          <a:p>
            <a:pPr marL="1092200" lvl="2" indent="-177800">
              <a:buFont typeface="Arial" charset="0"/>
              <a:buChar char="•"/>
            </a:pPr>
            <a:r>
              <a:rPr lang="es-ES" dirty="0" smtClean="0">
                <a:latin typeface="Calibri" pitchFamily="34" charset="0"/>
              </a:rPr>
              <a:t>el </a:t>
            </a:r>
            <a:r>
              <a:rPr lang="es-ES" dirty="0">
                <a:latin typeface="Calibri" pitchFamily="34" charset="0"/>
              </a:rPr>
              <a:t>número de </a:t>
            </a:r>
            <a:r>
              <a:rPr lang="es-ES" dirty="0" err="1" smtClean="0">
                <a:latin typeface="Calibri" pitchFamily="34" charset="0"/>
              </a:rPr>
              <a:t>slugs</a:t>
            </a:r>
            <a:r>
              <a:rPr lang="es-ES" dirty="0" smtClean="0">
                <a:latin typeface="Calibri" pitchFamily="34" charset="0"/>
              </a:rPr>
              <a:t> </a:t>
            </a:r>
            <a:r>
              <a:rPr lang="es-ES" dirty="0">
                <a:latin typeface="Calibri" pitchFamily="34" charset="0"/>
              </a:rPr>
              <a:t>de </a:t>
            </a:r>
            <a:r>
              <a:rPr lang="es-ES" dirty="0" smtClean="0">
                <a:latin typeface="Calibri" pitchFamily="34" charset="0"/>
              </a:rPr>
              <a:t>acondicionamientos</a:t>
            </a:r>
          </a:p>
          <a:p>
            <a:pPr marL="1092200" lvl="2" indent="-177800">
              <a:buFont typeface="Arial" charset="0"/>
              <a:buChar char="•"/>
            </a:pPr>
            <a:r>
              <a:rPr lang="es-ES" dirty="0" smtClean="0">
                <a:latin typeface="Calibri" pitchFamily="34" charset="0"/>
              </a:rPr>
              <a:t>El volumen de fluido bombeado por saco de arena</a:t>
            </a:r>
            <a:endParaRPr lang="es-ES" dirty="0">
              <a:latin typeface="Calibri" pitchFamily="34" charset="0"/>
            </a:endParaRPr>
          </a:p>
          <a:p>
            <a:pPr marL="635000" lvl="1" indent="-177800">
              <a:buFont typeface="Arial" charset="0"/>
              <a:buChar char="•"/>
            </a:pPr>
            <a:r>
              <a:rPr lang="es-ES" sz="2000" dirty="0">
                <a:latin typeface="Calibri" pitchFamily="34" charset="0"/>
              </a:rPr>
              <a:t>Se incrementó la concentración </a:t>
            </a:r>
            <a:r>
              <a:rPr lang="es-ES" sz="2000" dirty="0" smtClean="0">
                <a:latin typeface="Calibri" pitchFamily="34" charset="0"/>
              </a:rPr>
              <a:t>final de “</a:t>
            </a:r>
            <a:r>
              <a:rPr lang="es-ES" sz="2000" dirty="0" err="1" smtClean="0">
                <a:latin typeface="Calibri" pitchFamily="34" charset="0"/>
              </a:rPr>
              <a:t>proppant</a:t>
            </a:r>
            <a:r>
              <a:rPr lang="es-ES" sz="2000" dirty="0" smtClean="0">
                <a:latin typeface="Calibri" pitchFamily="34" charset="0"/>
              </a:rPr>
              <a:t>” tanto en los </a:t>
            </a:r>
            <a:r>
              <a:rPr lang="es-ES" sz="2000" dirty="0" err="1" smtClean="0">
                <a:latin typeface="Calibri" pitchFamily="34" charset="0"/>
              </a:rPr>
              <a:t>slugs</a:t>
            </a:r>
            <a:r>
              <a:rPr lang="es-ES" sz="2000" dirty="0" smtClean="0">
                <a:latin typeface="Calibri" pitchFamily="34" charset="0"/>
              </a:rPr>
              <a:t> de acondicionamiento </a:t>
            </a:r>
            <a:r>
              <a:rPr lang="es-ES" sz="2000" smtClean="0">
                <a:latin typeface="Calibri" pitchFamily="34" charset="0"/>
              </a:rPr>
              <a:t>y/o tratamientos.</a:t>
            </a:r>
            <a:endParaRPr lang="es-ES" sz="2000" dirty="0">
              <a:latin typeface="Calibri" pitchFamily="34" charset="0"/>
            </a:endParaRPr>
          </a:p>
          <a:p>
            <a:pPr marL="635000" lvl="1" indent="-177800">
              <a:buFont typeface="Arial" charset="0"/>
              <a:buChar char="•"/>
            </a:pPr>
            <a:r>
              <a:rPr lang="es-ES" sz="2000" dirty="0" smtClean="0">
                <a:latin typeface="Calibri" pitchFamily="34" charset="0"/>
              </a:rPr>
              <a:t>El </a:t>
            </a:r>
            <a:r>
              <a:rPr lang="es-ES" sz="2000" dirty="0">
                <a:latin typeface="Calibri" pitchFamily="34" charset="0"/>
              </a:rPr>
              <a:t>“</a:t>
            </a:r>
            <a:r>
              <a:rPr lang="es-ES" sz="2000" dirty="0" err="1">
                <a:latin typeface="Calibri" pitchFamily="34" charset="0"/>
              </a:rPr>
              <a:t>pad</a:t>
            </a:r>
            <a:r>
              <a:rPr lang="es-ES" sz="2000" dirty="0">
                <a:latin typeface="Calibri" pitchFamily="34" charset="0"/>
              </a:rPr>
              <a:t>” del tratamiento principal modificó su función:</a:t>
            </a:r>
          </a:p>
          <a:p>
            <a:pPr marL="1092200" lvl="2" indent="-177800">
              <a:buFont typeface="Arial" charset="0"/>
              <a:buChar char="•"/>
            </a:pPr>
            <a:r>
              <a:rPr lang="es-ES" dirty="0">
                <a:latin typeface="Calibri" pitchFamily="34" charset="0"/>
              </a:rPr>
              <a:t>Establecer </a:t>
            </a:r>
            <a:r>
              <a:rPr lang="es-ES" dirty="0" err="1">
                <a:latin typeface="Calibri" pitchFamily="34" charset="0"/>
              </a:rPr>
              <a:t>inyectividad</a:t>
            </a:r>
            <a:r>
              <a:rPr lang="es-ES" dirty="0">
                <a:latin typeface="Calibri" pitchFamily="34" charset="0"/>
              </a:rPr>
              <a:t>, no crear geometría</a:t>
            </a:r>
            <a:r>
              <a:rPr lang="es-ES" dirty="0" smtClean="0">
                <a:latin typeface="Calibri" pitchFamily="34" charset="0"/>
              </a:rPr>
              <a:t>.</a:t>
            </a:r>
          </a:p>
          <a:p>
            <a:pPr marL="635000" lvl="1" indent="-177800">
              <a:buFont typeface="Arial" charset="0"/>
              <a:buChar char="•"/>
            </a:pPr>
            <a:r>
              <a:rPr lang="es-ES" dirty="0" smtClean="0">
                <a:latin typeface="Calibri" pitchFamily="34" charset="0"/>
              </a:rPr>
              <a:t>Se verificó que durante gran parte del tratamiento se “rellenó” las canalizaciones y, eventualmente sobre el final de tratamiento,  se amplió el diámetro de las mismas, favoreciendo la consolidación de la arena de formación en la vecindad del pozo.</a:t>
            </a:r>
          </a:p>
          <a:p>
            <a:pPr marL="635000" lvl="1" indent="-177800"/>
            <a:endParaRPr lang="es-ES" dirty="0">
              <a:latin typeface="Calibri" pitchFamily="34" charset="0"/>
            </a:endParaRPr>
          </a:p>
          <a:p>
            <a:pPr marL="635000" lvl="1" indent="-177800"/>
            <a:endParaRPr lang="es-ES" sz="2000" dirty="0">
              <a:latin typeface="Calibri" pitchFamily="34" charset="0"/>
            </a:endParaRPr>
          </a:p>
          <a:p>
            <a:pPr marL="635000" lvl="1" indent="-177800"/>
            <a:endParaRPr lang="es-ES" sz="2000" dirty="0">
              <a:latin typeface="Calibri" pitchFamily="34" charset="0"/>
            </a:endParaRPr>
          </a:p>
        </p:txBody>
      </p:sp>
      <p:sp>
        <p:nvSpPr>
          <p:cNvPr id="31749" name="Rectangle 5"/>
          <p:cNvSpPr>
            <a:spLocks noChangeArrowheads="1"/>
          </p:cNvSpPr>
          <p:nvPr/>
        </p:nvSpPr>
        <p:spPr bwMode="auto">
          <a:xfrm>
            <a:off x="2559050" y="31750"/>
            <a:ext cx="6584950" cy="428625"/>
          </a:xfrm>
          <a:prstGeom prst="rect">
            <a:avLst/>
          </a:prstGeom>
          <a:noFill/>
          <a:ln w="9525" algn="ctr">
            <a:noFill/>
            <a:miter lim="800000"/>
            <a:headEnd/>
            <a:tailEnd/>
          </a:ln>
          <a:effectLst/>
        </p:spPr>
        <p:txBody>
          <a:bodyPr anchor="ctr"/>
          <a:lstStyle/>
          <a:p>
            <a:pPr algn="r"/>
            <a:r>
              <a:rPr lang="es-ES" sz="2400" b="1" dirty="0" smtClean="0">
                <a:solidFill>
                  <a:schemeClr val="bg1"/>
                </a:solidFill>
                <a:latin typeface="Calibri" pitchFamily="34" charset="0"/>
              </a:rPr>
              <a:t>Análisis de las Operaciones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2 CuadroTexto"/>
          <p:cNvSpPr txBox="1">
            <a:spLocks noChangeArrowheads="1"/>
          </p:cNvSpPr>
          <p:nvPr/>
        </p:nvSpPr>
        <p:spPr bwMode="auto">
          <a:xfrm>
            <a:off x="250825" y="1557338"/>
            <a:ext cx="8497888" cy="2677656"/>
          </a:xfrm>
          <a:prstGeom prst="rect">
            <a:avLst/>
          </a:prstGeom>
          <a:noFill/>
          <a:ln w="9525">
            <a:noFill/>
            <a:miter lim="800000"/>
            <a:headEnd/>
            <a:tailEnd/>
          </a:ln>
        </p:spPr>
        <p:txBody>
          <a:bodyPr>
            <a:spAutoFit/>
          </a:bodyPr>
          <a:lstStyle/>
          <a:p>
            <a:pPr marL="177800" indent="-177800"/>
            <a:r>
              <a:rPr lang="es-ES" sz="2400" b="1" dirty="0" smtClean="0">
                <a:latin typeface="Calibri" pitchFamily="34" charset="0"/>
              </a:rPr>
              <a:t>AGENDA</a:t>
            </a:r>
          </a:p>
          <a:p>
            <a:pPr marL="177800" indent="-177800"/>
            <a:endParaRPr lang="es-ES" sz="2400" b="1" dirty="0" smtClean="0">
              <a:latin typeface="Calibri" pitchFamily="34" charset="0"/>
            </a:endParaRPr>
          </a:p>
          <a:p>
            <a:pPr marL="177800" indent="-177800">
              <a:buFont typeface="Arial" charset="0"/>
              <a:buChar char="•"/>
            </a:pPr>
            <a:r>
              <a:rPr lang="es-ES" sz="2400" dirty="0" smtClean="0">
                <a:latin typeface="Calibri" pitchFamily="34" charset="0"/>
              </a:rPr>
              <a:t>Introducción</a:t>
            </a:r>
            <a:endParaRPr lang="es-ES" sz="2400" dirty="0">
              <a:latin typeface="Calibri" pitchFamily="34" charset="0"/>
            </a:endParaRPr>
          </a:p>
          <a:p>
            <a:pPr marL="177800" indent="-177800">
              <a:buFont typeface="Arial" charset="0"/>
              <a:buChar char="•"/>
            </a:pPr>
            <a:r>
              <a:rPr lang="es-ES" sz="2400" dirty="0">
                <a:latin typeface="Calibri" pitchFamily="34" charset="0"/>
              </a:rPr>
              <a:t>Comportamiento Dinámico. Ejemplo Canalización Inyector-Productor</a:t>
            </a:r>
          </a:p>
          <a:p>
            <a:pPr marL="177800" indent="-177800">
              <a:buFont typeface="Arial" charset="0"/>
              <a:buChar char="•"/>
            </a:pPr>
            <a:r>
              <a:rPr lang="es-ES" sz="2400" dirty="0">
                <a:latin typeface="Calibri" pitchFamily="34" charset="0"/>
              </a:rPr>
              <a:t>Descripción de los Tratamientos Realizados y Resultados</a:t>
            </a:r>
          </a:p>
          <a:p>
            <a:pPr marL="177800" indent="-177800">
              <a:buFont typeface="Arial" charset="0"/>
              <a:buChar char="•"/>
            </a:pPr>
            <a:r>
              <a:rPr lang="es-ES" sz="2400" dirty="0">
                <a:latin typeface="Calibri" pitchFamily="34" charset="0"/>
              </a:rPr>
              <a:t>Conclusiones</a:t>
            </a:r>
          </a:p>
        </p:txBody>
      </p:sp>
      <p:sp>
        <p:nvSpPr>
          <p:cNvPr id="3077" name="Rectangle 5"/>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n-US" sz="2400" b="1">
                <a:solidFill>
                  <a:schemeClr val="bg1"/>
                </a:solidFill>
                <a:latin typeface="Calibri" pitchFamily="34" charset="0"/>
              </a:rPr>
              <a:t>Resumen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4" name="Group 6"/>
          <p:cNvGrpSpPr>
            <a:grpSpLocks/>
          </p:cNvGrpSpPr>
          <p:nvPr/>
        </p:nvGrpSpPr>
        <p:grpSpPr bwMode="auto">
          <a:xfrm>
            <a:off x="1030288" y="1308100"/>
            <a:ext cx="7018337" cy="4703763"/>
            <a:chOff x="340" y="403"/>
            <a:chExt cx="5171" cy="3466"/>
          </a:xfrm>
        </p:grpSpPr>
        <p:pic>
          <p:nvPicPr>
            <p:cNvPr id="32771" name="Picture 4"/>
            <p:cNvPicPr>
              <a:picLocks noChangeAspect="1" noChangeArrowheads="1"/>
            </p:cNvPicPr>
            <p:nvPr/>
          </p:nvPicPr>
          <p:blipFill>
            <a:blip r:embed="rId3"/>
            <a:srcRect/>
            <a:stretch>
              <a:fillRect/>
            </a:stretch>
          </p:blipFill>
          <p:spPr bwMode="auto">
            <a:xfrm>
              <a:off x="340" y="403"/>
              <a:ext cx="5171" cy="1693"/>
            </a:xfrm>
            <a:prstGeom prst="rect">
              <a:avLst/>
            </a:prstGeom>
            <a:noFill/>
          </p:spPr>
        </p:pic>
        <p:pic>
          <p:nvPicPr>
            <p:cNvPr id="32772" name="Picture 7"/>
            <p:cNvPicPr>
              <a:picLocks noChangeAspect="1" noChangeArrowheads="1"/>
            </p:cNvPicPr>
            <p:nvPr/>
          </p:nvPicPr>
          <p:blipFill>
            <a:blip r:embed="rId4"/>
            <a:srcRect/>
            <a:stretch>
              <a:fillRect/>
            </a:stretch>
          </p:blipFill>
          <p:spPr bwMode="auto">
            <a:xfrm>
              <a:off x="340" y="2115"/>
              <a:ext cx="5171" cy="1754"/>
            </a:xfrm>
            <a:prstGeom prst="rect">
              <a:avLst/>
            </a:prstGeom>
            <a:noFill/>
          </p:spPr>
        </p:pic>
      </p:grpSp>
      <p:sp>
        <p:nvSpPr>
          <p:cNvPr id="32776" name="Line 8"/>
          <p:cNvSpPr>
            <a:spLocks noChangeShapeType="1"/>
          </p:cNvSpPr>
          <p:nvPr/>
        </p:nvSpPr>
        <p:spPr bwMode="auto">
          <a:xfrm>
            <a:off x="6229350" y="1781175"/>
            <a:ext cx="266700" cy="1562100"/>
          </a:xfrm>
          <a:prstGeom prst="line">
            <a:avLst/>
          </a:prstGeom>
          <a:noFill/>
          <a:ln w="31750">
            <a:solidFill>
              <a:srgbClr val="FF0000"/>
            </a:solidFill>
            <a:round/>
            <a:headEnd/>
            <a:tailEnd type="triangle" w="med" len="med"/>
          </a:ln>
          <a:effectLst/>
        </p:spPr>
        <p:txBody>
          <a:bodyPr/>
          <a:lstStyle/>
          <a:p>
            <a:endParaRPr lang="en-US"/>
          </a:p>
        </p:txBody>
      </p:sp>
      <p:sp>
        <p:nvSpPr>
          <p:cNvPr id="32777" name="Oval 9"/>
          <p:cNvSpPr>
            <a:spLocks noChangeArrowheads="1"/>
          </p:cNvSpPr>
          <p:nvPr/>
        </p:nvSpPr>
        <p:spPr bwMode="auto">
          <a:xfrm>
            <a:off x="5619750" y="1285875"/>
            <a:ext cx="1104900" cy="485775"/>
          </a:xfrm>
          <a:prstGeom prst="ellipse">
            <a:avLst/>
          </a:prstGeom>
          <a:noFill/>
          <a:ln w="28575">
            <a:solidFill>
              <a:srgbClr val="FF0000"/>
            </a:solidFill>
            <a:round/>
            <a:headEnd/>
            <a:tailEnd/>
          </a:ln>
          <a:effectLst/>
        </p:spPr>
        <p:txBody>
          <a:bodyPr wrap="none" anchor="ctr"/>
          <a:lstStyle/>
          <a:p>
            <a:endParaRPr lang="en-US"/>
          </a:p>
        </p:txBody>
      </p:sp>
      <p:sp>
        <p:nvSpPr>
          <p:cNvPr id="32778" name="Text Box 10"/>
          <p:cNvSpPr txBox="1">
            <a:spLocks noChangeArrowheads="1"/>
          </p:cNvSpPr>
          <p:nvPr/>
        </p:nvSpPr>
        <p:spPr bwMode="auto">
          <a:xfrm>
            <a:off x="5610225" y="1331913"/>
            <a:ext cx="1266825" cy="366712"/>
          </a:xfrm>
          <a:prstGeom prst="rect">
            <a:avLst/>
          </a:prstGeom>
          <a:noFill/>
          <a:ln w="9525">
            <a:noFill/>
            <a:miter lim="800000"/>
            <a:headEnd/>
            <a:tailEnd/>
          </a:ln>
          <a:effectLst/>
        </p:spPr>
        <p:txBody>
          <a:bodyPr>
            <a:spAutoFit/>
          </a:bodyPr>
          <a:lstStyle/>
          <a:p>
            <a:pPr>
              <a:spcBef>
                <a:spcPct val="50000"/>
              </a:spcBef>
            </a:pPr>
            <a:r>
              <a:rPr lang="es-AR" b="1"/>
              <a:t>Expedite</a:t>
            </a:r>
            <a:endParaRPr lang="en-US" b="1"/>
          </a:p>
        </p:txBody>
      </p:sp>
      <p:sp>
        <p:nvSpPr>
          <p:cNvPr id="8" name="Rectangle 5"/>
          <p:cNvSpPr>
            <a:spLocks noChangeArrowheads="1"/>
          </p:cNvSpPr>
          <p:nvPr/>
        </p:nvSpPr>
        <p:spPr bwMode="auto">
          <a:xfrm>
            <a:off x="2559050" y="31750"/>
            <a:ext cx="6584950" cy="428625"/>
          </a:xfrm>
          <a:prstGeom prst="rect">
            <a:avLst/>
          </a:prstGeom>
          <a:noFill/>
          <a:ln w="9525" algn="ctr">
            <a:noFill/>
            <a:miter lim="800000"/>
            <a:headEnd/>
            <a:tailEnd/>
          </a:ln>
          <a:effectLst/>
        </p:spPr>
        <p:txBody>
          <a:bodyPr anchor="ctr"/>
          <a:lstStyle/>
          <a:p>
            <a:pPr algn="r"/>
            <a:r>
              <a:rPr lang="es-ES" sz="2400" b="1" dirty="0" smtClean="0">
                <a:solidFill>
                  <a:schemeClr val="bg1"/>
                </a:solidFill>
                <a:latin typeface="Calibri" pitchFamily="34" charset="0"/>
              </a:rPr>
              <a:t>Resultados</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9" name="Rectangle 7"/>
          <p:cNvSpPr>
            <a:spLocks noChangeArrowheads="1"/>
          </p:cNvSpPr>
          <p:nvPr/>
        </p:nvSpPr>
        <p:spPr bwMode="auto">
          <a:xfrm>
            <a:off x="6916738" y="6542088"/>
            <a:ext cx="2236787" cy="315912"/>
          </a:xfrm>
          <a:prstGeom prst="rect">
            <a:avLst/>
          </a:prstGeom>
          <a:solidFill>
            <a:schemeClr val="bg1"/>
          </a:solidFill>
          <a:ln w="9525">
            <a:noFill/>
            <a:miter lim="800000"/>
            <a:headEnd/>
            <a:tailEnd/>
          </a:ln>
          <a:effectLst/>
        </p:spPr>
        <p:txBody>
          <a:bodyPr wrap="none" anchor="ctr"/>
          <a:lstStyle/>
          <a:p>
            <a:endParaRPr lang="en-US"/>
          </a:p>
        </p:txBody>
      </p:sp>
      <p:grpSp>
        <p:nvGrpSpPr>
          <p:cNvPr id="33798" name="Group 6"/>
          <p:cNvGrpSpPr>
            <a:grpSpLocks/>
          </p:cNvGrpSpPr>
          <p:nvPr/>
        </p:nvGrpSpPr>
        <p:grpSpPr bwMode="auto">
          <a:xfrm>
            <a:off x="561975" y="1152525"/>
            <a:ext cx="7935913" cy="5459413"/>
            <a:chOff x="295" y="280"/>
            <a:chExt cx="5261" cy="3619"/>
          </a:xfrm>
        </p:grpSpPr>
        <p:pic>
          <p:nvPicPr>
            <p:cNvPr id="33795" name="Picture 11"/>
            <p:cNvPicPr>
              <a:picLocks noChangeAspect="1" noChangeArrowheads="1"/>
            </p:cNvPicPr>
            <p:nvPr/>
          </p:nvPicPr>
          <p:blipFill>
            <a:blip r:embed="rId3"/>
            <a:srcRect/>
            <a:stretch>
              <a:fillRect/>
            </a:stretch>
          </p:blipFill>
          <p:spPr bwMode="auto">
            <a:xfrm>
              <a:off x="295" y="280"/>
              <a:ext cx="5261" cy="1723"/>
            </a:xfrm>
            <a:prstGeom prst="rect">
              <a:avLst/>
            </a:prstGeom>
            <a:noFill/>
          </p:spPr>
        </p:pic>
        <p:pic>
          <p:nvPicPr>
            <p:cNvPr id="33796" name="Picture 12"/>
            <p:cNvPicPr>
              <a:picLocks noChangeAspect="1" noChangeArrowheads="1"/>
            </p:cNvPicPr>
            <p:nvPr/>
          </p:nvPicPr>
          <p:blipFill>
            <a:blip r:embed="rId4"/>
            <a:srcRect/>
            <a:stretch>
              <a:fillRect/>
            </a:stretch>
          </p:blipFill>
          <p:spPr bwMode="auto">
            <a:xfrm>
              <a:off x="295" y="2115"/>
              <a:ext cx="5261" cy="1784"/>
            </a:xfrm>
            <a:prstGeom prst="rect">
              <a:avLst/>
            </a:prstGeom>
            <a:noFill/>
          </p:spPr>
        </p:pic>
      </p:grpSp>
      <p:sp>
        <p:nvSpPr>
          <p:cNvPr id="33800" name="Line 8"/>
          <p:cNvSpPr>
            <a:spLocks noChangeShapeType="1"/>
          </p:cNvSpPr>
          <p:nvPr/>
        </p:nvSpPr>
        <p:spPr bwMode="auto">
          <a:xfrm>
            <a:off x="6496050" y="1781175"/>
            <a:ext cx="266700" cy="1562100"/>
          </a:xfrm>
          <a:prstGeom prst="line">
            <a:avLst/>
          </a:prstGeom>
          <a:noFill/>
          <a:ln w="31750">
            <a:solidFill>
              <a:srgbClr val="FF0000"/>
            </a:solidFill>
            <a:round/>
            <a:headEnd/>
            <a:tailEnd type="triangle" w="med" len="med"/>
          </a:ln>
          <a:effectLst/>
        </p:spPr>
        <p:txBody>
          <a:bodyPr/>
          <a:lstStyle/>
          <a:p>
            <a:endParaRPr lang="en-US"/>
          </a:p>
        </p:txBody>
      </p:sp>
      <p:sp>
        <p:nvSpPr>
          <p:cNvPr id="33801" name="Text Box 9"/>
          <p:cNvSpPr txBox="1">
            <a:spLocks noChangeArrowheads="1"/>
          </p:cNvSpPr>
          <p:nvPr/>
        </p:nvSpPr>
        <p:spPr bwMode="auto">
          <a:xfrm>
            <a:off x="5724525" y="1331913"/>
            <a:ext cx="1228725" cy="366712"/>
          </a:xfrm>
          <a:prstGeom prst="rect">
            <a:avLst/>
          </a:prstGeom>
          <a:noFill/>
          <a:ln w="9525">
            <a:noFill/>
            <a:miter lim="800000"/>
            <a:headEnd/>
            <a:tailEnd/>
          </a:ln>
          <a:effectLst/>
        </p:spPr>
        <p:txBody>
          <a:bodyPr>
            <a:spAutoFit/>
          </a:bodyPr>
          <a:lstStyle/>
          <a:p>
            <a:pPr>
              <a:spcBef>
                <a:spcPct val="50000"/>
              </a:spcBef>
            </a:pPr>
            <a:r>
              <a:rPr lang="es-AR" b="1"/>
              <a:t>Expedite</a:t>
            </a:r>
            <a:endParaRPr lang="en-US" b="1"/>
          </a:p>
        </p:txBody>
      </p:sp>
      <p:sp>
        <p:nvSpPr>
          <p:cNvPr id="33802" name="Oval 10"/>
          <p:cNvSpPr>
            <a:spLocks noChangeArrowheads="1"/>
          </p:cNvSpPr>
          <p:nvPr/>
        </p:nvSpPr>
        <p:spPr bwMode="auto">
          <a:xfrm>
            <a:off x="5724525" y="1295400"/>
            <a:ext cx="1104900" cy="485775"/>
          </a:xfrm>
          <a:prstGeom prst="ellipse">
            <a:avLst/>
          </a:prstGeom>
          <a:noFill/>
          <a:ln w="28575">
            <a:solidFill>
              <a:srgbClr val="FF0000"/>
            </a:solidFill>
            <a:round/>
            <a:headEnd/>
            <a:tailEnd/>
          </a:ln>
          <a:effectLst/>
        </p:spPr>
        <p:txBody>
          <a:bodyPr wrap="none" anchor="ctr"/>
          <a:lstStyle/>
          <a:p>
            <a:endParaRPr lang="en-US"/>
          </a:p>
        </p:txBody>
      </p:sp>
      <p:sp>
        <p:nvSpPr>
          <p:cNvPr id="9" name="Rectangle 5"/>
          <p:cNvSpPr>
            <a:spLocks noChangeArrowheads="1"/>
          </p:cNvSpPr>
          <p:nvPr/>
        </p:nvSpPr>
        <p:spPr bwMode="auto">
          <a:xfrm>
            <a:off x="2559050" y="31750"/>
            <a:ext cx="6584950" cy="428625"/>
          </a:xfrm>
          <a:prstGeom prst="rect">
            <a:avLst/>
          </a:prstGeom>
          <a:noFill/>
          <a:ln w="9525" algn="ctr">
            <a:noFill/>
            <a:miter lim="800000"/>
            <a:headEnd/>
            <a:tailEnd/>
          </a:ln>
          <a:effectLst/>
        </p:spPr>
        <p:txBody>
          <a:bodyPr anchor="ctr"/>
          <a:lstStyle/>
          <a:p>
            <a:pPr algn="r"/>
            <a:r>
              <a:rPr lang="es-ES" sz="2400" b="1" dirty="0" smtClean="0">
                <a:solidFill>
                  <a:schemeClr val="bg1"/>
                </a:solidFill>
                <a:latin typeface="Calibri" pitchFamily="34" charset="0"/>
              </a:rPr>
              <a:t>Resultados</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22" name="Group 6"/>
          <p:cNvGrpSpPr>
            <a:grpSpLocks/>
          </p:cNvGrpSpPr>
          <p:nvPr/>
        </p:nvGrpSpPr>
        <p:grpSpPr bwMode="auto">
          <a:xfrm>
            <a:off x="693738" y="1166813"/>
            <a:ext cx="7661275" cy="5334000"/>
            <a:chOff x="431" y="527"/>
            <a:chExt cx="5080" cy="3537"/>
          </a:xfrm>
        </p:grpSpPr>
        <p:pic>
          <p:nvPicPr>
            <p:cNvPr id="34819" name="Picture 4"/>
            <p:cNvPicPr>
              <a:picLocks noChangeAspect="1" noChangeArrowheads="1"/>
            </p:cNvPicPr>
            <p:nvPr/>
          </p:nvPicPr>
          <p:blipFill>
            <a:blip r:embed="rId3"/>
            <a:srcRect/>
            <a:stretch>
              <a:fillRect/>
            </a:stretch>
          </p:blipFill>
          <p:spPr bwMode="auto">
            <a:xfrm>
              <a:off x="431" y="527"/>
              <a:ext cx="5035" cy="1648"/>
            </a:xfrm>
            <a:prstGeom prst="rect">
              <a:avLst/>
            </a:prstGeom>
            <a:noFill/>
          </p:spPr>
        </p:pic>
        <p:pic>
          <p:nvPicPr>
            <p:cNvPr id="34820" name="Picture 7"/>
            <p:cNvPicPr>
              <a:picLocks noChangeAspect="1" noChangeArrowheads="1"/>
            </p:cNvPicPr>
            <p:nvPr/>
          </p:nvPicPr>
          <p:blipFill>
            <a:blip r:embed="rId4"/>
            <a:srcRect/>
            <a:stretch>
              <a:fillRect/>
            </a:stretch>
          </p:blipFill>
          <p:spPr bwMode="auto">
            <a:xfrm>
              <a:off x="431" y="2341"/>
              <a:ext cx="5080" cy="1723"/>
            </a:xfrm>
            <a:prstGeom prst="rect">
              <a:avLst/>
            </a:prstGeom>
            <a:noFill/>
          </p:spPr>
        </p:pic>
      </p:grpSp>
      <p:sp>
        <p:nvSpPr>
          <p:cNvPr id="34823" name="Text Box 7"/>
          <p:cNvSpPr txBox="1">
            <a:spLocks noChangeArrowheads="1"/>
          </p:cNvSpPr>
          <p:nvPr/>
        </p:nvSpPr>
        <p:spPr bwMode="auto">
          <a:xfrm>
            <a:off x="5638800" y="1331913"/>
            <a:ext cx="1095375" cy="457200"/>
          </a:xfrm>
          <a:prstGeom prst="rect">
            <a:avLst/>
          </a:prstGeom>
          <a:noFill/>
          <a:ln w="9525">
            <a:noFill/>
            <a:miter lim="800000"/>
            <a:headEnd/>
            <a:tailEnd/>
          </a:ln>
          <a:effectLst/>
        </p:spPr>
        <p:txBody>
          <a:bodyPr>
            <a:spAutoFit/>
          </a:bodyPr>
          <a:lstStyle/>
          <a:p>
            <a:pPr algn="ctr">
              <a:spcBef>
                <a:spcPct val="50000"/>
              </a:spcBef>
            </a:pPr>
            <a:r>
              <a:rPr lang="es-AR" sz="1200" b="1"/>
              <a:t>Expedite y RPM</a:t>
            </a:r>
            <a:endParaRPr lang="en-US" sz="1200" b="1"/>
          </a:p>
        </p:txBody>
      </p:sp>
      <p:sp>
        <p:nvSpPr>
          <p:cNvPr id="34824" name="Oval 8"/>
          <p:cNvSpPr>
            <a:spLocks noChangeArrowheads="1"/>
          </p:cNvSpPr>
          <p:nvPr/>
        </p:nvSpPr>
        <p:spPr bwMode="auto">
          <a:xfrm>
            <a:off x="5619750" y="1285875"/>
            <a:ext cx="1104900" cy="485775"/>
          </a:xfrm>
          <a:prstGeom prst="ellipse">
            <a:avLst/>
          </a:prstGeom>
          <a:noFill/>
          <a:ln w="28575">
            <a:solidFill>
              <a:srgbClr val="FF0000"/>
            </a:solidFill>
            <a:round/>
            <a:headEnd/>
            <a:tailEnd/>
          </a:ln>
          <a:effectLst/>
        </p:spPr>
        <p:txBody>
          <a:bodyPr wrap="none" anchor="ctr"/>
          <a:lstStyle/>
          <a:p>
            <a:endParaRPr lang="en-US"/>
          </a:p>
        </p:txBody>
      </p:sp>
      <p:sp>
        <p:nvSpPr>
          <p:cNvPr id="34825" name="Line 9"/>
          <p:cNvSpPr>
            <a:spLocks noChangeShapeType="1"/>
          </p:cNvSpPr>
          <p:nvPr/>
        </p:nvSpPr>
        <p:spPr bwMode="auto">
          <a:xfrm>
            <a:off x="6334125" y="1809750"/>
            <a:ext cx="266700" cy="1562100"/>
          </a:xfrm>
          <a:prstGeom prst="line">
            <a:avLst/>
          </a:prstGeom>
          <a:noFill/>
          <a:ln w="31750">
            <a:solidFill>
              <a:srgbClr val="FF0000"/>
            </a:solidFill>
            <a:round/>
            <a:headEnd/>
            <a:tailEnd type="triangle" w="med" len="med"/>
          </a:ln>
          <a:effectLst/>
        </p:spPr>
        <p:txBody>
          <a:bodyPr/>
          <a:lstStyle/>
          <a:p>
            <a:endParaRPr lang="en-US"/>
          </a:p>
        </p:txBody>
      </p:sp>
      <p:sp>
        <p:nvSpPr>
          <p:cNvPr id="8" name="Rectangle 5"/>
          <p:cNvSpPr>
            <a:spLocks noChangeArrowheads="1"/>
          </p:cNvSpPr>
          <p:nvPr/>
        </p:nvSpPr>
        <p:spPr bwMode="auto">
          <a:xfrm>
            <a:off x="2559050" y="31750"/>
            <a:ext cx="6584950" cy="428625"/>
          </a:xfrm>
          <a:prstGeom prst="rect">
            <a:avLst/>
          </a:prstGeom>
          <a:noFill/>
          <a:ln w="9525" algn="ctr">
            <a:noFill/>
            <a:miter lim="800000"/>
            <a:headEnd/>
            <a:tailEnd/>
          </a:ln>
          <a:effectLst/>
        </p:spPr>
        <p:txBody>
          <a:bodyPr anchor="ctr"/>
          <a:lstStyle/>
          <a:p>
            <a:pPr algn="r"/>
            <a:r>
              <a:rPr lang="es-ES" sz="2400" b="1" dirty="0" smtClean="0">
                <a:solidFill>
                  <a:schemeClr val="bg1"/>
                </a:solidFill>
                <a:latin typeface="Calibri" pitchFamily="34" charset="0"/>
              </a:rPr>
              <a:t>Resultados</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5"/>
          <p:cNvSpPr>
            <a:spLocks noChangeArrowheads="1"/>
          </p:cNvSpPr>
          <p:nvPr/>
        </p:nvSpPr>
        <p:spPr bwMode="auto">
          <a:xfrm>
            <a:off x="25590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RESULTADOS</a:t>
            </a:r>
            <a:endParaRPr lang="en-US"/>
          </a:p>
        </p:txBody>
      </p:sp>
      <p:graphicFrame>
        <p:nvGraphicFramePr>
          <p:cNvPr id="4" name="Table 3"/>
          <p:cNvGraphicFramePr>
            <a:graphicFrameLocks noGrp="1"/>
          </p:cNvGraphicFramePr>
          <p:nvPr/>
        </p:nvGraphicFramePr>
        <p:xfrm>
          <a:off x="232010" y="1396997"/>
          <a:ext cx="8570793" cy="4319292"/>
        </p:xfrm>
        <a:graphic>
          <a:graphicData uri="http://schemas.openxmlformats.org/drawingml/2006/table">
            <a:tbl>
              <a:tblPr firstRow="1" bandRow="1">
                <a:tableStyleId>{5C22544A-7EE6-4342-B048-85BDC9FD1C3A}</a:tableStyleId>
              </a:tblPr>
              <a:tblGrid>
                <a:gridCol w="1224399"/>
                <a:gridCol w="1027484"/>
                <a:gridCol w="996286"/>
                <a:gridCol w="1160060"/>
                <a:gridCol w="1351128"/>
                <a:gridCol w="1296537"/>
                <a:gridCol w="1514899"/>
              </a:tblGrid>
              <a:tr h="738724">
                <a:tc>
                  <a:txBody>
                    <a:bodyPr/>
                    <a:lstStyle/>
                    <a:p>
                      <a:endParaRPr lang="en-US" dirty="0"/>
                    </a:p>
                  </a:txBody>
                  <a:tcPr/>
                </a:tc>
                <a:tc>
                  <a:txBody>
                    <a:bodyPr/>
                    <a:lstStyle/>
                    <a:p>
                      <a:pPr algn="ctr"/>
                      <a:r>
                        <a:rPr lang="es-AR" dirty="0" smtClean="0"/>
                        <a:t>Bruta</a:t>
                      </a:r>
                    </a:p>
                    <a:p>
                      <a:pPr algn="ctr"/>
                      <a:r>
                        <a:rPr lang="es-AR" dirty="0" smtClean="0"/>
                        <a:t>(m3/d)</a:t>
                      </a:r>
                      <a:endParaRPr lang="en-US" dirty="0"/>
                    </a:p>
                  </a:txBody>
                  <a:tcPr/>
                </a:tc>
                <a:tc>
                  <a:txBody>
                    <a:bodyPr/>
                    <a:lstStyle/>
                    <a:p>
                      <a:pPr algn="ctr"/>
                      <a:r>
                        <a:rPr lang="es-AR" dirty="0" smtClean="0"/>
                        <a:t>Agua</a:t>
                      </a:r>
                    </a:p>
                    <a:p>
                      <a:pPr algn="ctr"/>
                      <a:r>
                        <a:rPr lang="es-AR" dirty="0" smtClean="0"/>
                        <a:t>(%)</a:t>
                      </a:r>
                      <a:endParaRPr lang="en-US" dirty="0"/>
                    </a:p>
                  </a:txBody>
                  <a:tcPr/>
                </a:tc>
                <a:tc>
                  <a:txBody>
                    <a:bodyPr/>
                    <a:lstStyle/>
                    <a:p>
                      <a:pPr algn="ctr"/>
                      <a:r>
                        <a:rPr lang="es-AR" dirty="0" smtClean="0"/>
                        <a:t>Petróleo </a:t>
                      </a:r>
                      <a:r>
                        <a:rPr lang="es-AR" dirty="0" err="1" smtClean="0"/>
                        <a:t>Increm</a:t>
                      </a:r>
                      <a:r>
                        <a:rPr lang="es-AR" dirty="0" smtClean="0"/>
                        <a:t>.</a:t>
                      </a:r>
                    </a:p>
                    <a:p>
                      <a:pPr algn="ctr"/>
                      <a:r>
                        <a:rPr lang="es-AR" dirty="0" smtClean="0"/>
                        <a:t>(m3/d)</a:t>
                      </a:r>
                      <a:endParaRPr lang="en-US" dirty="0"/>
                    </a:p>
                  </a:txBody>
                  <a:tcPr/>
                </a:tc>
                <a:tc>
                  <a:txBody>
                    <a:bodyPr/>
                    <a:lstStyle/>
                    <a:p>
                      <a:pPr algn="ctr"/>
                      <a:r>
                        <a:rPr lang="es-AR" dirty="0" smtClean="0"/>
                        <a:t>Control de Agua</a:t>
                      </a:r>
                      <a:endParaRPr lang="en-US" dirty="0"/>
                    </a:p>
                  </a:txBody>
                  <a:tcPr/>
                </a:tc>
                <a:tc>
                  <a:txBody>
                    <a:bodyPr/>
                    <a:lstStyle/>
                    <a:p>
                      <a:pPr algn="ctr"/>
                      <a:r>
                        <a:rPr lang="es-AR" dirty="0" smtClean="0"/>
                        <a:t>Acuatizado</a:t>
                      </a:r>
                      <a:endParaRPr lang="en-US" dirty="0"/>
                    </a:p>
                  </a:txBody>
                  <a:tcPr/>
                </a:tc>
                <a:tc>
                  <a:txBody>
                    <a:bodyPr/>
                    <a:lstStyle/>
                    <a:p>
                      <a:pPr algn="ctr"/>
                      <a:r>
                        <a:rPr lang="es-AR" dirty="0" smtClean="0"/>
                        <a:t>Meses en Producción</a:t>
                      </a:r>
                      <a:endParaRPr lang="en-US" dirty="0"/>
                    </a:p>
                  </a:txBody>
                  <a:tcPr/>
                </a:tc>
              </a:tr>
              <a:tr h="738724">
                <a:tc>
                  <a:txBody>
                    <a:bodyPr/>
                    <a:lstStyle/>
                    <a:p>
                      <a:r>
                        <a:rPr lang="es-AR" dirty="0" smtClean="0"/>
                        <a:t>ECN-61</a:t>
                      </a:r>
                      <a:endParaRPr lang="en-US" dirty="0"/>
                    </a:p>
                  </a:txBody>
                  <a:tcPr/>
                </a:tc>
                <a:tc>
                  <a:txBody>
                    <a:bodyPr/>
                    <a:lstStyle/>
                    <a:p>
                      <a:pPr algn="ctr"/>
                      <a:r>
                        <a:rPr lang="es-AR" dirty="0" smtClean="0"/>
                        <a:t>57</a:t>
                      </a:r>
                      <a:endParaRPr lang="en-US" dirty="0"/>
                    </a:p>
                  </a:txBody>
                  <a:tcPr/>
                </a:tc>
                <a:tc>
                  <a:txBody>
                    <a:bodyPr/>
                    <a:lstStyle/>
                    <a:p>
                      <a:pPr algn="ctr"/>
                      <a:r>
                        <a:rPr lang="es-AR" dirty="0" smtClean="0"/>
                        <a:t>85</a:t>
                      </a:r>
                      <a:endParaRPr lang="en-US" dirty="0"/>
                    </a:p>
                  </a:txBody>
                  <a:tcPr/>
                </a:tc>
                <a:tc>
                  <a:txBody>
                    <a:bodyPr/>
                    <a:lstStyle/>
                    <a:p>
                      <a:pPr algn="ctr"/>
                      <a:r>
                        <a:rPr lang="es-AR" dirty="0" smtClean="0"/>
                        <a:t>9</a:t>
                      </a:r>
                      <a:endParaRPr lang="en-US" dirty="0"/>
                    </a:p>
                  </a:txBody>
                  <a:tcPr/>
                </a:tc>
                <a:tc>
                  <a:txBody>
                    <a:bodyPr/>
                    <a:lstStyle/>
                    <a:p>
                      <a:pPr algn="ctr"/>
                      <a:r>
                        <a:rPr lang="es-AR" dirty="0" err="1" smtClean="0"/>
                        <a:t>WaterWeb</a:t>
                      </a:r>
                      <a:endParaRPr lang="en-US" dirty="0"/>
                    </a:p>
                  </a:txBody>
                  <a:tcPr/>
                </a:tc>
                <a:tc>
                  <a:txBody>
                    <a:bodyPr/>
                    <a:lstStyle/>
                    <a:p>
                      <a:pPr algn="ctr"/>
                      <a:r>
                        <a:rPr lang="es-AR" dirty="0" smtClean="0"/>
                        <a:t>Sep. 09</a:t>
                      </a:r>
                      <a:endParaRPr lang="en-US" dirty="0"/>
                    </a:p>
                  </a:txBody>
                  <a:tcPr/>
                </a:tc>
                <a:tc>
                  <a:txBody>
                    <a:bodyPr/>
                    <a:lstStyle/>
                    <a:p>
                      <a:pPr algn="ctr"/>
                      <a:r>
                        <a:rPr lang="es-AR" dirty="0" smtClean="0"/>
                        <a:t>12</a:t>
                      </a:r>
                      <a:endParaRPr lang="en-US" dirty="0"/>
                    </a:p>
                  </a:txBody>
                  <a:tcPr/>
                </a:tc>
              </a:tr>
              <a:tr h="738724">
                <a:tc>
                  <a:txBody>
                    <a:bodyPr/>
                    <a:lstStyle/>
                    <a:p>
                      <a:r>
                        <a:rPr lang="es-AR" dirty="0" smtClean="0"/>
                        <a:t>ECN-37</a:t>
                      </a:r>
                      <a:endParaRPr lang="en-US" dirty="0"/>
                    </a:p>
                  </a:txBody>
                  <a:tcPr/>
                </a:tc>
                <a:tc>
                  <a:txBody>
                    <a:bodyPr/>
                    <a:lstStyle/>
                    <a:p>
                      <a:pPr algn="ctr"/>
                      <a:r>
                        <a:rPr lang="es-AR" dirty="0" smtClean="0"/>
                        <a:t>25</a:t>
                      </a:r>
                      <a:endParaRPr lang="en-US" dirty="0"/>
                    </a:p>
                  </a:txBody>
                  <a:tcPr/>
                </a:tc>
                <a:tc>
                  <a:txBody>
                    <a:bodyPr/>
                    <a:lstStyle/>
                    <a:p>
                      <a:pPr algn="ctr"/>
                      <a:r>
                        <a:rPr lang="es-AR" dirty="0" smtClean="0"/>
                        <a:t>87</a:t>
                      </a:r>
                      <a:endParaRPr lang="en-US" dirty="0"/>
                    </a:p>
                  </a:txBody>
                  <a:tcPr/>
                </a:tc>
                <a:tc>
                  <a:txBody>
                    <a:bodyPr/>
                    <a:lstStyle/>
                    <a:p>
                      <a:pPr algn="ctr"/>
                      <a:r>
                        <a:rPr lang="es-AR" dirty="0" smtClean="0"/>
                        <a:t>3</a:t>
                      </a:r>
                      <a:endParaRPr lang="en-US" dirty="0"/>
                    </a:p>
                  </a:txBody>
                  <a:tcPr/>
                </a:tc>
                <a:tc>
                  <a:txBody>
                    <a:bodyPr/>
                    <a:lstStyle/>
                    <a:p>
                      <a:pPr algn="ctr"/>
                      <a:r>
                        <a:rPr lang="es-AR" dirty="0" err="1" smtClean="0"/>
                        <a:t>WaterWeb</a:t>
                      </a:r>
                      <a:endParaRPr lang="en-US" dirty="0"/>
                    </a:p>
                  </a:txBody>
                  <a:tcPr/>
                </a:tc>
                <a:tc>
                  <a:txBody>
                    <a:bodyPr/>
                    <a:lstStyle/>
                    <a:p>
                      <a:pPr algn="ctr"/>
                      <a:r>
                        <a:rPr lang="es-AR" dirty="0" smtClean="0"/>
                        <a:t>Nov. 09</a:t>
                      </a:r>
                      <a:endParaRPr lang="en-US" dirty="0"/>
                    </a:p>
                  </a:txBody>
                  <a:tcPr/>
                </a:tc>
                <a:tc>
                  <a:txBody>
                    <a:bodyPr/>
                    <a:lstStyle/>
                    <a:p>
                      <a:pPr algn="ctr"/>
                      <a:r>
                        <a:rPr lang="es-AR" dirty="0" smtClean="0"/>
                        <a:t>11</a:t>
                      </a:r>
                      <a:endParaRPr lang="en-US" dirty="0"/>
                    </a:p>
                  </a:txBody>
                  <a:tcPr/>
                </a:tc>
              </a:tr>
              <a:tr h="738724">
                <a:tc>
                  <a:txBody>
                    <a:bodyPr/>
                    <a:lstStyle/>
                    <a:p>
                      <a:r>
                        <a:rPr lang="es-AR" dirty="0" smtClean="0"/>
                        <a:t>CoHS-1021</a:t>
                      </a:r>
                      <a:endParaRPr lang="en-US" dirty="0"/>
                    </a:p>
                  </a:txBody>
                  <a:tcPr/>
                </a:tc>
                <a:tc>
                  <a:txBody>
                    <a:bodyPr/>
                    <a:lstStyle/>
                    <a:p>
                      <a:pPr algn="ctr"/>
                      <a:r>
                        <a:rPr lang="es-AR" dirty="0" smtClean="0"/>
                        <a:t>25</a:t>
                      </a:r>
                      <a:endParaRPr lang="en-US" dirty="0"/>
                    </a:p>
                  </a:txBody>
                  <a:tcPr/>
                </a:tc>
                <a:tc>
                  <a:txBody>
                    <a:bodyPr/>
                    <a:lstStyle/>
                    <a:p>
                      <a:pPr algn="ctr"/>
                      <a:r>
                        <a:rPr lang="es-AR" dirty="0" smtClean="0"/>
                        <a:t>70</a:t>
                      </a:r>
                      <a:endParaRPr lang="en-US" dirty="0"/>
                    </a:p>
                  </a:txBody>
                  <a:tcPr/>
                </a:tc>
                <a:tc>
                  <a:txBody>
                    <a:bodyPr/>
                    <a:lstStyle/>
                    <a:p>
                      <a:pPr algn="ctr"/>
                      <a:r>
                        <a:rPr lang="es-AR" dirty="0" smtClean="0"/>
                        <a:t>8</a:t>
                      </a:r>
                      <a:endParaRPr lang="en-US" dirty="0"/>
                    </a:p>
                  </a:txBody>
                  <a:tcPr/>
                </a:tc>
                <a:tc>
                  <a:txBody>
                    <a:bodyPr/>
                    <a:lstStyle/>
                    <a:p>
                      <a:pPr algn="ctr"/>
                      <a:r>
                        <a:rPr lang="es-AR" dirty="0" smtClean="0"/>
                        <a:t>CW-frac</a:t>
                      </a:r>
                      <a:endParaRPr lang="en-US" dirty="0"/>
                    </a:p>
                  </a:txBody>
                  <a:tcPr/>
                </a:tc>
                <a:tc>
                  <a:txBody>
                    <a:bodyPr/>
                    <a:lstStyle/>
                    <a:p>
                      <a:pPr algn="ctr"/>
                      <a:r>
                        <a:rPr lang="es-AR" dirty="0" smtClean="0"/>
                        <a:t>Mayo 10</a:t>
                      </a:r>
                      <a:endParaRPr lang="en-US" dirty="0"/>
                    </a:p>
                  </a:txBody>
                  <a:tcPr/>
                </a:tc>
                <a:tc>
                  <a:txBody>
                    <a:bodyPr/>
                    <a:lstStyle/>
                    <a:p>
                      <a:pPr algn="ctr"/>
                      <a:r>
                        <a:rPr lang="es-AR" dirty="0" smtClean="0"/>
                        <a:t>8</a:t>
                      </a:r>
                      <a:endParaRPr lang="en-US" dirty="0"/>
                    </a:p>
                  </a:txBody>
                  <a:tcPr/>
                </a:tc>
              </a:tr>
              <a:tr h="738724">
                <a:tc gridSpan="3">
                  <a:txBody>
                    <a:bodyPr/>
                    <a:lstStyle/>
                    <a:p>
                      <a:r>
                        <a:rPr lang="es-AR" dirty="0" smtClean="0"/>
                        <a:t>INCREMENTAL DE PETROLEO</a:t>
                      </a:r>
                      <a:endParaRPr lang="en-US" dirty="0"/>
                    </a:p>
                  </a:txBody>
                  <a:tcPr>
                    <a:solidFill>
                      <a:srgbClr val="FFC000"/>
                    </a:solidFill>
                  </a:tcPr>
                </a:tc>
                <a:tc hMerge="1">
                  <a:txBody>
                    <a:bodyPr/>
                    <a:lstStyle/>
                    <a:p>
                      <a:endParaRPr lang="en-US" dirty="0"/>
                    </a:p>
                  </a:txBody>
                  <a:tcPr/>
                </a:tc>
                <a:tc hMerge="1">
                  <a:txBody>
                    <a:bodyPr/>
                    <a:lstStyle/>
                    <a:p>
                      <a:endParaRPr lang="en-US" dirty="0"/>
                    </a:p>
                  </a:txBody>
                  <a:tcPr/>
                </a:tc>
                <a:tc>
                  <a:txBody>
                    <a:bodyPr/>
                    <a:lstStyle/>
                    <a:p>
                      <a:r>
                        <a:rPr lang="es-AR" dirty="0" smtClean="0"/>
                        <a:t>20</a:t>
                      </a:r>
                      <a:endParaRPr lang="en-US" dirty="0"/>
                    </a:p>
                  </a:txBody>
                  <a:tcPr>
                    <a:solidFill>
                      <a:srgbClr val="FFC000"/>
                    </a:solidFill>
                  </a:tcPr>
                </a:tc>
                <a:tc gridSpan="3">
                  <a:txBody>
                    <a:bodyPr/>
                    <a:lstStyle/>
                    <a:p>
                      <a:r>
                        <a:rPr lang="es-AR" dirty="0" smtClean="0"/>
                        <a:t>Comentarios:</a:t>
                      </a:r>
                    </a:p>
                    <a:p>
                      <a:r>
                        <a:rPr lang="es-AR" dirty="0" err="1" smtClean="0"/>
                        <a:t>WaterWeb</a:t>
                      </a:r>
                      <a:r>
                        <a:rPr lang="es-AR" baseline="0" dirty="0" smtClean="0"/>
                        <a:t> : aplicado meses después del tratamiento</a:t>
                      </a:r>
                    </a:p>
                    <a:p>
                      <a:r>
                        <a:rPr lang="es-AR" baseline="0" dirty="0" smtClean="0"/>
                        <a:t>CW-frac: aplicado durante el tratamiento.</a:t>
                      </a:r>
                      <a:endParaRPr lang="en-US" dirty="0"/>
                    </a:p>
                  </a:txBody>
                  <a:tcPr/>
                </a:tc>
                <a:tc hMerge="1">
                  <a:txBody>
                    <a:bodyPr/>
                    <a:lstStyle/>
                    <a:p>
                      <a:endParaRPr lang="en-US" dirty="0"/>
                    </a:p>
                  </a:txBody>
                  <a:tcPr/>
                </a:tc>
                <a:tc hMerge="1">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p:cNvSpPr>
          <p:nvPr>
            <p:ph type="body" idx="1"/>
          </p:nvPr>
        </p:nvSpPr>
        <p:spPr>
          <a:xfrm>
            <a:off x="272955" y="1405009"/>
            <a:ext cx="8707272" cy="4927552"/>
          </a:xfrm>
        </p:spPr>
        <p:txBody>
          <a:bodyPr/>
          <a:lstStyle/>
          <a:p>
            <a:pPr marL="381000" indent="-381000">
              <a:lnSpc>
                <a:spcPct val="80000"/>
              </a:lnSpc>
              <a:buFont typeface="Arial" charset="0"/>
              <a:buNone/>
            </a:pPr>
            <a:r>
              <a:rPr lang="en-US" sz="2400" b="1" dirty="0"/>
              <a:t>CONCLUSIONES:</a:t>
            </a:r>
          </a:p>
          <a:p>
            <a:pPr marL="381000" indent="-381000">
              <a:lnSpc>
                <a:spcPct val="80000"/>
              </a:lnSpc>
              <a:buFont typeface="Arial" charset="0"/>
              <a:buNone/>
            </a:pPr>
            <a:endParaRPr lang="es-AR" sz="2400" b="1" dirty="0"/>
          </a:p>
          <a:p>
            <a:pPr marL="381000" indent="-381000">
              <a:lnSpc>
                <a:spcPct val="80000"/>
              </a:lnSpc>
            </a:pPr>
            <a:r>
              <a:rPr lang="es-AR" sz="2000" dirty="0"/>
              <a:t>Se identificaron conexiones dinámicas entre inyectores y productores </a:t>
            </a:r>
            <a:r>
              <a:rPr lang="es-AR" sz="2000" dirty="0" err="1"/>
              <a:t>adjudicables</a:t>
            </a:r>
            <a:r>
              <a:rPr lang="es-AR" sz="2000" dirty="0"/>
              <a:t> a la producción de arena.</a:t>
            </a:r>
          </a:p>
          <a:p>
            <a:pPr marL="381000" indent="-381000">
              <a:lnSpc>
                <a:spcPct val="80000"/>
              </a:lnSpc>
              <a:buFont typeface="Arial" charset="0"/>
              <a:buNone/>
            </a:pPr>
            <a:endParaRPr lang="es-AR" sz="2000" dirty="0"/>
          </a:p>
          <a:p>
            <a:pPr marL="381000" indent="-381000">
              <a:lnSpc>
                <a:spcPct val="80000"/>
              </a:lnSpc>
            </a:pPr>
            <a:r>
              <a:rPr lang="es-AR" sz="2000" dirty="0"/>
              <a:t>Estas conexiones o canalizaciones provocan la </a:t>
            </a:r>
            <a:r>
              <a:rPr lang="es-AR" sz="2000" dirty="0" err="1"/>
              <a:t>acuatización</a:t>
            </a:r>
            <a:r>
              <a:rPr lang="es-AR" sz="2000" dirty="0"/>
              <a:t> prematura de productores y pérdida de reservas.</a:t>
            </a:r>
          </a:p>
          <a:p>
            <a:pPr marL="381000" indent="-381000">
              <a:lnSpc>
                <a:spcPct val="80000"/>
              </a:lnSpc>
              <a:buFont typeface="Arial" charset="0"/>
              <a:buNone/>
            </a:pPr>
            <a:endParaRPr lang="es-AR" sz="2000" dirty="0"/>
          </a:p>
          <a:p>
            <a:pPr marL="381000" indent="-381000">
              <a:lnSpc>
                <a:spcPct val="80000"/>
              </a:lnSpc>
            </a:pPr>
            <a:r>
              <a:rPr lang="es-AR" sz="2000" dirty="0"/>
              <a:t>Se diseñaron </a:t>
            </a:r>
            <a:r>
              <a:rPr lang="es-AR" sz="2000" dirty="0" smtClean="0"/>
              <a:t>tratamientos en los pozos productores,  </a:t>
            </a:r>
            <a:r>
              <a:rPr lang="es-AR" sz="2000" dirty="0"/>
              <a:t>con el objetivo de restaurar una matriz porosa consolidada mediante resinas.</a:t>
            </a:r>
          </a:p>
          <a:p>
            <a:pPr marL="381000" indent="-381000">
              <a:lnSpc>
                <a:spcPct val="80000"/>
              </a:lnSpc>
              <a:buFont typeface="Arial" charset="0"/>
              <a:buNone/>
            </a:pPr>
            <a:endParaRPr lang="es-AR" sz="2000" dirty="0"/>
          </a:p>
          <a:p>
            <a:pPr marL="381000" indent="-381000">
              <a:lnSpc>
                <a:spcPct val="80000"/>
              </a:lnSpc>
            </a:pPr>
            <a:r>
              <a:rPr lang="es-AR" sz="2000" dirty="0"/>
              <a:t>Se intervinieron tres pozos adaptando los diseños según el comportamiento durante la operación.</a:t>
            </a:r>
          </a:p>
          <a:p>
            <a:pPr marL="381000" indent="-381000">
              <a:lnSpc>
                <a:spcPct val="80000"/>
              </a:lnSpc>
              <a:buFont typeface="Arial" charset="0"/>
              <a:buNone/>
            </a:pPr>
            <a:endParaRPr lang="es-AR" sz="2000" dirty="0"/>
          </a:p>
          <a:p>
            <a:pPr marL="381000" indent="-381000">
              <a:lnSpc>
                <a:spcPct val="80000"/>
              </a:lnSpc>
            </a:pPr>
            <a:r>
              <a:rPr lang="es-AR" sz="2000" dirty="0"/>
              <a:t>Se comprobó una remediación de la situación de canalización: baja de productividad de fluido y caída paulatina del corte de agua.</a:t>
            </a:r>
          </a:p>
          <a:p>
            <a:pPr marL="381000" indent="-381000">
              <a:lnSpc>
                <a:spcPct val="80000"/>
              </a:lnSpc>
              <a:buFont typeface="Arial" charset="0"/>
              <a:buNone/>
            </a:pPr>
            <a:endParaRPr lang="es-AR" sz="2000" b="1" dirty="0"/>
          </a:p>
        </p:txBody>
      </p:sp>
      <p:sp>
        <p:nvSpPr>
          <p:cNvPr id="4" name="Rectangle 5"/>
          <p:cNvSpPr>
            <a:spLocks noChangeArrowheads="1"/>
          </p:cNvSpPr>
          <p:nvPr/>
        </p:nvSpPr>
        <p:spPr bwMode="auto">
          <a:xfrm>
            <a:off x="2559050" y="31750"/>
            <a:ext cx="6584950" cy="428625"/>
          </a:xfrm>
          <a:prstGeom prst="rect">
            <a:avLst/>
          </a:prstGeom>
          <a:noFill/>
          <a:ln w="9525" algn="ctr">
            <a:noFill/>
            <a:miter lim="800000"/>
            <a:headEnd/>
            <a:tailEnd/>
          </a:ln>
          <a:effectLst/>
        </p:spPr>
        <p:txBody>
          <a:bodyPr anchor="ctr"/>
          <a:lstStyle/>
          <a:p>
            <a:pPr algn="r"/>
            <a:r>
              <a:rPr lang="es-ES" sz="2400" b="1" dirty="0" smtClean="0">
                <a:solidFill>
                  <a:schemeClr val="bg1"/>
                </a:solidFill>
                <a:latin typeface="Calibri" pitchFamily="34" charset="0"/>
              </a:rPr>
              <a:t>CONCLUSIONES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Effect transition="in" filter="fade">
                                      <p:cBhvr>
                                        <p:cTn id="7" dur="2000"/>
                                        <p:tgtEl>
                                          <p:spTgt spid="890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9091">
                                            <p:txEl>
                                              <p:pRg st="2" end="2"/>
                                            </p:txEl>
                                          </p:spTgt>
                                        </p:tgtEl>
                                        <p:attrNameLst>
                                          <p:attrName>style.visibility</p:attrName>
                                        </p:attrNameLst>
                                      </p:cBhvr>
                                      <p:to>
                                        <p:strVal val="visible"/>
                                      </p:to>
                                    </p:set>
                                    <p:animEffect transition="in" filter="fade">
                                      <p:cBhvr>
                                        <p:cTn id="12" dur="2000"/>
                                        <p:tgtEl>
                                          <p:spTgt spid="8909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9091">
                                            <p:txEl>
                                              <p:pRg st="4" end="4"/>
                                            </p:txEl>
                                          </p:spTgt>
                                        </p:tgtEl>
                                        <p:attrNameLst>
                                          <p:attrName>style.visibility</p:attrName>
                                        </p:attrNameLst>
                                      </p:cBhvr>
                                      <p:to>
                                        <p:strVal val="visible"/>
                                      </p:to>
                                    </p:set>
                                    <p:animEffect transition="in" filter="fade">
                                      <p:cBhvr>
                                        <p:cTn id="17" dur="2000"/>
                                        <p:tgtEl>
                                          <p:spTgt spid="8909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9091">
                                            <p:txEl>
                                              <p:pRg st="6" end="6"/>
                                            </p:txEl>
                                          </p:spTgt>
                                        </p:tgtEl>
                                        <p:attrNameLst>
                                          <p:attrName>style.visibility</p:attrName>
                                        </p:attrNameLst>
                                      </p:cBhvr>
                                      <p:to>
                                        <p:strVal val="visible"/>
                                      </p:to>
                                    </p:set>
                                    <p:animEffect transition="in" filter="fade">
                                      <p:cBhvr>
                                        <p:cTn id="22" dur="2000"/>
                                        <p:tgtEl>
                                          <p:spTgt spid="89091">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9091">
                                            <p:txEl>
                                              <p:pRg st="8" end="8"/>
                                            </p:txEl>
                                          </p:spTgt>
                                        </p:tgtEl>
                                        <p:attrNameLst>
                                          <p:attrName>style.visibility</p:attrName>
                                        </p:attrNameLst>
                                      </p:cBhvr>
                                      <p:to>
                                        <p:strVal val="visible"/>
                                      </p:to>
                                    </p:set>
                                    <p:animEffect transition="in" filter="fade">
                                      <p:cBhvr>
                                        <p:cTn id="27" dur="2000"/>
                                        <p:tgtEl>
                                          <p:spTgt spid="89091">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9091">
                                            <p:txEl>
                                              <p:pRg st="10" end="10"/>
                                            </p:txEl>
                                          </p:spTgt>
                                        </p:tgtEl>
                                        <p:attrNameLst>
                                          <p:attrName>style.visibility</p:attrName>
                                        </p:attrNameLst>
                                      </p:cBhvr>
                                      <p:to>
                                        <p:strVal val="visible"/>
                                      </p:to>
                                    </p:set>
                                    <p:animEffect transition="in" filter="fade">
                                      <p:cBhvr>
                                        <p:cTn id="32" dur="2000"/>
                                        <p:tgtEl>
                                          <p:spTgt spid="8909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6" descr="Net pay map LC-UC_RC_1.png"/>
          <p:cNvPicPr>
            <a:picLocks noChangeAspect="1"/>
          </p:cNvPicPr>
          <p:nvPr/>
        </p:nvPicPr>
        <p:blipFill>
          <a:blip r:embed="rId3"/>
          <a:srcRect b="688"/>
          <a:stretch>
            <a:fillRect/>
          </a:stretch>
        </p:blipFill>
        <p:spPr bwMode="auto">
          <a:xfrm>
            <a:off x="66675" y="1144588"/>
            <a:ext cx="8883650" cy="5346700"/>
          </a:xfrm>
          <a:prstGeom prst="rect">
            <a:avLst/>
          </a:prstGeom>
          <a:noFill/>
          <a:ln w="9525">
            <a:noFill/>
            <a:miter lim="800000"/>
            <a:headEnd/>
            <a:tailEnd/>
          </a:ln>
        </p:spPr>
      </p:pic>
      <p:sp>
        <p:nvSpPr>
          <p:cNvPr id="4100" name="TextBox 7"/>
          <p:cNvSpPr txBox="1">
            <a:spLocks noChangeArrowheads="1"/>
          </p:cNvSpPr>
          <p:nvPr/>
        </p:nvSpPr>
        <p:spPr bwMode="auto">
          <a:xfrm>
            <a:off x="4786313" y="1531938"/>
            <a:ext cx="1317625" cy="366712"/>
          </a:xfrm>
          <a:prstGeom prst="rect">
            <a:avLst/>
          </a:prstGeom>
          <a:noFill/>
          <a:ln w="9525">
            <a:noFill/>
            <a:miter lim="800000"/>
            <a:headEnd/>
            <a:tailEnd/>
          </a:ln>
        </p:spPr>
        <p:txBody>
          <a:bodyPr>
            <a:spAutoFit/>
          </a:bodyPr>
          <a:lstStyle/>
          <a:p>
            <a:r>
              <a:rPr lang="es-AR">
                <a:latin typeface="Calibri" pitchFamily="34" charset="0"/>
              </a:rPr>
              <a:t>Mendoza</a:t>
            </a:r>
            <a:endParaRPr lang="en-US">
              <a:latin typeface="Calibri" pitchFamily="34" charset="0"/>
            </a:endParaRPr>
          </a:p>
        </p:txBody>
      </p:sp>
      <p:sp>
        <p:nvSpPr>
          <p:cNvPr id="4101" name="TextBox 8"/>
          <p:cNvSpPr txBox="1">
            <a:spLocks noChangeArrowheads="1"/>
          </p:cNvSpPr>
          <p:nvPr/>
        </p:nvSpPr>
        <p:spPr bwMode="auto">
          <a:xfrm>
            <a:off x="6381750" y="1531938"/>
            <a:ext cx="1943100" cy="366712"/>
          </a:xfrm>
          <a:prstGeom prst="rect">
            <a:avLst/>
          </a:prstGeom>
          <a:noFill/>
          <a:ln w="9525">
            <a:noFill/>
            <a:miter lim="800000"/>
            <a:headEnd/>
            <a:tailEnd/>
          </a:ln>
        </p:spPr>
        <p:txBody>
          <a:bodyPr>
            <a:spAutoFit/>
          </a:bodyPr>
          <a:lstStyle/>
          <a:p>
            <a:r>
              <a:rPr lang="es-AR">
                <a:latin typeface="Calibri" pitchFamily="34" charset="0"/>
              </a:rPr>
              <a:t>La Pampa</a:t>
            </a:r>
            <a:endParaRPr lang="en-US">
              <a:latin typeface="Calibri" pitchFamily="34" charset="0"/>
            </a:endParaRPr>
          </a:p>
        </p:txBody>
      </p:sp>
      <p:sp>
        <p:nvSpPr>
          <p:cNvPr id="10" name="TextBox 9"/>
          <p:cNvSpPr txBox="1"/>
          <p:nvPr/>
        </p:nvSpPr>
        <p:spPr>
          <a:xfrm>
            <a:off x="2843213" y="1878013"/>
            <a:ext cx="1595437" cy="274637"/>
          </a:xfrm>
          <a:prstGeom prst="rect">
            <a:avLst/>
          </a:prstGeom>
          <a:noFill/>
        </p:spPr>
        <p:txBody>
          <a:bodyPr>
            <a:spAutoFit/>
          </a:bodyPr>
          <a:lstStyle/>
          <a:p>
            <a:pPr fontAlgn="auto">
              <a:spcBef>
                <a:spcPts val="0"/>
              </a:spcBef>
              <a:spcAft>
                <a:spcPts val="0"/>
              </a:spcAft>
              <a:defRPr/>
            </a:pPr>
            <a:r>
              <a:rPr lang="es-AR" sz="1200" b="1" dirty="0">
                <a:solidFill>
                  <a:schemeClr val="tx2">
                    <a:lumMod val="60000"/>
                    <a:lumOff val="40000"/>
                  </a:schemeClr>
                </a:solidFill>
                <a:latin typeface="+mn-lt"/>
              </a:rPr>
              <a:t>Jagüel Casa de Piedra</a:t>
            </a:r>
            <a:endParaRPr lang="en-US" sz="1200" b="1" dirty="0">
              <a:solidFill>
                <a:schemeClr val="tx2">
                  <a:lumMod val="60000"/>
                  <a:lumOff val="40000"/>
                </a:schemeClr>
              </a:solidFill>
              <a:latin typeface="+mn-lt"/>
            </a:endParaRPr>
          </a:p>
        </p:txBody>
      </p:sp>
      <p:sp>
        <p:nvSpPr>
          <p:cNvPr id="11" name="TextBox 10"/>
          <p:cNvSpPr txBox="1"/>
          <p:nvPr/>
        </p:nvSpPr>
        <p:spPr>
          <a:xfrm>
            <a:off x="3051175" y="3960813"/>
            <a:ext cx="1595438" cy="274637"/>
          </a:xfrm>
          <a:prstGeom prst="rect">
            <a:avLst/>
          </a:prstGeom>
          <a:noFill/>
        </p:spPr>
        <p:txBody>
          <a:bodyPr>
            <a:spAutoFit/>
          </a:bodyPr>
          <a:lstStyle/>
          <a:p>
            <a:pPr fontAlgn="auto">
              <a:spcBef>
                <a:spcPts val="0"/>
              </a:spcBef>
              <a:spcAft>
                <a:spcPts val="0"/>
              </a:spcAft>
              <a:defRPr/>
            </a:pPr>
            <a:r>
              <a:rPr lang="es-AR" sz="1200" b="1" dirty="0">
                <a:solidFill>
                  <a:schemeClr val="tx2">
                    <a:lumMod val="60000"/>
                    <a:lumOff val="40000"/>
                  </a:schemeClr>
                </a:solidFill>
                <a:latin typeface="+mn-lt"/>
              </a:rPr>
              <a:t>CNQ7</a:t>
            </a:r>
            <a:endParaRPr lang="en-US" sz="1200" b="1" dirty="0">
              <a:solidFill>
                <a:schemeClr val="tx2">
                  <a:lumMod val="60000"/>
                  <a:lumOff val="40000"/>
                </a:schemeClr>
              </a:solidFill>
              <a:latin typeface="+mn-lt"/>
            </a:endParaRPr>
          </a:p>
        </p:txBody>
      </p:sp>
      <p:sp>
        <p:nvSpPr>
          <p:cNvPr id="12" name="TextBox 11"/>
          <p:cNvSpPr txBox="1"/>
          <p:nvPr/>
        </p:nvSpPr>
        <p:spPr>
          <a:xfrm>
            <a:off x="6659563" y="2989263"/>
            <a:ext cx="1597025" cy="274637"/>
          </a:xfrm>
          <a:prstGeom prst="rect">
            <a:avLst/>
          </a:prstGeom>
          <a:noFill/>
        </p:spPr>
        <p:txBody>
          <a:bodyPr>
            <a:spAutoFit/>
          </a:bodyPr>
          <a:lstStyle/>
          <a:p>
            <a:pPr fontAlgn="auto">
              <a:spcBef>
                <a:spcPts val="0"/>
              </a:spcBef>
              <a:spcAft>
                <a:spcPts val="0"/>
              </a:spcAft>
              <a:defRPr/>
            </a:pPr>
            <a:r>
              <a:rPr lang="es-AR" sz="1200" b="1" dirty="0">
                <a:solidFill>
                  <a:schemeClr val="tx2">
                    <a:lumMod val="60000"/>
                    <a:lumOff val="40000"/>
                  </a:schemeClr>
                </a:solidFill>
                <a:latin typeface="+mn-lt"/>
              </a:rPr>
              <a:t>CNQ7A</a:t>
            </a:r>
            <a:endParaRPr lang="en-US" sz="1200" b="1" dirty="0">
              <a:solidFill>
                <a:schemeClr val="tx2">
                  <a:lumMod val="60000"/>
                  <a:lumOff val="40000"/>
                </a:schemeClr>
              </a:solidFill>
              <a:latin typeface="+mn-lt"/>
            </a:endParaRPr>
          </a:p>
        </p:txBody>
      </p:sp>
      <p:sp>
        <p:nvSpPr>
          <p:cNvPr id="13" name="TextBox 12"/>
          <p:cNvSpPr txBox="1"/>
          <p:nvPr/>
        </p:nvSpPr>
        <p:spPr>
          <a:xfrm>
            <a:off x="6311900" y="5973763"/>
            <a:ext cx="1597025" cy="274637"/>
          </a:xfrm>
          <a:prstGeom prst="rect">
            <a:avLst/>
          </a:prstGeom>
          <a:noFill/>
        </p:spPr>
        <p:txBody>
          <a:bodyPr>
            <a:spAutoFit/>
          </a:bodyPr>
          <a:lstStyle/>
          <a:p>
            <a:pPr fontAlgn="auto">
              <a:spcBef>
                <a:spcPts val="0"/>
              </a:spcBef>
              <a:spcAft>
                <a:spcPts val="0"/>
              </a:spcAft>
              <a:defRPr/>
            </a:pPr>
            <a:r>
              <a:rPr lang="es-AR" sz="1200" b="1" dirty="0">
                <a:solidFill>
                  <a:schemeClr val="tx2">
                    <a:lumMod val="60000"/>
                    <a:lumOff val="40000"/>
                  </a:schemeClr>
                </a:solidFill>
                <a:latin typeface="+mn-lt"/>
              </a:rPr>
              <a:t>GAIII</a:t>
            </a:r>
            <a:endParaRPr lang="en-US" sz="1200" b="1" dirty="0">
              <a:solidFill>
                <a:schemeClr val="tx2">
                  <a:lumMod val="60000"/>
                  <a:lumOff val="40000"/>
                </a:schemeClr>
              </a:solidFill>
              <a:latin typeface="+mn-lt"/>
            </a:endParaRPr>
          </a:p>
        </p:txBody>
      </p:sp>
      <p:sp>
        <p:nvSpPr>
          <p:cNvPr id="4106" name="TextBox 13"/>
          <p:cNvSpPr txBox="1">
            <a:spLocks noChangeArrowheads="1"/>
          </p:cNvSpPr>
          <p:nvPr/>
        </p:nvSpPr>
        <p:spPr bwMode="auto">
          <a:xfrm>
            <a:off x="1246188" y="3057525"/>
            <a:ext cx="1319212" cy="581025"/>
          </a:xfrm>
          <a:prstGeom prst="rect">
            <a:avLst/>
          </a:prstGeom>
          <a:noFill/>
          <a:ln w="9525">
            <a:noFill/>
            <a:miter lim="800000"/>
            <a:headEnd/>
            <a:tailEnd/>
          </a:ln>
        </p:spPr>
        <p:txBody>
          <a:bodyPr>
            <a:spAutoFit/>
          </a:bodyPr>
          <a:lstStyle/>
          <a:p>
            <a:r>
              <a:rPr lang="es-AR" sz="1600">
                <a:latin typeface="Calibri" pitchFamily="34" charset="0"/>
              </a:rPr>
              <a:t>CENTENARIO SUPERIOR</a:t>
            </a:r>
            <a:endParaRPr lang="en-US" sz="1600">
              <a:latin typeface="Calibri" pitchFamily="34" charset="0"/>
            </a:endParaRPr>
          </a:p>
        </p:txBody>
      </p:sp>
      <p:sp>
        <p:nvSpPr>
          <p:cNvPr id="4107" name="TextBox 14"/>
          <p:cNvSpPr txBox="1">
            <a:spLocks noChangeArrowheads="1"/>
          </p:cNvSpPr>
          <p:nvPr/>
        </p:nvSpPr>
        <p:spPr bwMode="auto">
          <a:xfrm>
            <a:off x="6589713" y="3890963"/>
            <a:ext cx="1319212" cy="581025"/>
          </a:xfrm>
          <a:prstGeom prst="rect">
            <a:avLst/>
          </a:prstGeom>
          <a:noFill/>
          <a:ln w="9525">
            <a:noFill/>
            <a:miter lim="800000"/>
            <a:headEnd/>
            <a:tailEnd/>
          </a:ln>
        </p:spPr>
        <p:txBody>
          <a:bodyPr>
            <a:spAutoFit/>
          </a:bodyPr>
          <a:lstStyle/>
          <a:p>
            <a:r>
              <a:rPr lang="es-AR" sz="1600">
                <a:latin typeface="Calibri" pitchFamily="34" charset="0"/>
              </a:rPr>
              <a:t>CENTENARIO INFERIOR</a:t>
            </a:r>
            <a:endParaRPr lang="en-US" sz="1600">
              <a:latin typeface="Calibri" pitchFamily="34" charset="0"/>
            </a:endParaRPr>
          </a:p>
        </p:txBody>
      </p:sp>
      <p:grpSp>
        <p:nvGrpSpPr>
          <p:cNvPr id="4108" name="11 Grupo"/>
          <p:cNvGrpSpPr>
            <a:grpSpLocks/>
          </p:cNvGrpSpPr>
          <p:nvPr/>
        </p:nvGrpSpPr>
        <p:grpSpPr bwMode="auto">
          <a:xfrm>
            <a:off x="622300" y="4168775"/>
            <a:ext cx="1611313" cy="1851025"/>
            <a:chOff x="6400800" y="762000"/>
            <a:chExt cx="1914798" cy="2197336"/>
          </a:xfrm>
        </p:grpSpPr>
        <p:pic>
          <p:nvPicPr>
            <p:cNvPr id="4109" name="Picture 21"/>
            <p:cNvPicPr>
              <a:picLocks noChangeAspect="1" noChangeArrowheads="1"/>
            </p:cNvPicPr>
            <p:nvPr/>
          </p:nvPicPr>
          <p:blipFill>
            <a:blip r:embed="rId4"/>
            <a:srcRect t="7509" b="16269"/>
            <a:stretch>
              <a:fillRect/>
            </a:stretch>
          </p:blipFill>
          <p:spPr bwMode="auto">
            <a:xfrm>
              <a:off x="6400800" y="762000"/>
              <a:ext cx="1914798" cy="2197336"/>
            </a:xfrm>
            <a:prstGeom prst="rect">
              <a:avLst/>
            </a:prstGeom>
            <a:noFill/>
            <a:ln w="12700">
              <a:solidFill>
                <a:schemeClr val="tx1"/>
              </a:solidFill>
              <a:miter lim="800000"/>
              <a:headEnd/>
              <a:tailEnd/>
            </a:ln>
          </p:spPr>
        </p:pic>
        <p:sp>
          <p:nvSpPr>
            <p:cNvPr id="4110" name="37 CuadroTexto"/>
            <p:cNvSpPr txBox="1">
              <a:spLocks noChangeArrowheads="1"/>
            </p:cNvSpPr>
            <p:nvPr/>
          </p:nvSpPr>
          <p:spPr bwMode="auto">
            <a:xfrm>
              <a:off x="6478147" y="839265"/>
              <a:ext cx="1826132" cy="761341"/>
            </a:xfrm>
            <a:prstGeom prst="rect">
              <a:avLst/>
            </a:prstGeom>
            <a:noFill/>
            <a:ln w="9525">
              <a:noFill/>
              <a:miter lim="800000"/>
              <a:headEnd/>
              <a:tailEnd/>
            </a:ln>
          </p:spPr>
          <p:txBody>
            <a:bodyPr>
              <a:spAutoFit/>
            </a:bodyPr>
            <a:lstStyle/>
            <a:p>
              <a:r>
                <a:rPr lang="es-MX">
                  <a:latin typeface="Calibri" pitchFamily="34" charset="0"/>
                </a:rPr>
                <a:t>Cuenca Neuquina</a:t>
              </a:r>
              <a:endParaRPr lang="es-ES">
                <a:latin typeface="Calibri" pitchFamily="34" charset="0"/>
              </a:endParaRPr>
            </a:p>
          </p:txBody>
        </p:sp>
        <p:sp>
          <p:nvSpPr>
            <p:cNvPr id="19" name="10 Rectángulo"/>
            <p:cNvSpPr/>
            <p:nvPr/>
          </p:nvSpPr>
          <p:spPr>
            <a:xfrm>
              <a:off x="7238406" y="1675987"/>
              <a:ext cx="762146" cy="535200"/>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grpSp>
      <p:sp>
        <p:nvSpPr>
          <p:cNvPr id="4115" name="Rectangle 19"/>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AR" sz="2400" b="1">
                <a:solidFill>
                  <a:schemeClr val="bg1"/>
                </a:solidFill>
                <a:latin typeface="Calibri" pitchFamily="34" charset="0"/>
              </a:rPr>
              <a:t>Mapa Net Pay</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59" name="Group 39"/>
          <p:cNvGraphicFramePr>
            <a:graphicFrameLocks noGrp="1"/>
          </p:cNvGraphicFramePr>
          <p:nvPr/>
        </p:nvGraphicFramePr>
        <p:xfrm>
          <a:off x="214313" y="1530350"/>
          <a:ext cx="8712200" cy="3714750"/>
        </p:xfrm>
        <a:graphic>
          <a:graphicData uri="http://schemas.openxmlformats.org/drawingml/2006/table">
            <a:tbl>
              <a:tblPr/>
              <a:tblGrid>
                <a:gridCol w="3455987"/>
                <a:gridCol w="5256213"/>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Formación</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Centenario. Arenisca no consolidada.</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Espesor Máximo</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17 m</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Profundidad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600 m</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Porosidad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27-32 %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Permeabilidad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0.5 – 4 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Fluido</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Petróleo Pesado 18 API. Subsaturado.</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Presión Inicial</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30kg/cm2 (sub-hidrostático)</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Mecanismo de Drenaje</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Expansión del gas disuelto. Recuperación secundaria.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Mecanismo de Extracción</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CHOPS</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Factor de Recuperación Estimado</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smtClean="0">
                          <a:ln>
                            <a:noFill/>
                          </a:ln>
                          <a:solidFill>
                            <a:srgbClr val="000000"/>
                          </a:solidFill>
                          <a:effectLst/>
                          <a:latin typeface="Calibri" pitchFamily="34" charset="0"/>
                        </a:rPr>
                        <a:t>Primaria ~ 10%. Primaria + Secundaria ~ 25%</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r>
            </a:tbl>
          </a:graphicData>
        </a:graphic>
      </p:graphicFrame>
      <p:sp>
        <p:nvSpPr>
          <p:cNvPr id="5160" name="Rectangle 40"/>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n-US" sz="2400" b="1">
                <a:solidFill>
                  <a:schemeClr val="bg1"/>
                </a:solidFill>
                <a:latin typeface="Calibri" pitchFamily="34" charset="0"/>
              </a:rPr>
              <a:t>Descripción del Reservorio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p:cNvPicPr>
            <a:picLocks noChangeAspect="1" noChangeArrowheads="1"/>
          </p:cNvPicPr>
          <p:nvPr/>
        </p:nvPicPr>
        <p:blipFill>
          <a:blip r:embed="rId3"/>
          <a:srcRect/>
          <a:stretch>
            <a:fillRect/>
          </a:stretch>
        </p:blipFill>
        <p:spPr bwMode="auto">
          <a:xfrm>
            <a:off x="142875" y="1524000"/>
            <a:ext cx="2286000" cy="1768475"/>
          </a:xfrm>
          <a:prstGeom prst="rect">
            <a:avLst/>
          </a:prstGeom>
          <a:noFill/>
          <a:ln w="9525">
            <a:noFill/>
            <a:miter lim="800000"/>
            <a:headEnd/>
            <a:tailEnd/>
          </a:ln>
        </p:spPr>
      </p:pic>
      <p:sp>
        <p:nvSpPr>
          <p:cNvPr id="5" name="Rectangle 4"/>
          <p:cNvSpPr/>
          <p:nvPr/>
        </p:nvSpPr>
        <p:spPr>
          <a:xfrm>
            <a:off x="2857500" y="3738563"/>
            <a:ext cx="6072188" cy="1285875"/>
          </a:xfrm>
          <a:prstGeom prst="rect">
            <a:avLst/>
          </a:prstGeom>
          <a:blipFill dpi="0" rotWithShape="1">
            <a:blip r:embed="rId4" cstate="print"/>
            <a:srcRec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5786438" y="2595563"/>
            <a:ext cx="142875" cy="307181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p:nvPr/>
        </p:nvSpPr>
        <p:spPr>
          <a:xfrm>
            <a:off x="5924550" y="3751263"/>
            <a:ext cx="796925" cy="1262062"/>
          </a:xfrm>
          <a:custGeom>
            <a:avLst/>
            <a:gdLst>
              <a:gd name="connsiteX0" fmla="*/ 18288 w 796099"/>
              <a:gd name="connsiteY0" fmla="*/ 0 h 1262253"/>
              <a:gd name="connsiteX1" fmla="*/ 100584 w 796099"/>
              <a:gd name="connsiteY1" fmla="*/ 36576 h 1262253"/>
              <a:gd name="connsiteX2" fmla="*/ 329184 w 796099"/>
              <a:gd name="connsiteY2" fmla="*/ 54864 h 1262253"/>
              <a:gd name="connsiteX3" fmla="*/ 365760 w 796099"/>
              <a:gd name="connsiteY3" fmla="*/ 73152 h 1262253"/>
              <a:gd name="connsiteX4" fmla="*/ 320040 w 796099"/>
              <a:gd name="connsiteY4" fmla="*/ 173736 h 1262253"/>
              <a:gd name="connsiteX5" fmla="*/ 347472 w 796099"/>
              <a:gd name="connsiteY5" fmla="*/ 265176 h 1262253"/>
              <a:gd name="connsiteX6" fmla="*/ 393192 w 796099"/>
              <a:gd name="connsiteY6" fmla="*/ 283464 h 1262253"/>
              <a:gd name="connsiteX7" fmla="*/ 420624 w 796099"/>
              <a:gd name="connsiteY7" fmla="*/ 347472 h 1262253"/>
              <a:gd name="connsiteX8" fmla="*/ 502920 w 796099"/>
              <a:gd name="connsiteY8" fmla="*/ 484632 h 1262253"/>
              <a:gd name="connsiteX9" fmla="*/ 539496 w 796099"/>
              <a:gd name="connsiteY9" fmla="*/ 493776 h 1262253"/>
              <a:gd name="connsiteX10" fmla="*/ 566928 w 796099"/>
              <a:gd name="connsiteY10" fmla="*/ 512064 h 1262253"/>
              <a:gd name="connsiteX11" fmla="*/ 576072 w 796099"/>
              <a:gd name="connsiteY11" fmla="*/ 612648 h 1262253"/>
              <a:gd name="connsiteX12" fmla="*/ 585216 w 796099"/>
              <a:gd name="connsiteY12" fmla="*/ 640080 h 1262253"/>
              <a:gd name="connsiteX13" fmla="*/ 576072 w 796099"/>
              <a:gd name="connsiteY13" fmla="*/ 704088 h 1262253"/>
              <a:gd name="connsiteX14" fmla="*/ 566928 w 796099"/>
              <a:gd name="connsiteY14" fmla="*/ 749808 h 1262253"/>
              <a:gd name="connsiteX15" fmla="*/ 512064 w 796099"/>
              <a:gd name="connsiteY15" fmla="*/ 758952 h 1262253"/>
              <a:gd name="connsiteX16" fmla="*/ 438912 w 796099"/>
              <a:gd name="connsiteY16" fmla="*/ 786384 h 1262253"/>
              <a:gd name="connsiteX17" fmla="*/ 420624 w 796099"/>
              <a:gd name="connsiteY17" fmla="*/ 822960 h 1262253"/>
              <a:gd name="connsiteX18" fmla="*/ 466344 w 796099"/>
              <a:gd name="connsiteY18" fmla="*/ 914400 h 1262253"/>
              <a:gd name="connsiteX19" fmla="*/ 731520 w 796099"/>
              <a:gd name="connsiteY19" fmla="*/ 941832 h 1262253"/>
              <a:gd name="connsiteX20" fmla="*/ 786384 w 796099"/>
              <a:gd name="connsiteY20" fmla="*/ 978408 h 1262253"/>
              <a:gd name="connsiteX21" fmla="*/ 749808 w 796099"/>
              <a:gd name="connsiteY21" fmla="*/ 1005840 h 1262253"/>
              <a:gd name="connsiteX22" fmla="*/ 713232 w 796099"/>
              <a:gd name="connsiteY22" fmla="*/ 1024128 h 1262253"/>
              <a:gd name="connsiteX23" fmla="*/ 557784 w 796099"/>
              <a:gd name="connsiteY23" fmla="*/ 1051560 h 1262253"/>
              <a:gd name="connsiteX24" fmla="*/ 512064 w 796099"/>
              <a:gd name="connsiteY24" fmla="*/ 1060704 h 1262253"/>
              <a:gd name="connsiteX25" fmla="*/ 484632 w 796099"/>
              <a:gd name="connsiteY25" fmla="*/ 1069848 h 1262253"/>
              <a:gd name="connsiteX26" fmla="*/ 448056 w 796099"/>
              <a:gd name="connsiteY26" fmla="*/ 1161288 h 1262253"/>
              <a:gd name="connsiteX27" fmla="*/ 429768 w 796099"/>
              <a:gd name="connsiteY27" fmla="*/ 1188720 h 1262253"/>
              <a:gd name="connsiteX28" fmla="*/ 402336 w 796099"/>
              <a:gd name="connsiteY28" fmla="*/ 1261872 h 1262253"/>
              <a:gd name="connsiteX29" fmla="*/ 365760 w 796099"/>
              <a:gd name="connsiteY29" fmla="*/ 1252728 h 1262253"/>
              <a:gd name="connsiteX30" fmla="*/ 45720 w 796099"/>
              <a:gd name="connsiteY30" fmla="*/ 1261872 h 1262253"/>
              <a:gd name="connsiteX31" fmla="*/ 0 w 796099"/>
              <a:gd name="connsiteY31" fmla="*/ 1261872 h 126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6099" h="1262253">
                <a:moveTo>
                  <a:pt x="18288" y="0"/>
                </a:moveTo>
                <a:cubicBezTo>
                  <a:pt x="47198" y="43365"/>
                  <a:pt x="28312" y="29800"/>
                  <a:pt x="100584" y="36576"/>
                </a:cubicBezTo>
                <a:cubicBezTo>
                  <a:pt x="176694" y="43711"/>
                  <a:pt x="329184" y="54864"/>
                  <a:pt x="329184" y="54864"/>
                </a:cubicBezTo>
                <a:cubicBezTo>
                  <a:pt x="341376" y="60960"/>
                  <a:pt x="362173" y="60001"/>
                  <a:pt x="365760" y="73152"/>
                </a:cubicBezTo>
                <a:cubicBezTo>
                  <a:pt x="387485" y="152809"/>
                  <a:pt x="365315" y="151099"/>
                  <a:pt x="320040" y="173736"/>
                </a:cubicBezTo>
                <a:cubicBezTo>
                  <a:pt x="323324" y="196725"/>
                  <a:pt x="321009" y="246274"/>
                  <a:pt x="347472" y="265176"/>
                </a:cubicBezTo>
                <a:cubicBezTo>
                  <a:pt x="360829" y="274716"/>
                  <a:pt x="377952" y="277368"/>
                  <a:pt x="393192" y="283464"/>
                </a:cubicBezTo>
                <a:cubicBezTo>
                  <a:pt x="472668" y="402678"/>
                  <a:pt x="346815" y="207235"/>
                  <a:pt x="420624" y="347472"/>
                </a:cubicBezTo>
                <a:cubicBezTo>
                  <a:pt x="445457" y="394654"/>
                  <a:pt x="469298" y="443251"/>
                  <a:pt x="502920" y="484632"/>
                </a:cubicBezTo>
                <a:cubicBezTo>
                  <a:pt x="510845" y="494386"/>
                  <a:pt x="527304" y="490728"/>
                  <a:pt x="539496" y="493776"/>
                </a:cubicBezTo>
                <a:cubicBezTo>
                  <a:pt x="548640" y="499872"/>
                  <a:pt x="563696" y="501560"/>
                  <a:pt x="566928" y="512064"/>
                </a:cubicBezTo>
                <a:cubicBezTo>
                  <a:pt x="576829" y="544242"/>
                  <a:pt x="571311" y="579320"/>
                  <a:pt x="576072" y="612648"/>
                </a:cubicBezTo>
                <a:cubicBezTo>
                  <a:pt x="577435" y="622190"/>
                  <a:pt x="582168" y="630936"/>
                  <a:pt x="585216" y="640080"/>
                </a:cubicBezTo>
                <a:cubicBezTo>
                  <a:pt x="582168" y="661416"/>
                  <a:pt x="579615" y="682829"/>
                  <a:pt x="576072" y="704088"/>
                </a:cubicBezTo>
                <a:cubicBezTo>
                  <a:pt x="573517" y="719418"/>
                  <a:pt x="578728" y="739694"/>
                  <a:pt x="566928" y="749808"/>
                </a:cubicBezTo>
                <a:cubicBezTo>
                  <a:pt x="552851" y="761874"/>
                  <a:pt x="530163" y="754930"/>
                  <a:pt x="512064" y="758952"/>
                </a:cubicBezTo>
                <a:cubicBezTo>
                  <a:pt x="495938" y="762536"/>
                  <a:pt x="447811" y="782824"/>
                  <a:pt x="438912" y="786384"/>
                </a:cubicBezTo>
                <a:cubicBezTo>
                  <a:pt x="432816" y="798576"/>
                  <a:pt x="420624" y="809329"/>
                  <a:pt x="420624" y="822960"/>
                </a:cubicBezTo>
                <a:cubicBezTo>
                  <a:pt x="420624" y="854381"/>
                  <a:pt x="435950" y="897514"/>
                  <a:pt x="466344" y="914400"/>
                </a:cubicBezTo>
                <a:cubicBezTo>
                  <a:pt x="535080" y="952587"/>
                  <a:pt x="693771" y="940191"/>
                  <a:pt x="731520" y="941832"/>
                </a:cubicBezTo>
                <a:cubicBezTo>
                  <a:pt x="738763" y="943643"/>
                  <a:pt x="796099" y="949263"/>
                  <a:pt x="786384" y="978408"/>
                </a:cubicBezTo>
                <a:cubicBezTo>
                  <a:pt x="781565" y="992866"/>
                  <a:pt x="762731" y="997763"/>
                  <a:pt x="749808" y="1005840"/>
                </a:cubicBezTo>
                <a:cubicBezTo>
                  <a:pt x="738249" y="1013064"/>
                  <a:pt x="725888" y="1019066"/>
                  <a:pt x="713232" y="1024128"/>
                </a:cubicBezTo>
                <a:cubicBezTo>
                  <a:pt x="645152" y="1051360"/>
                  <a:pt x="644869" y="1043643"/>
                  <a:pt x="557784" y="1051560"/>
                </a:cubicBezTo>
                <a:cubicBezTo>
                  <a:pt x="542544" y="1054608"/>
                  <a:pt x="527142" y="1056935"/>
                  <a:pt x="512064" y="1060704"/>
                </a:cubicBezTo>
                <a:cubicBezTo>
                  <a:pt x="502713" y="1063042"/>
                  <a:pt x="491448" y="1063032"/>
                  <a:pt x="484632" y="1069848"/>
                </a:cubicBezTo>
                <a:cubicBezTo>
                  <a:pt x="469662" y="1084818"/>
                  <a:pt x="453770" y="1148433"/>
                  <a:pt x="448056" y="1161288"/>
                </a:cubicBezTo>
                <a:cubicBezTo>
                  <a:pt x="443593" y="1171331"/>
                  <a:pt x="434683" y="1178890"/>
                  <a:pt x="429768" y="1188720"/>
                </a:cubicBezTo>
                <a:cubicBezTo>
                  <a:pt x="418834" y="1210588"/>
                  <a:pt x="410250" y="1238130"/>
                  <a:pt x="402336" y="1261872"/>
                </a:cubicBezTo>
                <a:cubicBezTo>
                  <a:pt x="390144" y="1258824"/>
                  <a:pt x="378327" y="1252728"/>
                  <a:pt x="365760" y="1252728"/>
                </a:cubicBezTo>
                <a:cubicBezTo>
                  <a:pt x="259036" y="1252728"/>
                  <a:pt x="152410" y="1259205"/>
                  <a:pt x="45720" y="1261872"/>
                </a:cubicBezTo>
                <a:cubicBezTo>
                  <a:pt x="30485" y="1262253"/>
                  <a:pt x="15240" y="1261872"/>
                  <a:pt x="0" y="1261872"/>
                </a:cubicBezTo>
              </a:path>
            </a:pathLst>
          </a:custGeom>
          <a:solidFill>
            <a:schemeClr val="bg1">
              <a:alpha val="55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8"/>
          <p:cNvSpPr/>
          <p:nvPr/>
        </p:nvSpPr>
        <p:spPr>
          <a:xfrm>
            <a:off x="5148263" y="3797300"/>
            <a:ext cx="639762" cy="1227138"/>
          </a:xfrm>
          <a:custGeom>
            <a:avLst/>
            <a:gdLst>
              <a:gd name="connsiteX0" fmla="*/ 621792 w 640080"/>
              <a:gd name="connsiteY0" fmla="*/ 0 h 1226260"/>
              <a:gd name="connsiteX1" fmla="*/ 448056 w 640080"/>
              <a:gd name="connsiteY1" fmla="*/ 18288 h 1226260"/>
              <a:gd name="connsiteX2" fmla="*/ 411480 w 640080"/>
              <a:gd name="connsiteY2" fmla="*/ 45720 h 1226260"/>
              <a:gd name="connsiteX3" fmla="*/ 219456 w 640080"/>
              <a:gd name="connsiteY3" fmla="*/ 54864 h 1226260"/>
              <a:gd name="connsiteX4" fmla="*/ 173736 w 640080"/>
              <a:gd name="connsiteY4" fmla="*/ 100584 h 1226260"/>
              <a:gd name="connsiteX5" fmla="*/ 228600 w 640080"/>
              <a:gd name="connsiteY5" fmla="*/ 182880 h 1226260"/>
              <a:gd name="connsiteX6" fmla="*/ 301752 w 640080"/>
              <a:gd name="connsiteY6" fmla="*/ 192024 h 1226260"/>
              <a:gd name="connsiteX7" fmla="*/ 347472 w 640080"/>
              <a:gd name="connsiteY7" fmla="*/ 237744 h 1226260"/>
              <a:gd name="connsiteX8" fmla="*/ 246888 w 640080"/>
              <a:gd name="connsiteY8" fmla="*/ 301752 h 1226260"/>
              <a:gd name="connsiteX9" fmla="*/ 246888 w 640080"/>
              <a:gd name="connsiteY9" fmla="*/ 393192 h 1226260"/>
              <a:gd name="connsiteX10" fmla="*/ 137160 w 640080"/>
              <a:gd name="connsiteY10" fmla="*/ 475488 h 1226260"/>
              <a:gd name="connsiteX11" fmla="*/ 45720 w 640080"/>
              <a:gd name="connsiteY11" fmla="*/ 512064 h 1226260"/>
              <a:gd name="connsiteX12" fmla="*/ 36576 w 640080"/>
              <a:gd name="connsiteY12" fmla="*/ 548640 h 1226260"/>
              <a:gd name="connsiteX13" fmla="*/ 0 w 640080"/>
              <a:gd name="connsiteY13" fmla="*/ 576072 h 1226260"/>
              <a:gd name="connsiteX14" fmla="*/ 219456 w 640080"/>
              <a:gd name="connsiteY14" fmla="*/ 640080 h 1226260"/>
              <a:gd name="connsiteX15" fmla="*/ 237744 w 640080"/>
              <a:gd name="connsiteY15" fmla="*/ 667512 h 1226260"/>
              <a:gd name="connsiteX16" fmla="*/ 274320 w 640080"/>
              <a:gd name="connsiteY16" fmla="*/ 713232 h 1226260"/>
              <a:gd name="connsiteX17" fmla="*/ 320040 w 640080"/>
              <a:gd name="connsiteY17" fmla="*/ 722376 h 1226260"/>
              <a:gd name="connsiteX18" fmla="*/ 283464 w 640080"/>
              <a:gd name="connsiteY18" fmla="*/ 758952 h 1226260"/>
              <a:gd name="connsiteX19" fmla="*/ 182880 w 640080"/>
              <a:gd name="connsiteY19" fmla="*/ 795528 h 1226260"/>
              <a:gd name="connsiteX20" fmla="*/ 27432 w 640080"/>
              <a:gd name="connsiteY20" fmla="*/ 813816 h 1226260"/>
              <a:gd name="connsiteX21" fmla="*/ 9144 w 640080"/>
              <a:gd name="connsiteY21" fmla="*/ 841248 h 1226260"/>
              <a:gd name="connsiteX22" fmla="*/ 91440 w 640080"/>
              <a:gd name="connsiteY22" fmla="*/ 923544 h 1226260"/>
              <a:gd name="connsiteX23" fmla="*/ 146304 w 640080"/>
              <a:gd name="connsiteY23" fmla="*/ 950976 h 1226260"/>
              <a:gd name="connsiteX24" fmla="*/ 210312 w 640080"/>
              <a:gd name="connsiteY24" fmla="*/ 960120 h 1226260"/>
              <a:gd name="connsiteX25" fmla="*/ 246888 w 640080"/>
              <a:gd name="connsiteY25" fmla="*/ 969264 h 1226260"/>
              <a:gd name="connsiteX26" fmla="*/ 283464 w 640080"/>
              <a:gd name="connsiteY26" fmla="*/ 1014984 h 1226260"/>
              <a:gd name="connsiteX27" fmla="*/ 73152 w 640080"/>
              <a:gd name="connsiteY27" fmla="*/ 1106424 h 1226260"/>
              <a:gd name="connsiteX28" fmla="*/ 45720 w 640080"/>
              <a:gd name="connsiteY28" fmla="*/ 1115568 h 1226260"/>
              <a:gd name="connsiteX29" fmla="*/ 82296 w 640080"/>
              <a:gd name="connsiteY29" fmla="*/ 1133856 h 1226260"/>
              <a:gd name="connsiteX30" fmla="*/ 365760 w 640080"/>
              <a:gd name="connsiteY30" fmla="*/ 1152144 h 1226260"/>
              <a:gd name="connsiteX31" fmla="*/ 420624 w 640080"/>
              <a:gd name="connsiteY31" fmla="*/ 1161288 h 1226260"/>
              <a:gd name="connsiteX32" fmla="*/ 484632 w 640080"/>
              <a:gd name="connsiteY32" fmla="*/ 1179576 h 1226260"/>
              <a:gd name="connsiteX33" fmla="*/ 548640 w 640080"/>
              <a:gd name="connsiteY33" fmla="*/ 1188720 h 1226260"/>
              <a:gd name="connsiteX34" fmla="*/ 576072 w 640080"/>
              <a:gd name="connsiteY34" fmla="*/ 1197864 h 1226260"/>
              <a:gd name="connsiteX35" fmla="*/ 603504 w 640080"/>
              <a:gd name="connsiteY35" fmla="*/ 1216152 h 1226260"/>
              <a:gd name="connsiteX36" fmla="*/ 640080 w 640080"/>
              <a:gd name="connsiteY36" fmla="*/ 1225296 h 1226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40080" h="1226260">
                <a:moveTo>
                  <a:pt x="621792" y="0"/>
                </a:moveTo>
                <a:cubicBezTo>
                  <a:pt x="563880" y="6096"/>
                  <a:pt x="504959" y="5918"/>
                  <a:pt x="448056" y="18288"/>
                </a:cubicBezTo>
                <a:cubicBezTo>
                  <a:pt x="433164" y="21525"/>
                  <a:pt x="426529" y="43312"/>
                  <a:pt x="411480" y="45720"/>
                </a:cubicBezTo>
                <a:cubicBezTo>
                  <a:pt x="348204" y="55844"/>
                  <a:pt x="283464" y="51816"/>
                  <a:pt x="219456" y="54864"/>
                </a:cubicBezTo>
                <a:cubicBezTo>
                  <a:pt x="209169" y="61722"/>
                  <a:pt x="171831" y="81534"/>
                  <a:pt x="173736" y="100584"/>
                </a:cubicBezTo>
                <a:cubicBezTo>
                  <a:pt x="176465" y="127878"/>
                  <a:pt x="195598" y="173880"/>
                  <a:pt x="228600" y="182880"/>
                </a:cubicBezTo>
                <a:cubicBezTo>
                  <a:pt x="252308" y="189346"/>
                  <a:pt x="277368" y="188976"/>
                  <a:pt x="301752" y="192024"/>
                </a:cubicBezTo>
                <a:cubicBezTo>
                  <a:pt x="307848" y="196088"/>
                  <a:pt x="353568" y="221488"/>
                  <a:pt x="347472" y="237744"/>
                </a:cubicBezTo>
                <a:cubicBezTo>
                  <a:pt x="330515" y="282964"/>
                  <a:pt x="284281" y="289288"/>
                  <a:pt x="246888" y="301752"/>
                </a:cubicBezTo>
                <a:cubicBezTo>
                  <a:pt x="184025" y="427478"/>
                  <a:pt x="275136" y="223703"/>
                  <a:pt x="246888" y="393192"/>
                </a:cubicBezTo>
                <a:cubicBezTo>
                  <a:pt x="236805" y="453691"/>
                  <a:pt x="182386" y="459336"/>
                  <a:pt x="137160" y="475488"/>
                </a:cubicBezTo>
                <a:cubicBezTo>
                  <a:pt x="58065" y="503736"/>
                  <a:pt x="107528" y="481160"/>
                  <a:pt x="45720" y="512064"/>
                </a:cubicBezTo>
                <a:cubicBezTo>
                  <a:pt x="42672" y="524256"/>
                  <a:pt x="43881" y="538414"/>
                  <a:pt x="36576" y="548640"/>
                </a:cubicBezTo>
                <a:cubicBezTo>
                  <a:pt x="27718" y="561041"/>
                  <a:pt x="0" y="560832"/>
                  <a:pt x="0" y="576072"/>
                </a:cubicBezTo>
                <a:cubicBezTo>
                  <a:pt x="0" y="678200"/>
                  <a:pt x="210213" y="639618"/>
                  <a:pt x="219456" y="640080"/>
                </a:cubicBezTo>
                <a:cubicBezTo>
                  <a:pt x="225552" y="649224"/>
                  <a:pt x="232829" y="657682"/>
                  <a:pt x="237744" y="667512"/>
                </a:cubicBezTo>
                <a:cubicBezTo>
                  <a:pt x="252548" y="697120"/>
                  <a:pt x="236377" y="699003"/>
                  <a:pt x="274320" y="713232"/>
                </a:cubicBezTo>
                <a:cubicBezTo>
                  <a:pt x="288872" y="718689"/>
                  <a:pt x="304800" y="719328"/>
                  <a:pt x="320040" y="722376"/>
                </a:cubicBezTo>
                <a:cubicBezTo>
                  <a:pt x="307848" y="734568"/>
                  <a:pt x="298678" y="750838"/>
                  <a:pt x="283464" y="758952"/>
                </a:cubicBezTo>
                <a:cubicBezTo>
                  <a:pt x="251985" y="775741"/>
                  <a:pt x="217106" y="785461"/>
                  <a:pt x="182880" y="795528"/>
                </a:cubicBezTo>
                <a:cubicBezTo>
                  <a:pt x="150046" y="805185"/>
                  <a:pt x="46176" y="812112"/>
                  <a:pt x="27432" y="813816"/>
                </a:cubicBezTo>
                <a:cubicBezTo>
                  <a:pt x="21336" y="822960"/>
                  <a:pt x="8050" y="830313"/>
                  <a:pt x="9144" y="841248"/>
                </a:cubicBezTo>
                <a:cubicBezTo>
                  <a:pt x="16954" y="919350"/>
                  <a:pt x="37156" y="900925"/>
                  <a:pt x="91440" y="923544"/>
                </a:cubicBezTo>
                <a:cubicBezTo>
                  <a:pt x="110314" y="931408"/>
                  <a:pt x="126762" y="944963"/>
                  <a:pt x="146304" y="950976"/>
                </a:cubicBezTo>
                <a:cubicBezTo>
                  <a:pt x="166904" y="957314"/>
                  <a:pt x="189107" y="956265"/>
                  <a:pt x="210312" y="960120"/>
                </a:cubicBezTo>
                <a:cubicBezTo>
                  <a:pt x="222677" y="962368"/>
                  <a:pt x="234696" y="966216"/>
                  <a:pt x="246888" y="969264"/>
                </a:cubicBezTo>
                <a:cubicBezTo>
                  <a:pt x="259080" y="984504"/>
                  <a:pt x="296744" y="1000682"/>
                  <a:pt x="283464" y="1014984"/>
                </a:cubicBezTo>
                <a:cubicBezTo>
                  <a:pt x="198541" y="1106440"/>
                  <a:pt x="158364" y="1087488"/>
                  <a:pt x="73152" y="1106424"/>
                </a:cubicBezTo>
                <a:cubicBezTo>
                  <a:pt x="63743" y="1108515"/>
                  <a:pt x="54864" y="1112520"/>
                  <a:pt x="45720" y="1115568"/>
                </a:cubicBezTo>
                <a:cubicBezTo>
                  <a:pt x="57912" y="1121664"/>
                  <a:pt x="68753" y="1132308"/>
                  <a:pt x="82296" y="1133856"/>
                </a:cubicBezTo>
                <a:cubicBezTo>
                  <a:pt x="176368" y="1144607"/>
                  <a:pt x="365760" y="1152144"/>
                  <a:pt x="365760" y="1152144"/>
                </a:cubicBezTo>
                <a:cubicBezTo>
                  <a:pt x="384048" y="1155192"/>
                  <a:pt x="402525" y="1157266"/>
                  <a:pt x="420624" y="1161288"/>
                </a:cubicBezTo>
                <a:cubicBezTo>
                  <a:pt x="508762" y="1180874"/>
                  <a:pt x="375099" y="1159661"/>
                  <a:pt x="484632" y="1179576"/>
                </a:cubicBezTo>
                <a:cubicBezTo>
                  <a:pt x="505837" y="1183431"/>
                  <a:pt x="527304" y="1185672"/>
                  <a:pt x="548640" y="1188720"/>
                </a:cubicBezTo>
                <a:cubicBezTo>
                  <a:pt x="557784" y="1191768"/>
                  <a:pt x="567451" y="1193553"/>
                  <a:pt x="576072" y="1197864"/>
                </a:cubicBezTo>
                <a:cubicBezTo>
                  <a:pt x="585902" y="1202779"/>
                  <a:pt x="593674" y="1211237"/>
                  <a:pt x="603504" y="1216152"/>
                </a:cubicBezTo>
                <a:cubicBezTo>
                  <a:pt x="623720" y="1226260"/>
                  <a:pt x="624494" y="1225296"/>
                  <a:pt x="640080" y="1225296"/>
                </a:cubicBezTo>
              </a:path>
            </a:pathLst>
          </a:custGeom>
          <a:solidFill>
            <a:schemeClr val="bg1">
              <a:alpha val="55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10"/>
          <p:cNvSpPr/>
          <p:nvPr/>
        </p:nvSpPr>
        <p:spPr>
          <a:xfrm>
            <a:off x="6692900" y="4502150"/>
            <a:ext cx="1897063" cy="236538"/>
          </a:xfrm>
          <a:custGeom>
            <a:avLst/>
            <a:gdLst>
              <a:gd name="connsiteX0" fmla="*/ 27432 w 1896085"/>
              <a:gd name="connsiteY0" fmla="*/ 192024 h 237744"/>
              <a:gd name="connsiteX1" fmla="*/ 118872 w 1896085"/>
              <a:gd name="connsiteY1" fmla="*/ 173736 h 237744"/>
              <a:gd name="connsiteX2" fmla="*/ 164592 w 1896085"/>
              <a:gd name="connsiteY2" fmla="*/ 146304 h 237744"/>
              <a:gd name="connsiteX3" fmla="*/ 704088 w 1896085"/>
              <a:gd name="connsiteY3" fmla="*/ 137160 h 237744"/>
              <a:gd name="connsiteX4" fmla="*/ 978408 w 1896085"/>
              <a:gd name="connsiteY4" fmla="*/ 128016 h 237744"/>
              <a:gd name="connsiteX5" fmla="*/ 1078992 w 1896085"/>
              <a:gd name="connsiteY5" fmla="*/ 100584 h 237744"/>
              <a:gd name="connsiteX6" fmla="*/ 1152144 w 1896085"/>
              <a:gd name="connsiteY6" fmla="*/ 73152 h 237744"/>
              <a:gd name="connsiteX7" fmla="*/ 1207008 w 1896085"/>
              <a:gd name="connsiteY7" fmla="*/ 54864 h 237744"/>
              <a:gd name="connsiteX8" fmla="*/ 1572768 w 1896085"/>
              <a:gd name="connsiteY8" fmla="*/ 45720 h 237744"/>
              <a:gd name="connsiteX9" fmla="*/ 1618488 w 1896085"/>
              <a:gd name="connsiteY9" fmla="*/ 27432 h 237744"/>
              <a:gd name="connsiteX10" fmla="*/ 1728216 w 1896085"/>
              <a:gd name="connsiteY10" fmla="*/ 0 h 237744"/>
              <a:gd name="connsiteX11" fmla="*/ 1883664 w 1896085"/>
              <a:gd name="connsiteY11" fmla="*/ 9144 h 237744"/>
              <a:gd name="connsiteX12" fmla="*/ 1847088 w 1896085"/>
              <a:gd name="connsiteY12" fmla="*/ 18288 h 237744"/>
              <a:gd name="connsiteX13" fmla="*/ 1819656 w 1896085"/>
              <a:gd name="connsiteY13" fmla="*/ 27432 h 237744"/>
              <a:gd name="connsiteX14" fmla="*/ 1728216 w 1896085"/>
              <a:gd name="connsiteY14" fmla="*/ 45720 h 237744"/>
              <a:gd name="connsiteX15" fmla="*/ 1609344 w 1896085"/>
              <a:gd name="connsiteY15" fmla="*/ 73152 h 237744"/>
              <a:gd name="connsiteX16" fmla="*/ 1463040 w 1896085"/>
              <a:gd name="connsiteY16" fmla="*/ 137160 h 237744"/>
              <a:gd name="connsiteX17" fmla="*/ 1399032 w 1896085"/>
              <a:gd name="connsiteY17" fmla="*/ 164592 h 237744"/>
              <a:gd name="connsiteX18" fmla="*/ 1353312 w 1896085"/>
              <a:gd name="connsiteY18" fmla="*/ 173736 h 237744"/>
              <a:gd name="connsiteX19" fmla="*/ 1188720 w 1896085"/>
              <a:gd name="connsiteY19" fmla="*/ 192024 h 237744"/>
              <a:gd name="connsiteX20" fmla="*/ 758952 w 1896085"/>
              <a:gd name="connsiteY20" fmla="*/ 210312 h 237744"/>
              <a:gd name="connsiteX21" fmla="*/ 429768 w 1896085"/>
              <a:gd name="connsiteY21" fmla="*/ 210312 h 237744"/>
              <a:gd name="connsiteX22" fmla="*/ 329184 w 1896085"/>
              <a:gd name="connsiteY22" fmla="*/ 182880 h 237744"/>
              <a:gd name="connsiteX23" fmla="*/ 146304 w 1896085"/>
              <a:gd name="connsiteY23" fmla="*/ 201168 h 237744"/>
              <a:gd name="connsiteX24" fmla="*/ 100584 w 1896085"/>
              <a:gd name="connsiteY24" fmla="*/ 210312 h 237744"/>
              <a:gd name="connsiteX25" fmla="*/ 36576 w 1896085"/>
              <a:gd name="connsiteY25" fmla="*/ 228600 h 237744"/>
              <a:gd name="connsiteX26" fmla="*/ 0 w 1896085"/>
              <a:gd name="connsiteY26" fmla="*/ 237744 h 237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96085" h="237744">
                <a:moveTo>
                  <a:pt x="27432" y="192024"/>
                </a:moveTo>
                <a:cubicBezTo>
                  <a:pt x="57912" y="185928"/>
                  <a:pt x="89383" y="183566"/>
                  <a:pt x="118872" y="173736"/>
                </a:cubicBezTo>
                <a:cubicBezTo>
                  <a:pt x="135733" y="168116"/>
                  <a:pt x="146854" y="147413"/>
                  <a:pt x="164592" y="146304"/>
                </a:cubicBezTo>
                <a:cubicBezTo>
                  <a:pt x="344100" y="135085"/>
                  <a:pt x="524276" y="141201"/>
                  <a:pt x="704088" y="137160"/>
                </a:cubicBezTo>
                <a:cubicBezTo>
                  <a:pt x="795556" y="135105"/>
                  <a:pt x="886968" y="131064"/>
                  <a:pt x="978408" y="128016"/>
                </a:cubicBezTo>
                <a:cubicBezTo>
                  <a:pt x="1060270" y="87085"/>
                  <a:pt x="960366" y="132217"/>
                  <a:pt x="1078992" y="100584"/>
                </a:cubicBezTo>
                <a:cubicBezTo>
                  <a:pt x="1104155" y="93874"/>
                  <a:pt x="1127619" y="81911"/>
                  <a:pt x="1152144" y="73152"/>
                </a:cubicBezTo>
                <a:cubicBezTo>
                  <a:pt x="1170298" y="66668"/>
                  <a:pt x="1187772" y="56119"/>
                  <a:pt x="1207008" y="54864"/>
                </a:cubicBezTo>
                <a:cubicBezTo>
                  <a:pt x="1328708" y="46927"/>
                  <a:pt x="1450848" y="48768"/>
                  <a:pt x="1572768" y="45720"/>
                </a:cubicBezTo>
                <a:cubicBezTo>
                  <a:pt x="1588008" y="39624"/>
                  <a:pt x="1602741" y="32063"/>
                  <a:pt x="1618488" y="27432"/>
                </a:cubicBezTo>
                <a:cubicBezTo>
                  <a:pt x="1654658" y="16794"/>
                  <a:pt x="1728216" y="0"/>
                  <a:pt x="1728216" y="0"/>
                </a:cubicBezTo>
                <a:cubicBezTo>
                  <a:pt x="1780032" y="3048"/>
                  <a:pt x="1832362" y="1251"/>
                  <a:pt x="1883664" y="9144"/>
                </a:cubicBezTo>
                <a:cubicBezTo>
                  <a:pt x="1896085" y="11055"/>
                  <a:pt x="1859172" y="14836"/>
                  <a:pt x="1847088" y="18288"/>
                </a:cubicBezTo>
                <a:cubicBezTo>
                  <a:pt x="1837820" y="20936"/>
                  <a:pt x="1829048" y="25265"/>
                  <a:pt x="1819656" y="27432"/>
                </a:cubicBezTo>
                <a:cubicBezTo>
                  <a:pt x="1789368" y="34421"/>
                  <a:pt x="1757705" y="35890"/>
                  <a:pt x="1728216" y="45720"/>
                </a:cubicBezTo>
                <a:cubicBezTo>
                  <a:pt x="1652905" y="70824"/>
                  <a:pt x="1692435" y="61282"/>
                  <a:pt x="1609344" y="73152"/>
                </a:cubicBezTo>
                <a:cubicBezTo>
                  <a:pt x="1509115" y="139971"/>
                  <a:pt x="1559686" y="123353"/>
                  <a:pt x="1463040" y="137160"/>
                </a:cubicBezTo>
                <a:cubicBezTo>
                  <a:pt x="1441704" y="146304"/>
                  <a:pt x="1421054" y="157251"/>
                  <a:pt x="1399032" y="164592"/>
                </a:cubicBezTo>
                <a:cubicBezTo>
                  <a:pt x="1384288" y="169507"/>
                  <a:pt x="1368642" y="171181"/>
                  <a:pt x="1353312" y="173736"/>
                </a:cubicBezTo>
                <a:cubicBezTo>
                  <a:pt x="1295211" y="183419"/>
                  <a:pt x="1249481" y="187523"/>
                  <a:pt x="1188720" y="192024"/>
                </a:cubicBezTo>
                <a:cubicBezTo>
                  <a:pt x="1014673" y="204916"/>
                  <a:pt x="962380" y="203750"/>
                  <a:pt x="758952" y="210312"/>
                </a:cubicBezTo>
                <a:cubicBezTo>
                  <a:pt x="596794" y="222786"/>
                  <a:pt x="632679" y="224806"/>
                  <a:pt x="429768" y="210312"/>
                </a:cubicBezTo>
                <a:cubicBezTo>
                  <a:pt x="396869" y="207962"/>
                  <a:pt x="359444" y="192967"/>
                  <a:pt x="329184" y="182880"/>
                </a:cubicBezTo>
                <a:cubicBezTo>
                  <a:pt x="261916" y="188486"/>
                  <a:pt x="211051" y="191207"/>
                  <a:pt x="146304" y="201168"/>
                </a:cubicBezTo>
                <a:cubicBezTo>
                  <a:pt x="130943" y="203531"/>
                  <a:pt x="115756" y="206941"/>
                  <a:pt x="100584" y="210312"/>
                </a:cubicBezTo>
                <a:cubicBezTo>
                  <a:pt x="36266" y="224605"/>
                  <a:pt x="90035" y="213326"/>
                  <a:pt x="36576" y="228600"/>
                </a:cubicBezTo>
                <a:cubicBezTo>
                  <a:pt x="24492" y="232052"/>
                  <a:pt x="0" y="237744"/>
                  <a:pt x="0" y="237744"/>
                </a:cubicBezTo>
              </a:path>
            </a:pathLst>
          </a:custGeom>
          <a:solidFill>
            <a:schemeClr val="bg1">
              <a:alpha val="55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4" name="Freeform 13"/>
          <p:cNvSpPr/>
          <p:nvPr/>
        </p:nvSpPr>
        <p:spPr>
          <a:xfrm>
            <a:off x="6489700" y="4111625"/>
            <a:ext cx="2162175" cy="220663"/>
          </a:xfrm>
          <a:custGeom>
            <a:avLst/>
            <a:gdLst>
              <a:gd name="connsiteX0" fmla="*/ 0 w 2161309"/>
              <a:gd name="connsiteY0" fmla="*/ 155401 h 220856"/>
              <a:gd name="connsiteX1" fmla="*/ 172192 w 2161309"/>
              <a:gd name="connsiteY1" fmla="*/ 149463 h 220856"/>
              <a:gd name="connsiteX2" fmla="*/ 439387 w 2161309"/>
              <a:gd name="connsiteY2" fmla="*/ 143526 h 220856"/>
              <a:gd name="connsiteX3" fmla="*/ 546265 w 2161309"/>
              <a:gd name="connsiteY3" fmla="*/ 113837 h 220856"/>
              <a:gd name="connsiteX4" fmla="*/ 801584 w 2161309"/>
              <a:gd name="connsiteY4" fmla="*/ 101962 h 220856"/>
              <a:gd name="connsiteX5" fmla="*/ 902525 w 2161309"/>
              <a:gd name="connsiteY5" fmla="*/ 42586 h 220856"/>
              <a:gd name="connsiteX6" fmla="*/ 926275 w 2161309"/>
              <a:gd name="connsiteY6" fmla="*/ 30710 h 220856"/>
              <a:gd name="connsiteX7" fmla="*/ 967839 w 2161309"/>
              <a:gd name="connsiteY7" fmla="*/ 24773 h 220856"/>
              <a:gd name="connsiteX8" fmla="*/ 1003465 w 2161309"/>
              <a:gd name="connsiteY8" fmla="*/ 12897 h 220856"/>
              <a:gd name="connsiteX9" fmla="*/ 1508166 w 2161309"/>
              <a:gd name="connsiteY9" fmla="*/ 30710 h 220856"/>
              <a:gd name="connsiteX10" fmla="*/ 1543792 w 2161309"/>
              <a:gd name="connsiteY10" fmla="*/ 48523 h 220856"/>
              <a:gd name="connsiteX11" fmla="*/ 1591293 w 2161309"/>
              <a:gd name="connsiteY11" fmla="*/ 54461 h 220856"/>
              <a:gd name="connsiteX12" fmla="*/ 1704109 w 2161309"/>
              <a:gd name="connsiteY12" fmla="*/ 66336 h 220856"/>
              <a:gd name="connsiteX13" fmla="*/ 1757548 w 2161309"/>
              <a:gd name="connsiteY13" fmla="*/ 72274 h 220856"/>
              <a:gd name="connsiteX14" fmla="*/ 1846613 w 2161309"/>
              <a:gd name="connsiteY14" fmla="*/ 78211 h 220856"/>
              <a:gd name="connsiteX15" fmla="*/ 1959429 w 2161309"/>
              <a:gd name="connsiteY15" fmla="*/ 90087 h 220856"/>
              <a:gd name="connsiteX16" fmla="*/ 2161309 w 2161309"/>
              <a:gd name="connsiteY16" fmla="*/ 101962 h 220856"/>
              <a:gd name="connsiteX17" fmla="*/ 2131621 w 2161309"/>
              <a:gd name="connsiteY17" fmla="*/ 107900 h 220856"/>
              <a:gd name="connsiteX18" fmla="*/ 2107870 w 2161309"/>
              <a:gd name="connsiteY18" fmla="*/ 113837 h 220856"/>
              <a:gd name="connsiteX19" fmla="*/ 1995054 w 2161309"/>
              <a:gd name="connsiteY19" fmla="*/ 119775 h 220856"/>
              <a:gd name="connsiteX20" fmla="*/ 1953491 w 2161309"/>
              <a:gd name="connsiteY20" fmla="*/ 125713 h 220856"/>
              <a:gd name="connsiteX21" fmla="*/ 1929740 w 2161309"/>
              <a:gd name="connsiteY21" fmla="*/ 131650 h 220856"/>
              <a:gd name="connsiteX22" fmla="*/ 1888177 w 2161309"/>
              <a:gd name="connsiteY22" fmla="*/ 137588 h 220856"/>
              <a:gd name="connsiteX23" fmla="*/ 1656608 w 2161309"/>
              <a:gd name="connsiteY23" fmla="*/ 125713 h 220856"/>
              <a:gd name="connsiteX24" fmla="*/ 1603169 w 2161309"/>
              <a:gd name="connsiteY24" fmla="*/ 113837 h 220856"/>
              <a:gd name="connsiteX25" fmla="*/ 1240971 w 2161309"/>
              <a:gd name="connsiteY25" fmla="*/ 107900 h 220856"/>
              <a:gd name="connsiteX26" fmla="*/ 1199408 w 2161309"/>
              <a:gd name="connsiteY26" fmla="*/ 96024 h 220856"/>
              <a:gd name="connsiteX27" fmla="*/ 1181595 w 2161309"/>
              <a:gd name="connsiteY27" fmla="*/ 78211 h 220856"/>
              <a:gd name="connsiteX28" fmla="*/ 1163782 w 2161309"/>
              <a:gd name="connsiteY28" fmla="*/ 72274 h 220856"/>
              <a:gd name="connsiteX29" fmla="*/ 1050966 w 2161309"/>
              <a:gd name="connsiteY29" fmla="*/ 72274 h 220856"/>
              <a:gd name="connsiteX30" fmla="*/ 985652 w 2161309"/>
              <a:gd name="connsiteY30" fmla="*/ 84149 h 220856"/>
              <a:gd name="connsiteX31" fmla="*/ 920338 w 2161309"/>
              <a:gd name="connsiteY31" fmla="*/ 96024 h 220856"/>
              <a:gd name="connsiteX32" fmla="*/ 878774 w 2161309"/>
              <a:gd name="connsiteY32" fmla="*/ 107900 h 220856"/>
              <a:gd name="connsiteX33" fmla="*/ 795647 w 2161309"/>
              <a:gd name="connsiteY33" fmla="*/ 131650 h 220856"/>
              <a:gd name="connsiteX34" fmla="*/ 765958 w 2161309"/>
              <a:gd name="connsiteY34" fmla="*/ 137588 h 220856"/>
              <a:gd name="connsiteX35" fmla="*/ 748145 w 2161309"/>
              <a:gd name="connsiteY35" fmla="*/ 143526 h 220856"/>
              <a:gd name="connsiteX36" fmla="*/ 682831 w 2161309"/>
              <a:gd name="connsiteY36" fmla="*/ 149463 h 220856"/>
              <a:gd name="connsiteX37" fmla="*/ 611579 w 2161309"/>
              <a:gd name="connsiteY37" fmla="*/ 161339 h 220856"/>
              <a:gd name="connsiteX38" fmla="*/ 570016 w 2161309"/>
              <a:gd name="connsiteY38" fmla="*/ 167276 h 220856"/>
              <a:gd name="connsiteX39" fmla="*/ 540327 w 2161309"/>
              <a:gd name="connsiteY39" fmla="*/ 173214 h 220856"/>
              <a:gd name="connsiteX40" fmla="*/ 397823 w 2161309"/>
              <a:gd name="connsiteY40" fmla="*/ 185089 h 220856"/>
              <a:gd name="connsiteX41" fmla="*/ 255319 w 2161309"/>
              <a:gd name="connsiteY41" fmla="*/ 202902 h 220856"/>
              <a:gd name="connsiteX42" fmla="*/ 213756 w 2161309"/>
              <a:gd name="connsiteY42" fmla="*/ 208840 h 220856"/>
              <a:gd name="connsiteX43" fmla="*/ 178130 w 2161309"/>
              <a:gd name="connsiteY43" fmla="*/ 214778 h 220856"/>
              <a:gd name="connsiteX44" fmla="*/ 0 w 2161309"/>
              <a:gd name="connsiteY44" fmla="*/ 220715 h 220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161309" h="220856">
                <a:moveTo>
                  <a:pt x="0" y="155401"/>
                </a:moveTo>
                <a:lnTo>
                  <a:pt x="172192" y="149463"/>
                </a:lnTo>
                <a:lnTo>
                  <a:pt x="439387" y="143526"/>
                </a:lnTo>
                <a:cubicBezTo>
                  <a:pt x="476195" y="140020"/>
                  <a:pt x="509330" y="115555"/>
                  <a:pt x="546265" y="113837"/>
                </a:cubicBezTo>
                <a:lnTo>
                  <a:pt x="801584" y="101962"/>
                </a:lnTo>
                <a:cubicBezTo>
                  <a:pt x="811021" y="96300"/>
                  <a:pt x="884905" y="51397"/>
                  <a:pt x="902525" y="42586"/>
                </a:cubicBezTo>
                <a:cubicBezTo>
                  <a:pt x="910442" y="38627"/>
                  <a:pt x="917736" y="33039"/>
                  <a:pt x="926275" y="30710"/>
                </a:cubicBezTo>
                <a:cubicBezTo>
                  <a:pt x="939777" y="27028"/>
                  <a:pt x="953984" y="26752"/>
                  <a:pt x="967839" y="24773"/>
                </a:cubicBezTo>
                <a:cubicBezTo>
                  <a:pt x="979714" y="20814"/>
                  <a:pt x="990947" y="12897"/>
                  <a:pt x="1003465" y="12897"/>
                </a:cubicBezTo>
                <a:cubicBezTo>
                  <a:pt x="1411483" y="12897"/>
                  <a:pt x="1323885" y="0"/>
                  <a:pt x="1508166" y="30710"/>
                </a:cubicBezTo>
                <a:cubicBezTo>
                  <a:pt x="1520041" y="36648"/>
                  <a:pt x="1531026" y="44875"/>
                  <a:pt x="1543792" y="48523"/>
                </a:cubicBezTo>
                <a:cubicBezTo>
                  <a:pt x="1559135" y="52907"/>
                  <a:pt x="1575476" y="52352"/>
                  <a:pt x="1591293" y="54461"/>
                </a:cubicBezTo>
                <a:cubicBezTo>
                  <a:pt x="1688374" y="67406"/>
                  <a:pt x="1564547" y="53045"/>
                  <a:pt x="1704109" y="66336"/>
                </a:cubicBezTo>
                <a:cubicBezTo>
                  <a:pt x="1721951" y="68035"/>
                  <a:pt x="1739687" y="70786"/>
                  <a:pt x="1757548" y="72274"/>
                </a:cubicBezTo>
                <a:cubicBezTo>
                  <a:pt x="1787199" y="74745"/>
                  <a:pt x="1816962" y="75740"/>
                  <a:pt x="1846613" y="78211"/>
                </a:cubicBezTo>
                <a:cubicBezTo>
                  <a:pt x="1907957" y="83323"/>
                  <a:pt x="1895386" y="85720"/>
                  <a:pt x="1959429" y="90087"/>
                </a:cubicBezTo>
                <a:lnTo>
                  <a:pt x="2161309" y="101962"/>
                </a:lnTo>
                <a:cubicBezTo>
                  <a:pt x="2151413" y="103941"/>
                  <a:pt x="2141473" y="105711"/>
                  <a:pt x="2131621" y="107900"/>
                </a:cubicBezTo>
                <a:cubicBezTo>
                  <a:pt x="2123655" y="109670"/>
                  <a:pt x="2116000" y="113130"/>
                  <a:pt x="2107870" y="113837"/>
                </a:cubicBezTo>
                <a:cubicBezTo>
                  <a:pt x="2070354" y="117099"/>
                  <a:pt x="2032659" y="117796"/>
                  <a:pt x="1995054" y="119775"/>
                </a:cubicBezTo>
                <a:cubicBezTo>
                  <a:pt x="1981200" y="121754"/>
                  <a:pt x="1967260" y="123210"/>
                  <a:pt x="1953491" y="125713"/>
                </a:cubicBezTo>
                <a:cubicBezTo>
                  <a:pt x="1945462" y="127173"/>
                  <a:pt x="1937769" y="130190"/>
                  <a:pt x="1929740" y="131650"/>
                </a:cubicBezTo>
                <a:cubicBezTo>
                  <a:pt x="1915971" y="134153"/>
                  <a:pt x="1902031" y="135609"/>
                  <a:pt x="1888177" y="137588"/>
                </a:cubicBezTo>
                <a:cubicBezTo>
                  <a:pt x="1858199" y="136517"/>
                  <a:pt x="1714812" y="134444"/>
                  <a:pt x="1656608" y="125713"/>
                </a:cubicBezTo>
                <a:cubicBezTo>
                  <a:pt x="1638562" y="123006"/>
                  <a:pt x="1621400" y="114618"/>
                  <a:pt x="1603169" y="113837"/>
                </a:cubicBezTo>
                <a:cubicBezTo>
                  <a:pt x="1482531" y="108667"/>
                  <a:pt x="1361704" y="109879"/>
                  <a:pt x="1240971" y="107900"/>
                </a:cubicBezTo>
                <a:cubicBezTo>
                  <a:pt x="1227117" y="103941"/>
                  <a:pt x="1212296" y="102468"/>
                  <a:pt x="1199408" y="96024"/>
                </a:cubicBezTo>
                <a:cubicBezTo>
                  <a:pt x="1191897" y="92269"/>
                  <a:pt x="1188582" y="82869"/>
                  <a:pt x="1181595" y="78211"/>
                </a:cubicBezTo>
                <a:cubicBezTo>
                  <a:pt x="1176387" y="74739"/>
                  <a:pt x="1169720" y="74253"/>
                  <a:pt x="1163782" y="72274"/>
                </a:cubicBezTo>
                <a:cubicBezTo>
                  <a:pt x="1121390" y="44013"/>
                  <a:pt x="1144217" y="53626"/>
                  <a:pt x="1050966" y="72274"/>
                </a:cubicBezTo>
                <a:cubicBezTo>
                  <a:pt x="977574" y="86951"/>
                  <a:pt x="1069287" y="68942"/>
                  <a:pt x="985652" y="84149"/>
                </a:cubicBezTo>
                <a:cubicBezTo>
                  <a:pt x="894458" y="100731"/>
                  <a:pt x="1025208" y="78548"/>
                  <a:pt x="920338" y="96024"/>
                </a:cubicBezTo>
                <a:cubicBezTo>
                  <a:pt x="860503" y="115970"/>
                  <a:pt x="953293" y="85544"/>
                  <a:pt x="878774" y="107900"/>
                </a:cubicBezTo>
                <a:cubicBezTo>
                  <a:pt x="833500" y="121482"/>
                  <a:pt x="847684" y="121242"/>
                  <a:pt x="795647" y="131650"/>
                </a:cubicBezTo>
                <a:cubicBezTo>
                  <a:pt x="785751" y="133629"/>
                  <a:pt x="775749" y="135140"/>
                  <a:pt x="765958" y="137588"/>
                </a:cubicBezTo>
                <a:cubicBezTo>
                  <a:pt x="759886" y="139106"/>
                  <a:pt x="754341" y="142641"/>
                  <a:pt x="748145" y="143526"/>
                </a:cubicBezTo>
                <a:cubicBezTo>
                  <a:pt x="726504" y="146618"/>
                  <a:pt x="704508" y="146635"/>
                  <a:pt x="682831" y="149463"/>
                </a:cubicBezTo>
                <a:cubicBezTo>
                  <a:pt x="658955" y="152577"/>
                  <a:pt x="635415" y="157934"/>
                  <a:pt x="611579" y="161339"/>
                </a:cubicBezTo>
                <a:cubicBezTo>
                  <a:pt x="597725" y="163318"/>
                  <a:pt x="583821" y="164975"/>
                  <a:pt x="570016" y="167276"/>
                </a:cubicBezTo>
                <a:cubicBezTo>
                  <a:pt x="560061" y="168935"/>
                  <a:pt x="550318" y="171787"/>
                  <a:pt x="540327" y="173214"/>
                </a:cubicBezTo>
                <a:cubicBezTo>
                  <a:pt x="491898" y="180133"/>
                  <a:pt x="447359" y="181787"/>
                  <a:pt x="397823" y="185089"/>
                </a:cubicBezTo>
                <a:cubicBezTo>
                  <a:pt x="209078" y="212054"/>
                  <a:pt x="403610" y="185456"/>
                  <a:pt x="255319" y="202902"/>
                </a:cubicBezTo>
                <a:cubicBezTo>
                  <a:pt x="241420" y="204537"/>
                  <a:pt x="227588" y="206712"/>
                  <a:pt x="213756" y="208840"/>
                </a:cubicBezTo>
                <a:cubicBezTo>
                  <a:pt x="201857" y="210671"/>
                  <a:pt x="190148" y="214071"/>
                  <a:pt x="178130" y="214778"/>
                </a:cubicBezTo>
                <a:cubicBezTo>
                  <a:pt x="74796" y="220856"/>
                  <a:pt x="62555" y="220715"/>
                  <a:pt x="0" y="220715"/>
                </a:cubicBezTo>
              </a:path>
            </a:pathLst>
          </a:custGeom>
          <a:solidFill>
            <a:schemeClr val="bg1">
              <a:alpha val="55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5" name="Freeform 14"/>
          <p:cNvSpPr/>
          <p:nvPr/>
        </p:nvSpPr>
        <p:spPr>
          <a:xfrm>
            <a:off x="6272213" y="3840163"/>
            <a:ext cx="1187450" cy="134937"/>
          </a:xfrm>
          <a:custGeom>
            <a:avLst/>
            <a:gdLst>
              <a:gd name="connsiteX0" fmla="*/ 21709 w 1186823"/>
              <a:gd name="connsiteY0" fmla="*/ 0 h 134632"/>
              <a:gd name="connsiteX1" fmla="*/ 496722 w 1186823"/>
              <a:gd name="connsiteY1" fmla="*/ 17813 h 134632"/>
              <a:gd name="connsiteX2" fmla="*/ 514535 w 1186823"/>
              <a:gd name="connsiteY2" fmla="*/ 29689 h 134632"/>
              <a:gd name="connsiteX3" fmla="*/ 573912 w 1186823"/>
              <a:gd name="connsiteY3" fmla="*/ 53439 h 134632"/>
              <a:gd name="connsiteX4" fmla="*/ 1137990 w 1186823"/>
              <a:gd name="connsiteY4" fmla="*/ 59377 h 134632"/>
              <a:gd name="connsiteX5" fmla="*/ 1126114 w 1186823"/>
              <a:gd name="connsiteY5" fmla="*/ 89065 h 134632"/>
              <a:gd name="connsiteX6" fmla="*/ 1096426 w 1186823"/>
              <a:gd name="connsiteY6" fmla="*/ 112816 h 134632"/>
              <a:gd name="connsiteX7" fmla="*/ 852982 w 1186823"/>
              <a:gd name="connsiteY7" fmla="*/ 130629 h 134632"/>
              <a:gd name="connsiteX8" fmla="*/ 633288 w 1186823"/>
              <a:gd name="connsiteY8" fmla="*/ 118754 h 134632"/>
              <a:gd name="connsiteX9" fmla="*/ 455158 w 1186823"/>
              <a:gd name="connsiteY9" fmla="*/ 106878 h 134632"/>
              <a:gd name="connsiteX10" fmla="*/ 407657 w 1186823"/>
              <a:gd name="connsiteY10" fmla="*/ 77190 h 134632"/>
              <a:gd name="connsiteX11" fmla="*/ 383906 w 1186823"/>
              <a:gd name="connsiteY11" fmla="*/ 71252 h 134632"/>
              <a:gd name="connsiteX12" fmla="*/ 330468 w 1186823"/>
              <a:gd name="connsiteY12" fmla="*/ 59377 h 134632"/>
              <a:gd name="connsiteX13" fmla="*/ 193901 w 1186823"/>
              <a:gd name="connsiteY13" fmla="*/ 65315 h 134632"/>
              <a:gd name="connsiteX14" fmla="*/ 63273 w 1186823"/>
              <a:gd name="connsiteY14" fmla="*/ 47502 h 134632"/>
              <a:gd name="connsiteX15" fmla="*/ 3896 w 1186823"/>
              <a:gd name="connsiteY15" fmla="*/ 47502 h 134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86823" h="134632">
                <a:moveTo>
                  <a:pt x="21709" y="0"/>
                </a:moveTo>
                <a:cubicBezTo>
                  <a:pt x="138389" y="2917"/>
                  <a:pt x="380377" y="6990"/>
                  <a:pt x="496722" y="17813"/>
                </a:cubicBezTo>
                <a:cubicBezTo>
                  <a:pt x="503828" y="18474"/>
                  <a:pt x="508339" y="26148"/>
                  <a:pt x="514535" y="29689"/>
                </a:cubicBezTo>
                <a:cubicBezTo>
                  <a:pt x="527426" y="37055"/>
                  <a:pt x="561081" y="53058"/>
                  <a:pt x="573912" y="53439"/>
                </a:cubicBezTo>
                <a:cubicBezTo>
                  <a:pt x="761866" y="59022"/>
                  <a:pt x="949964" y="57398"/>
                  <a:pt x="1137990" y="59377"/>
                </a:cubicBezTo>
                <a:cubicBezTo>
                  <a:pt x="1186823" y="69144"/>
                  <a:pt x="1170909" y="59202"/>
                  <a:pt x="1126114" y="89065"/>
                </a:cubicBezTo>
                <a:cubicBezTo>
                  <a:pt x="1115569" y="96095"/>
                  <a:pt x="1108193" y="108109"/>
                  <a:pt x="1096426" y="112816"/>
                </a:cubicBezTo>
                <a:cubicBezTo>
                  <a:pt x="1041887" y="134632"/>
                  <a:pt x="859434" y="130421"/>
                  <a:pt x="852982" y="130629"/>
                </a:cubicBezTo>
                <a:lnTo>
                  <a:pt x="633288" y="118754"/>
                </a:lnTo>
                <a:lnTo>
                  <a:pt x="455158" y="106878"/>
                </a:lnTo>
                <a:cubicBezTo>
                  <a:pt x="436474" y="92865"/>
                  <a:pt x="429394" y="85341"/>
                  <a:pt x="407657" y="77190"/>
                </a:cubicBezTo>
                <a:cubicBezTo>
                  <a:pt x="400016" y="74325"/>
                  <a:pt x="391858" y="73087"/>
                  <a:pt x="383906" y="71252"/>
                </a:cubicBezTo>
                <a:lnTo>
                  <a:pt x="330468" y="59377"/>
                </a:lnTo>
                <a:cubicBezTo>
                  <a:pt x="284946" y="61356"/>
                  <a:pt x="239466" y="65315"/>
                  <a:pt x="193901" y="65315"/>
                </a:cubicBezTo>
                <a:cubicBezTo>
                  <a:pt x="0" y="65315"/>
                  <a:pt x="193241" y="61943"/>
                  <a:pt x="63273" y="47502"/>
                </a:cubicBezTo>
                <a:cubicBezTo>
                  <a:pt x="43602" y="45316"/>
                  <a:pt x="23688" y="47502"/>
                  <a:pt x="3896" y="47502"/>
                </a:cubicBezTo>
              </a:path>
            </a:pathLst>
          </a:custGeom>
          <a:solidFill>
            <a:schemeClr val="bg1">
              <a:alpha val="55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6" name="Freeform 15"/>
          <p:cNvSpPr/>
          <p:nvPr/>
        </p:nvSpPr>
        <p:spPr>
          <a:xfrm>
            <a:off x="3900488" y="3870325"/>
            <a:ext cx="1460500" cy="150813"/>
          </a:xfrm>
          <a:custGeom>
            <a:avLst/>
            <a:gdLst>
              <a:gd name="connsiteX0" fmla="*/ 1448790 w 1460665"/>
              <a:gd name="connsiteY0" fmla="*/ 0 h 151233"/>
              <a:gd name="connsiteX1" fmla="*/ 1264722 w 1460665"/>
              <a:gd name="connsiteY1" fmla="*/ 17813 h 151233"/>
              <a:gd name="connsiteX2" fmla="*/ 1122218 w 1460665"/>
              <a:gd name="connsiteY2" fmla="*/ 59376 h 151233"/>
              <a:gd name="connsiteX3" fmla="*/ 498764 w 1460665"/>
              <a:gd name="connsiteY3" fmla="*/ 65314 h 151233"/>
              <a:gd name="connsiteX4" fmla="*/ 261257 w 1460665"/>
              <a:gd name="connsiteY4" fmla="*/ 77189 h 151233"/>
              <a:gd name="connsiteX5" fmla="*/ 225631 w 1460665"/>
              <a:gd name="connsiteY5" fmla="*/ 83127 h 151233"/>
              <a:gd name="connsiteX6" fmla="*/ 0 w 1460665"/>
              <a:gd name="connsiteY6" fmla="*/ 89065 h 151233"/>
              <a:gd name="connsiteX7" fmla="*/ 106878 w 1460665"/>
              <a:gd name="connsiteY7" fmla="*/ 112815 h 151233"/>
              <a:gd name="connsiteX8" fmla="*/ 433450 w 1460665"/>
              <a:gd name="connsiteY8" fmla="*/ 130628 h 151233"/>
              <a:gd name="connsiteX9" fmla="*/ 475013 w 1460665"/>
              <a:gd name="connsiteY9" fmla="*/ 136566 h 151233"/>
              <a:gd name="connsiteX10" fmla="*/ 575953 w 1460665"/>
              <a:gd name="connsiteY10" fmla="*/ 148441 h 151233"/>
              <a:gd name="connsiteX11" fmla="*/ 843148 w 1460665"/>
              <a:gd name="connsiteY11" fmla="*/ 142504 h 151233"/>
              <a:gd name="connsiteX12" fmla="*/ 920338 w 1460665"/>
              <a:gd name="connsiteY12" fmla="*/ 136566 h 151233"/>
              <a:gd name="connsiteX13" fmla="*/ 1027216 w 1460665"/>
              <a:gd name="connsiteY13" fmla="*/ 106878 h 151233"/>
              <a:gd name="connsiteX14" fmla="*/ 1181595 w 1460665"/>
              <a:gd name="connsiteY14" fmla="*/ 100940 h 151233"/>
              <a:gd name="connsiteX15" fmla="*/ 1413164 w 1460665"/>
              <a:gd name="connsiteY15" fmla="*/ 89065 h 151233"/>
              <a:gd name="connsiteX16" fmla="*/ 1442852 w 1460665"/>
              <a:gd name="connsiteY16" fmla="*/ 83127 h 151233"/>
              <a:gd name="connsiteX17" fmla="*/ 1460665 w 1460665"/>
              <a:gd name="connsiteY17" fmla="*/ 71252 h 15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60665" h="151233">
                <a:moveTo>
                  <a:pt x="1448790" y="0"/>
                </a:moveTo>
                <a:cubicBezTo>
                  <a:pt x="1387434" y="5938"/>
                  <a:pt x="1325599" y="8128"/>
                  <a:pt x="1264722" y="17813"/>
                </a:cubicBezTo>
                <a:cubicBezTo>
                  <a:pt x="1256396" y="19138"/>
                  <a:pt x="1137696" y="58842"/>
                  <a:pt x="1122218" y="59376"/>
                </a:cubicBezTo>
                <a:cubicBezTo>
                  <a:pt x="914514" y="66538"/>
                  <a:pt x="706582" y="63335"/>
                  <a:pt x="498764" y="65314"/>
                </a:cubicBezTo>
                <a:cubicBezTo>
                  <a:pt x="326693" y="80958"/>
                  <a:pt x="585501" y="58661"/>
                  <a:pt x="261257" y="77189"/>
                </a:cubicBezTo>
                <a:cubicBezTo>
                  <a:pt x="249237" y="77876"/>
                  <a:pt x="237658" y="82580"/>
                  <a:pt x="225631" y="83127"/>
                </a:cubicBezTo>
                <a:cubicBezTo>
                  <a:pt x="150472" y="86544"/>
                  <a:pt x="75210" y="87086"/>
                  <a:pt x="0" y="89065"/>
                </a:cubicBezTo>
                <a:cubicBezTo>
                  <a:pt x="62929" y="112664"/>
                  <a:pt x="34435" y="106606"/>
                  <a:pt x="106878" y="112815"/>
                </a:cubicBezTo>
                <a:cubicBezTo>
                  <a:pt x="291906" y="128674"/>
                  <a:pt x="232799" y="123940"/>
                  <a:pt x="433450" y="130628"/>
                </a:cubicBezTo>
                <a:cubicBezTo>
                  <a:pt x="447304" y="132607"/>
                  <a:pt x="461114" y="134931"/>
                  <a:pt x="475013" y="136566"/>
                </a:cubicBezTo>
                <a:cubicBezTo>
                  <a:pt x="599675" y="151233"/>
                  <a:pt x="478563" y="134530"/>
                  <a:pt x="575953" y="148441"/>
                </a:cubicBezTo>
                <a:lnTo>
                  <a:pt x="843148" y="142504"/>
                </a:lnTo>
                <a:cubicBezTo>
                  <a:pt x="868939" y="141615"/>
                  <a:pt x="894988" y="141395"/>
                  <a:pt x="920338" y="136566"/>
                </a:cubicBezTo>
                <a:cubicBezTo>
                  <a:pt x="1031802" y="115335"/>
                  <a:pt x="897469" y="117690"/>
                  <a:pt x="1027216" y="106878"/>
                </a:cubicBezTo>
                <a:cubicBezTo>
                  <a:pt x="1078536" y="102601"/>
                  <a:pt x="1130152" y="103314"/>
                  <a:pt x="1181595" y="100940"/>
                </a:cubicBezTo>
                <a:lnTo>
                  <a:pt x="1413164" y="89065"/>
                </a:lnTo>
                <a:cubicBezTo>
                  <a:pt x="1423060" y="87086"/>
                  <a:pt x="1433403" y="86671"/>
                  <a:pt x="1442852" y="83127"/>
                </a:cubicBezTo>
                <a:cubicBezTo>
                  <a:pt x="1449534" y="80621"/>
                  <a:pt x="1460665" y="71252"/>
                  <a:pt x="1460665" y="71252"/>
                </a:cubicBezTo>
              </a:path>
            </a:pathLst>
          </a:custGeom>
          <a:solidFill>
            <a:schemeClr val="bg1">
              <a:alpha val="55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7" name="Freeform 16"/>
          <p:cNvSpPr/>
          <p:nvPr/>
        </p:nvSpPr>
        <p:spPr>
          <a:xfrm>
            <a:off x="4341813" y="4352925"/>
            <a:ext cx="854075" cy="74613"/>
          </a:xfrm>
          <a:custGeom>
            <a:avLst/>
            <a:gdLst>
              <a:gd name="connsiteX0" fmla="*/ 841528 w 854393"/>
              <a:gd name="connsiteY0" fmla="*/ 8906 h 74220"/>
              <a:gd name="connsiteX1" fmla="*/ 716837 w 854393"/>
              <a:gd name="connsiteY1" fmla="*/ 14843 h 74220"/>
              <a:gd name="connsiteX2" fmla="*/ 532770 w 854393"/>
              <a:gd name="connsiteY2" fmla="*/ 20781 h 74220"/>
              <a:gd name="connsiteX3" fmla="*/ 497144 w 854393"/>
              <a:gd name="connsiteY3" fmla="*/ 26719 h 74220"/>
              <a:gd name="connsiteX4" fmla="*/ 140884 w 854393"/>
              <a:gd name="connsiteY4" fmla="*/ 38594 h 74220"/>
              <a:gd name="connsiteX5" fmla="*/ 34006 w 854393"/>
              <a:gd name="connsiteY5" fmla="*/ 50469 h 74220"/>
              <a:gd name="connsiteX6" fmla="*/ 75570 w 854393"/>
              <a:gd name="connsiteY6" fmla="*/ 62345 h 74220"/>
              <a:gd name="connsiteX7" fmla="*/ 461518 w 854393"/>
              <a:gd name="connsiteY7" fmla="*/ 68282 h 74220"/>
              <a:gd name="connsiteX8" fmla="*/ 752463 w 854393"/>
              <a:gd name="connsiteY8" fmla="*/ 74220 h 74220"/>
              <a:gd name="connsiteX9" fmla="*/ 794027 w 854393"/>
              <a:gd name="connsiteY9" fmla="*/ 68282 h 74220"/>
              <a:gd name="connsiteX10" fmla="*/ 841528 w 854393"/>
              <a:gd name="connsiteY10" fmla="*/ 8906 h 7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393" h="74220">
                <a:moveTo>
                  <a:pt x="841528" y="8906"/>
                </a:moveTo>
                <a:cubicBezTo>
                  <a:pt x="828663" y="0"/>
                  <a:pt x="758417" y="13244"/>
                  <a:pt x="716837" y="14843"/>
                </a:cubicBezTo>
                <a:cubicBezTo>
                  <a:pt x="655495" y="17202"/>
                  <a:pt x="594068" y="17467"/>
                  <a:pt x="532770" y="20781"/>
                </a:cubicBezTo>
                <a:cubicBezTo>
                  <a:pt x="520748" y="21431"/>
                  <a:pt x="509171" y="26172"/>
                  <a:pt x="497144" y="26719"/>
                </a:cubicBezTo>
                <a:cubicBezTo>
                  <a:pt x="378447" y="32114"/>
                  <a:pt x="259637" y="34636"/>
                  <a:pt x="140884" y="38594"/>
                </a:cubicBezTo>
                <a:cubicBezTo>
                  <a:pt x="105258" y="42552"/>
                  <a:pt x="0" y="39133"/>
                  <a:pt x="34006" y="50469"/>
                </a:cubicBezTo>
                <a:cubicBezTo>
                  <a:pt x="42951" y="53451"/>
                  <a:pt x="67404" y="62108"/>
                  <a:pt x="75570" y="62345"/>
                </a:cubicBezTo>
                <a:cubicBezTo>
                  <a:pt x="204181" y="66073"/>
                  <a:pt x="332873" y="66025"/>
                  <a:pt x="461518" y="68282"/>
                </a:cubicBezTo>
                <a:lnTo>
                  <a:pt x="752463" y="74220"/>
                </a:lnTo>
                <a:lnTo>
                  <a:pt x="794027" y="68282"/>
                </a:lnTo>
                <a:cubicBezTo>
                  <a:pt x="832539" y="62357"/>
                  <a:pt x="854393" y="17813"/>
                  <a:pt x="841528" y="8906"/>
                </a:cubicBezTo>
                <a:close/>
              </a:path>
            </a:pathLst>
          </a:custGeom>
          <a:solidFill>
            <a:schemeClr val="bg1">
              <a:alpha val="55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8" name="Freeform 17"/>
          <p:cNvSpPr/>
          <p:nvPr/>
        </p:nvSpPr>
        <p:spPr>
          <a:xfrm>
            <a:off x="2986088" y="4306888"/>
            <a:ext cx="2200275" cy="447675"/>
          </a:xfrm>
          <a:custGeom>
            <a:avLst/>
            <a:gdLst>
              <a:gd name="connsiteX0" fmla="*/ 2185140 w 2199714"/>
              <a:gd name="connsiteY0" fmla="*/ 310995 h 447561"/>
              <a:gd name="connsiteX1" fmla="*/ 2012948 w 2199714"/>
              <a:gd name="connsiteY1" fmla="*/ 358496 h 447561"/>
              <a:gd name="connsiteX2" fmla="*/ 1900132 w 2199714"/>
              <a:gd name="connsiteY2" fmla="*/ 364434 h 447561"/>
              <a:gd name="connsiteX3" fmla="*/ 1846693 w 2199714"/>
              <a:gd name="connsiteY3" fmla="*/ 370372 h 447561"/>
              <a:gd name="connsiteX4" fmla="*/ 1662626 w 2199714"/>
              <a:gd name="connsiteY4" fmla="*/ 376309 h 447561"/>
              <a:gd name="connsiteX5" fmla="*/ 1294491 w 2199714"/>
              <a:gd name="connsiteY5" fmla="*/ 370372 h 447561"/>
              <a:gd name="connsiteX6" fmla="*/ 1258865 w 2199714"/>
              <a:gd name="connsiteY6" fmla="*/ 352559 h 447561"/>
              <a:gd name="connsiteX7" fmla="*/ 1217301 w 2199714"/>
              <a:gd name="connsiteY7" fmla="*/ 346621 h 447561"/>
              <a:gd name="connsiteX8" fmla="*/ 1163862 w 2199714"/>
              <a:gd name="connsiteY8" fmla="*/ 334746 h 447561"/>
              <a:gd name="connsiteX9" fmla="*/ 1098548 w 2199714"/>
              <a:gd name="connsiteY9" fmla="*/ 328808 h 447561"/>
              <a:gd name="connsiteX10" fmla="*/ 1009483 w 2199714"/>
              <a:gd name="connsiteY10" fmla="*/ 316933 h 447561"/>
              <a:gd name="connsiteX11" fmla="*/ 932293 w 2199714"/>
              <a:gd name="connsiteY11" fmla="*/ 299120 h 447561"/>
              <a:gd name="connsiteX12" fmla="*/ 896667 w 2199714"/>
              <a:gd name="connsiteY12" fmla="*/ 293182 h 447561"/>
              <a:gd name="connsiteX13" fmla="*/ 795727 w 2199714"/>
              <a:gd name="connsiteY13" fmla="*/ 245681 h 447561"/>
              <a:gd name="connsiteX14" fmla="*/ 736350 w 2199714"/>
              <a:gd name="connsiteY14" fmla="*/ 221930 h 447561"/>
              <a:gd name="connsiteX15" fmla="*/ 641348 w 2199714"/>
              <a:gd name="connsiteY15" fmla="*/ 180367 h 447561"/>
              <a:gd name="connsiteX16" fmla="*/ 623535 w 2199714"/>
              <a:gd name="connsiteY16" fmla="*/ 162554 h 447561"/>
              <a:gd name="connsiteX17" fmla="*/ 546345 w 2199714"/>
              <a:gd name="connsiteY17" fmla="*/ 132865 h 447561"/>
              <a:gd name="connsiteX18" fmla="*/ 516657 w 2199714"/>
              <a:gd name="connsiteY18" fmla="*/ 115052 h 447561"/>
              <a:gd name="connsiteX19" fmla="*/ 475093 w 2199714"/>
              <a:gd name="connsiteY19" fmla="*/ 103177 h 447561"/>
              <a:gd name="connsiteX20" fmla="*/ 451342 w 2199714"/>
              <a:gd name="connsiteY20" fmla="*/ 91302 h 447561"/>
              <a:gd name="connsiteX21" fmla="*/ 302901 w 2199714"/>
              <a:gd name="connsiteY21" fmla="*/ 73489 h 447561"/>
              <a:gd name="connsiteX22" fmla="*/ 273213 w 2199714"/>
              <a:gd name="connsiteY22" fmla="*/ 61613 h 447561"/>
              <a:gd name="connsiteX23" fmla="*/ 201961 w 2199714"/>
              <a:gd name="connsiteY23" fmla="*/ 37863 h 447561"/>
              <a:gd name="connsiteX24" fmla="*/ 178210 w 2199714"/>
              <a:gd name="connsiteY24" fmla="*/ 25987 h 447561"/>
              <a:gd name="connsiteX25" fmla="*/ 148522 w 2199714"/>
              <a:gd name="connsiteY25" fmla="*/ 8174 h 447561"/>
              <a:gd name="connsiteX26" fmla="*/ 95083 w 2199714"/>
              <a:gd name="connsiteY26" fmla="*/ 2237 h 447561"/>
              <a:gd name="connsiteX27" fmla="*/ 6018 w 2199714"/>
              <a:gd name="connsiteY27" fmla="*/ 8174 h 447561"/>
              <a:gd name="connsiteX28" fmla="*/ 11955 w 2199714"/>
              <a:gd name="connsiteY28" fmla="*/ 25987 h 447561"/>
              <a:gd name="connsiteX29" fmla="*/ 35706 w 2199714"/>
              <a:gd name="connsiteY29" fmla="*/ 43800 h 447561"/>
              <a:gd name="connsiteX30" fmla="*/ 95083 w 2199714"/>
              <a:gd name="connsiteY30" fmla="*/ 67551 h 447561"/>
              <a:gd name="connsiteX31" fmla="*/ 225711 w 2199714"/>
              <a:gd name="connsiteY31" fmla="*/ 79426 h 447561"/>
              <a:gd name="connsiteX32" fmla="*/ 291026 w 2199714"/>
              <a:gd name="connsiteY32" fmla="*/ 97239 h 447561"/>
              <a:gd name="connsiteX33" fmla="*/ 308839 w 2199714"/>
              <a:gd name="connsiteY33" fmla="*/ 103177 h 447561"/>
              <a:gd name="connsiteX34" fmla="*/ 374153 w 2199714"/>
              <a:gd name="connsiteY34" fmla="*/ 115052 h 447561"/>
              <a:gd name="connsiteX35" fmla="*/ 439467 w 2199714"/>
              <a:gd name="connsiteY35" fmla="*/ 126928 h 447561"/>
              <a:gd name="connsiteX36" fmla="*/ 481031 w 2199714"/>
              <a:gd name="connsiteY36" fmla="*/ 138803 h 447561"/>
              <a:gd name="connsiteX37" fmla="*/ 522594 w 2199714"/>
              <a:gd name="connsiteY37" fmla="*/ 150678 h 447561"/>
              <a:gd name="connsiteX38" fmla="*/ 564158 w 2199714"/>
              <a:gd name="connsiteY38" fmla="*/ 156616 h 447561"/>
              <a:gd name="connsiteX39" fmla="*/ 587909 w 2199714"/>
              <a:gd name="connsiteY39" fmla="*/ 186304 h 447561"/>
              <a:gd name="connsiteX40" fmla="*/ 605722 w 2199714"/>
              <a:gd name="connsiteY40" fmla="*/ 192242 h 447561"/>
              <a:gd name="connsiteX41" fmla="*/ 653223 w 2199714"/>
              <a:gd name="connsiteY41" fmla="*/ 210055 h 447561"/>
              <a:gd name="connsiteX42" fmla="*/ 700724 w 2199714"/>
              <a:gd name="connsiteY42" fmla="*/ 221930 h 447561"/>
              <a:gd name="connsiteX43" fmla="*/ 730413 w 2199714"/>
              <a:gd name="connsiteY43" fmla="*/ 245681 h 447561"/>
              <a:gd name="connsiteX44" fmla="*/ 766039 w 2199714"/>
              <a:gd name="connsiteY44" fmla="*/ 263494 h 447561"/>
              <a:gd name="connsiteX45" fmla="*/ 813540 w 2199714"/>
              <a:gd name="connsiteY45" fmla="*/ 287245 h 447561"/>
              <a:gd name="connsiteX46" fmla="*/ 843228 w 2199714"/>
              <a:gd name="connsiteY46" fmla="*/ 293182 h 447561"/>
              <a:gd name="connsiteX47" fmla="*/ 896667 w 2199714"/>
              <a:gd name="connsiteY47" fmla="*/ 310995 h 447561"/>
              <a:gd name="connsiteX48" fmla="*/ 926355 w 2199714"/>
              <a:gd name="connsiteY48" fmla="*/ 334746 h 447561"/>
              <a:gd name="connsiteX49" fmla="*/ 938231 w 2199714"/>
              <a:gd name="connsiteY49" fmla="*/ 346621 h 447561"/>
              <a:gd name="connsiteX50" fmla="*/ 961981 w 2199714"/>
              <a:gd name="connsiteY50" fmla="*/ 352559 h 447561"/>
              <a:gd name="connsiteX51" fmla="*/ 973857 w 2199714"/>
              <a:gd name="connsiteY51" fmla="*/ 364434 h 447561"/>
              <a:gd name="connsiteX52" fmla="*/ 1033233 w 2199714"/>
              <a:gd name="connsiteY52" fmla="*/ 376309 h 447561"/>
              <a:gd name="connsiteX53" fmla="*/ 1098548 w 2199714"/>
              <a:gd name="connsiteY53" fmla="*/ 388185 h 447561"/>
              <a:gd name="connsiteX54" fmla="*/ 1122298 w 2199714"/>
              <a:gd name="connsiteY54" fmla="*/ 394122 h 447561"/>
              <a:gd name="connsiteX55" fmla="*/ 1187613 w 2199714"/>
              <a:gd name="connsiteY55" fmla="*/ 411935 h 447561"/>
              <a:gd name="connsiteX56" fmla="*/ 1300428 w 2199714"/>
              <a:gd name="connsiteY56" fmla="*/ 423811 h 447561"/>
              <a:gd name="connsiteX57" fmla="*/ 1407306 w 2199714"/>
              <a:gd name="connsiteY57" fmla="*/ 441624 h 447561"/>
              <a:gd name="connsiteX58" fmla="*/ 1567623 w 2199714"/>
              <a:gd name="connsiteY58" fmla="*/ 447561 h 447561"/>
              <a:gd name="connsiteX59" fmla="*/ 1704189 w 2199714"/>
              <a:gd name="connsiteY59" fmla="*/ 441624 h 447561"/>
              <a:gd name="connsiteX60" fmla="*/ 1757628 w 2199714"/>
              <a:gd name="connsiteY60" fmla="*/ 423811 h 447561"/>
              <a:gd name="connsiteX61" fmla="*/ 1882319 w 2199714"/>
              <a:gd name="connsiteY61" fmla="*/ 411935 h 447561"/>
              <a:gd name="connsiteX62" fmla="*/ 1912007 w 2199714"/>
              <a:gd name="connsiteY62" fmla="*/ 400060 h 447561"/>
              <a:gd name="connsiteX63" fmla="*/ 2107950 w 2199714"/>
              <a:gd name="connsiteY63" fmla="*/ 382247 h 447561"/>
              <a:gd name="connsiteX64" fmla="*/ 2149514 w 2199714"/>
              <a:gd name="connsiteY64" fmla="*/ 364434 h 447561"/>
              <a:gd name="connsiteX65" fmla="*/ 2167327 w 2199714"/>
              <a:gd name="connsiteY65" fmla="*/ 370372 h 447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99714" h="447561">
                <a:moveTo>
                  <a:pt x="2185140" y="310995"/>
                </a:moveTo>
                <a:cubicBezTo>
                  <a:pt x="2127743" y="326829"/>
                  <a:pt x="2071469" y="347523"/>
                  <a:pt x="2012948" y="358496"/>
                </a:cubicBezTo>
                <a:cubicBezTo>
                  <a:pt x="1975936" y="365436"/>
                  <a:pt x="1937694" y="361751"/>
                  <a:pt x="1900132" y="364434"/>
                </a:cubicBezTo>
                <a:cubicBezTo>
                  <a:pt x="1882255" y="365711"/>
                  <a:pt x="1864593" y="369477"/>
                  <a:pt x="1846693" y="370372"/>
                </a:cubicBezTo>
                <a:cubicBezTo>
                  <a:pt x="1785382" y="373437"/>
                  <a:pt x="1723982" y="374330"/>
                  <a:pt x="1662626" y="376309"/>
                </a:cubicBezTo>
                <a:cubicBezTo>
                  <a:pt x="1539914" y="374330"/>
                  <a:pt x="1417007" y="377579"/>
                  <a:pt x="1294491" y="370372"/>
                </a:cubicBezTo>
                <a:cubicBezTo>
                  <a:pt x="1281237" y="369592"/>
                  <a:pt x="1271555" y="356464"/>
                  <a:pt x="1258865" y="352559"/>
                </a:cubicBezTo>
                <a:cubicBezTo>
                  <a:pt x="1245489" y="348443"/>
                  <a:pt x="1231057" y="349200"/>
                  <a:pt x="1217301" y="346621"/>
                </a:cubicBezTo>
                <a:cubicBezTo>
                  <a:pt x="1199366" y="343258"/>
                  <a:pt x="1181908" y="337453"/>
                  <a:pt x="1163862" y="334746"/>
                </a:cubicBezTo>
                <a:cubicBezTo>
                  <a:pt x="1142243" y="331503"/>
                  <a:pt x="1120265" y="331314"/>
                  <a:pt x="1098548" y="328808"/>
                </a:cubicBezTo>
                <a:cubicBezTo>
                  <a:pt x="1068794" y="325375"/>
                  <a:pt x="1039103" y="321376"/>
                  <a:pt x="1009483" y="316933"/>
                </a:cubicBezTo>
                <a:cubicBezTo>
                  <a:pt x="979655" y="312459"/>
                  <a:pt x="963928" y="305899"/>
                  <a:pt x="932293" y="299120"/>
                </a:cubicBezTo>
                <a:cubicBezTo>
                  <a:pt x="920521" y="296597"/>
                  <a:pt x="908300" y="296284"/>
                  <a:pt x="896667" y="293182"/>
                </a:cubicBezTo>
                <a:cubicBezTo>
                  <a:pt x="811676" y="270517"/>
                  <a:pt x="872912" y="284274"/>
                  <a:pt x="795727" y="245681"/>
                </a:cubicBezTo>
                <a:cubicBezTo>
                  <a:pt x="776660" y="236148"/>
                  <a:pt x="755789" y="230678"/>
                  <a:pt x="736350" y="221930"/>
                </a:cubicBezTo>
                <a:cubicBezTo>
                  <a:pt x="635536" y="176564"/>
                  <a:pt x="715074" y="204942"/>
                  <a:pt x="641348" y="180367"/>
                </a:cubicBezTo>
                <a:cubicBezTo>
                  <a:pt x="635410" y="174429"/>
                  <a:pt x="630735" y="166874"/>
                  <a:pt x="623535" y="162554"/>
                </a:cubicBezTo>
                <a:cubicBezTo>
                  <a:pt x="582917" y="138183"/>
                  <a:pt x="585930" y="150859"/>
                  <a:pt x="546345" y="132865"/>
                </a:cubicBezTo>
                <a:cubicBezTo>
                  <a:pt x="535839" y="128089"/>
                  <a:pt x="526979" y="120213"/>
                  <a:pt x="516657" y="115052"/>
                </a:cubicBezTo>
                <a:cubicBezTo>
                  <a:pt x="502312" y="107880"/>
                  <a:pt x="490300" y="108879"/>
                  <a:pt x="475093" y="103177"/>
                </a:cubicBezTo>
                <a:cubicBezTo>
                  <a:pt x="466805" y="100069"/>
                  <a:pt x="459895" y="93583"/>
                  <a:pt x="451342" y="91302"/>
                </a:cubicBezTo>
                <a:cubicBezTo>
                  <a:pt x="398953" y="77332"/>
                  <a:pt x="357562" y="77393"/>
                  <a:pt x="302901" y="73489"/>
                </a:cubicBezTo>
                <a:cubicBezTo>
                  <a:pt x="293005" y="69530"/>
                  <a:pt x="283324" y="64983"/>
                  <a:pt x="273213" y="61613"/>
                </a:cubicBezTo>
                <a:cubicBezTo>
                  <a:pt x="206195" y="39274"/>
                  <a:pt x="312765" y="84032"/>
                  <a:pt x="201961" y="37863"/>
                </a:cubicBezTo>
                <a:cubicBezTo>
                  <a:pt x="193790" y="34458"/>
                  <a:pt x="185948" y="30286"/>
                  <a:pt x="178210" y="25987"/>
                </a:cubicBezTo>
                <a:cubicBezTo>
                  <a:pt x="168122" y="20382"/>
                  <a:pt x="159619" y="11344"/>
                  <a:pt x="148522" y="8174"/>
                </a:cubicBezTo>
                <a:cubicBezTo>
                  <a:pt x="131289" y="3250"/>
                  <a:pt x="112896" y="4216"/>
                  <a:pt x="95083" y="2237"/>
                </a:cubicBezTo>
                <a:cubicBezTo>
                  <a:pt x="65395" y="4216"/>
                  <a:pt x="34627" y="0"/>
                  <a:pt x="6018" y="8174"/>
                </a:cubicBezTo>
                <a:cubicBezTo>
                  <a:pt x="0" y="9893"/>
                  <a:pt x="7948" y="21179"/>
                  <a:pt x="11955" y="25987"/>
                </a:cubicBezTo>
                <a:cubicBezTo>
                  <a:pt x="18290" y="33590"/>
                  <a:pt x="26855" y="39374"/>
                  <a:pt x="35706" y="43800"/>
                </a:cubicBezTo>
                <a:cubicBezTo>
                  <a:pt x="54773" y="53333"/>
                  <a:pt x="74860" y="60810"/>
                  <a:pt x="95083" y="67551"/>
                </a:cubicBezTo>
                <a:cubicBezTo>
                  <a:pt x="148620" y="85398"/>
                  <a:pt x="106646" y="73160"/>
                  <a:pt x="225711" y="79426"/>
                </a:cubicBezTo>
                <a:cubicBezTo>
                  <a:pt x="255439" y="86858"/>
                  <a:pt x="255745" y="86655"/>
                  <a:pt x="291026" y="97239"/>
                </a:cubicBezTo>
                <a:cubicBezTo>
                  <a:pt x="297021" y="99037"/>
                  <a:pt x="302767" y="101659"/>
                  <a:pt x="308839" y="103177"/>
                </a:cubicBezTo>
                <a:cubicBezTo>
                  <a:pt x="334326" y="109549"/>
                  <a:pt x="347667" y="109755"/>
                  <a:pt x="374153" y="115052"/>
                </a:cubicBezTo>
                <a:cubicBezTo>
                  <a:pt x="444164" y="129054"/>
                  <a:pt x="333776" y="111828"/>
                  <a:pt x="439467" y="126928"/>
                </a:cubicBezTo>
                <a:cubicBezTo>
                  <a:pt x="482196" y="141170"/>
                  <a:pt x="428815" y="123883"/>
                  <a:pt x="481031" y="138803"/>
                </a:cubicBezTo>
                <a:cubicBezTo>
                  <a:pt x="503293" y="145164"/>
                  <a:pt x="497065" y="146036"/>
                  <a:pt x="522594" y="150678"/>
                </a:cubicBezTo>
                <a:cubicBezTo>
                  <a:pt x="536364" y="153182"/>
                  <a:pt x="550303" y="154637"/>
                  <a:pt x="564158" y="156616"/>
                </a:cubicBezTo>
                <a:cubicBezTo>
                  <a:pt x="569553" y="164709"/>
                  <a:pt x="578506" y="180662"/>
                  <a:pt x="587909" y="186304"/>
                </a:cubicBezTo>
                <a:cubicBezTo>
                  <a:pt x="593276" y="189524"/>
                  <a:pt x="599862" y="190044"/>
                  <a:pt x="605722" y="192242"/>
                </a:cubicBezTo>
                <a:cubicBezTo>
                  <a:pt x="621709" y="198237"/>
                  <a:pt x="636757" y="205564"/>
                  <a:pt x="653223" y="210055"/>
                </a:cubicBezTo>
                <a:cubicBezTo>
                  <a:pt x="668969" y="214349"/>
                  <a:pt x="700724" y="221930"/>
                  <a:pt x="700724" y="221930"/>
                </a:cubicBezTo>
                <a:cubicBezTo>
                  <a:pt x="755565" y="258492"/>
                  <a:pt x="688098" y="211831"/>
                  <a:pt x="730413" y="245681"/>
                </a:cubicBezTo>
                <a:cubicBezTo>
                  <a:pt x="758774" y="268369"/>
                  <a:pt x="736772" y="248861"/>
                  <a:pt x="766039" y="263494"/>
                </a:cubicBezTo>
                <a:cubicBezTo>
                  <a:pt x="802793" y="281871"/>
                  <a:pt x="762182" y="271837"/>
                  <a:pt x="813540" y="287245"/>
                </a:cubicBezTo>
                <a:cubicBezTo>
                  <a:pt x="823206" y="290145"/>
                  <a:pt x="833524" y="290410"/>
                  <a:pt x="843228" y="293182"/>
                </a:cubicBezTo>
                <a:cubicBezTo>
                  <a:pt x="861282" y="298340"/>
                  <a:pt x="896667" y="310995"/>
                  <a:pt x="896667" y="310995"/>
                </a:cubicBezTo>
                <a:cubicBezTo>
                  <a:pt x="925331" y="339661"/>
                  <a:pt x="888915" y="304796"/>
                  <a:pt x="926355" y="334746"/>
                </a:cubicBezTo>
                <a:cubicBezTo>
                  <a:pt x="930727" y="338243"/>
                  <a:pt x="933224" y="344117"/>
                  <a:pt x="938231" y="346621"/>
                </a:cubicBezTo>
                <a:cubicBezTo>
                  <a:pt x="945530" y="350270"/>
                  <a:pt x="954064" y="350580"/>
                  <a:pt x="961981" y="352559"/>
                </a:cubicBezTo>
                <a:cubicBezTo>
                  <a:pt x="965940" y="356517"/>
                  <a:pt x="969057" y="361554"/>
                  <a:pt x="973857" y="364434"/>
                </a:cubicBezTo>
                <a:cubicBezTo>
                  <a:pt x="986893" y="372255"/>
                  <a:pt x="1025843" y="375172"/>
                  <a:pt x="1033233" y="376309"/>
                </a:cubicBezTo>
                <a:cubicBezTo>
                  <a:pt x="1054180" y="379532"/>
                  <a:pt x="1077704" y="383553"/>
                  <a:pt x="1098548" y="388185"/>
                </a:cubicBezTo>
                <a:cubicBezTo>
                  <a:pt x="1106514" y="389955"/>
                  <a:pt x="1114452" y="391880"/>
                  <a:pt x="1122298" y="394122"/>
                </a:cubicBezTo>
                <a:cubicBezTo>
                  <a:pt x="1146515" y="401041"/>
                  <a:pt x="1157716" y="409443"/>
                  <a:pt x="1187613" y="411935"/>
                </a:cubicBezTo>
                <a:cubicBezTo>
                  <a:pt x="1228928" y="415378"/>
                  <a:pt x="1261040" y="416650"/>
                  <a:pt x="1300428" y="423811"/>
                </a:cubicBezTo>
                <a:cubicBezTo>
                  <a:pt x="1355860" y="433889"/>
                  <a:pt x="1300577" y="437672"/>
                  <a:pt x="1407306" y="441624"/>
                </a:cubicBezTo>
                <a:lnTo>
                  <a:pt x="1567623" y="447561"/>
                </a:lnTo>
                <a:cubicBezTo>
                  <a:pt x="1613145" y="445582"/>
                  <a:pt x="1658740" y="444870"/>
                  <a:pt x="1704189" y="441624"/>
                </a:cubicBezTo>
                <a:cubicBezTo>
                  <a:pt x="1753674" y="438089"/>
                  <a:pt x="1715101" y="436569"/>
                  <a:pt x="1757628" y="423811"/>
                </a:cubicBezTo>
                <a:cubicBezTo>
                  <a:pt x="1785476" y="415456"/>
                  <a:pt x="1873000" y="412556"/>
                  <a:pt x="1882319" y="411935"/>
                </a:cubicBezTo>
                <a:cubicBezTo>
                  <a:pt x="1892215" y="407977"/>
                  <a:pt x="1901426" y="401342"/>
                  <a:pt x="1912007" y="400060"/>
                </a:cubicBezTo>
                <a:cubicBezTo>
                  <a:pt x="2199714" y="365187"/>
                  <a:pt x="2003549" y="403129"/>
                  <a:pt x="2107950" y="382247"/>
                </a:cubicBezTo>
                <a:cubicBezTo>
                  <a:pt x="2112586" y="379929"/>
                  <a:pt x="2140779" y="364434"/>
                  <a:pt x="2149514" y="364434"/>
                </a:cubicBezTo>
                <a:cubicBezTo>
                  <a:pt x="2155773" y="364434"/>
                  <a:pt x="2167327" y="370372"/>
                  <a:pt x="2167327" y="370372"/>
                </a:cubicBezTo>
              </a:path>
            </a:pathLst>
          </a:custGeom>
          <a:solidFill>
            <a:schemeClr val="bg1">
              <a:alpha val="55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9" name="Freeform 18"/>
          <p:cNvSpPr/>
          <p:nvPr/>
        </p:nvSpPr>
        <p:spPr>
          <a:xfrm>
            <a:off x="4251325" y="4884738"/>
            <a:ext cx="1001713" cy="84137"/>
          </a:xfrm>
          <a:custGeom>
            <a:avLst/>
            <a:gdLst>
              <a:gd name="connsiteX0" fmla="*/ 950026 w 1001486"/>
              <a:gd name="connsiteY0" fmla="*/ 29460 h 82899"/>
              <a:gd name="connsiteX1" fmla="*/ 635330 w 1001486"/>
              <a:gd name="connsiteY1" fmla="*/ 17585 h 82899"/>
              <a:gd name="connsiteX2" fmla="*/ 0 w 1001486"/>
              <a:gd name="connsiteY2" fmla="*/ 29460 h 82899"/>
              <a:gd name="connsiteX3" fmla="*/ 166255 w 1001486"/>
              <a:gd name="connsiteY3" fmla="*/ 47273 h 82899"/>
              <a:gd name="connsiteX4" fmla="*/ 225631 w 1001486"/>
              <a:gd name="connsiteY4" fmla="*/ 53211 h 82899"/>
              <a:gd name="connsiteX5" fmla="*/ 362198 w 1001486"/>
              <a:gd name="connsiteY5" fmla="*/ 65086 h 82899"/>
              <a:gd name="connsiteX6" fmla="*/ 510639 w 1001486"/>
              <a:gd name="connsiteY6" fmla="*/ 76962 h 82899"/>
              <a:gd name="connsiteX7" fmla="*/ 860961 w 1001486"/>
              <a:gd name="connsiteY7" fmla="*/ 82899 h 82899"/>
              <a:gd name="connsiteX8" fmla="*/ 908463 w 1001486"/>
              <a:gd name="connsiteY8" fmla="*/ 76962 h 82899"/>
              <a:gd name="connsiteX9" fmla="*/ 944089 w 1001486"/>
              <a:gd name="connsiteY9" fmla="*/ 59149 h 82899"/>
              <a:gd name="connsiteX10" fmla="*/ 950026 w 1001486"/>
              <a:gd name="connsiteY10" fmla="*/ 29460 h 82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1486" h="82899">
                <a:moveTo>
                  <a:pt x="950026" y="29460"/>
                </a:moveTo>
                <a:cubicBezTo>
                  <a:pt x="898566" y="22533"/>
                  <a:pt x="740301" y="18276"/>
                  <a:pt x="635330" y="17585"/>
                </a:cubicBezTo>
                <a:cubicBezTo>
                  <a:pt x="108095" y="14117"/>
                  <a:pt x="235708" y="0"/>
                  <a:pt x="0" y="29460"/>
                </a:cubicBezTo>
                <a:cubicBezTo>
                  <a:pt x="73733" y="58954"/>
                  <a:pt x="11610" y="37901"/>
                  <a:pt x="166255" y="47273"/>
                </a:cubicBezTo>
                <a:cubicBezTo>
                  <a:pt x="186109" y="48476"/>
                  <a:pt x="205862" y="51014"/>
                  <a:pt x="225631" y="53211"/>
                </a:cubicBezTo>
                <a:cubicBezTo>
                  <a:pt x="345279" y="66506"/>
                  <a:pt x="177738" y="51251"/>
                  <a:pt x="362198" y="65086"/>
                </a:cubicBezTo>
                <a:cubicBezTo>
                  <a:pt x="411697" y="68798"/>
                  <a:pt x="461008" y="76121"/>
                  <a:pt x="510639" y="76962"/>
                </a:cubicBezTo>
                <a:lnTo>
                  <a:pt x="860961" y="82899"/>
                </a:lnTo>
                <a:cubicBezTo>
                  <a:pt x="876795" y="80920"/>
                  <a:pt x="892763" y="79816"/>
                  <a:pt x="908463" y="76962"/>
                </a:cubicBezTo>
                <a:cubicBezTo>
                  <a:pt x="952878" y="68887"/>
                  <a:pt x="898457" y="74359"/>
                  <a:pt x="944089" y="59149"/>
                </a:cubicBezTo>
                <a:cubicBezTo>
                  <a:pt x="949722" y="57271"/>
                  <a:pt x="1001486" y="36387"/>
                  <a:pt x="950026" y="29460"/>
                </a:cubicBezTo>
                <a:close/>
              </a:path>
            </a:pathLst>
          </a:custGeom>
          <a:solidFill>
            <a:schemeClr val="bg1">
              <a:alpha val="55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0" name="Up Arrow 19"/>
          <p:cNvSpPr/>
          <p:nvPr/>
        </p:nvSpPr>
        <p:spPr>
          <a:xfrm>
            <a:off x="5741988" y="2095500"/>
            <a:ext cx="214312" cy="285750"/>
          </a:xfrm>
          <a:prstGeom prs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160" name="TextBox 20"/>
          <p:cNvSpPr txBox="1">
            <a:spLocks noChangeArrowheads="1"/>
          </p:cNvSpPr>
          <p:nvPr/>
        </p:nvSpPr>
        <p:spPr bwMode="auto">
          <a:xfrm>
            <a:off x="4572000" y="1524000"/>
            <a:ext cx="2928938" cy="366713"/>
          </a:xfrm>
          <a:prstGeom prst="rect">
            <a:avLst/>
          </a:prstGeom>
          <a:noFill/>
          <a:ln w="9525">
            <a:noFill/>
            <a:miter lim="800000"/>
            <a:headEnd/>
            <a:tailEnd/>
          </a:ln>
        </p:spPr>
        <p:txBody>
          <a:bodyPr>
            <a:spAutoFit/>
          </a:bodyPr>
          <a:lstStyle/>
          <a:p>
            <a:r>
              <a:rPr lang="es-AR">
                <a:latin typeface="Calibri" pitchFamily="34" charset="0"/>
              </a:rPr>
              <a:t>Arena: 0.1 – 1 % del fluido </a:t>
            </a:r>
            <a:endParaRPr lang="en-US">
              <a:latin typeface="Calibri" pitchFamily="34" charset="0"/>
            </a:endParaRPr>
          </a:p>
        </p:txBody>
      </p:sp>
      <p:cxnSp>
        <p:nvCxnSpPr>
          <p:cNvPr id="23" name="Straight Connector 22"/>
          <p:cNvCxnSpPr/>
          <p:nvPr/>
        </p:nvCxnSpPr>
        <p:spPr>
          <a:xfrm rot="5400000">
            <a:off x="5250656" y="3131344"/>
            <a:ext cx="121443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5250656" y="4345782"/>
            <a:ext cx="1214437" cy="0"/>
          </a:xfrm>
          <a:prstGeom prst="line">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6164" idx="1"/>
          </p:cNvCxnSpPr>
          <p:nvPr/>
        </p:nvCxnSpPr>
        <p:spPr>
          <a:xfrm rot="10800000" flipV="1">
            <a:off x="5857875" y="2565400"/>
            <a:ext cx="1500188" cy="12096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64" name="TextBox 28"/>
          <p:cNvSpPr txBox="1">
            <a:spLocks noChangeArrowheads="1"/>
          </p:cNvSpPr>
          <p:nvPr/>
        </p:nvSpPr>
        <p:spPr bwMode="auto">
          <a:xfrm>
            <a:off x="7358063" y="2381250"/>
            <a:ext cx="1285875" cy="366713"/>
          </a:xfrm>
          <a:prstGeom prst="rect">
            <a:avLst/>
          </a:prstGeom>
          <a:noFill/>
          <a:ln w="9525">
            <a:noFill/>
            <a:miter lim="800000"/>
            <a:headEnd/>
            <a:tailEnd/>
          </a:ln>
        </p:spPr>
        <p:txBody>
          <a:bodyPr>
            <a:spAutoFit/>
          </a:bodyPr>
          <a:lstStyle/>
          <a:p>
            <a:r>
              <a:rPr lang="es-AR">
                <a:latin typeface="Calibri" pitchFamily="34" charset="0"/>
              </a:rPr>
              <a:t>Bomba PCP</a:t>
            </a:r>
            <a:endParaRPr lang="en-US">
              <a:latin typeface="Calibri" pitchFamily="34" charset="0"/>
            </a:endParaRPr>
          </a:p>
        </p:txBody>
      </p:sp>
      <p:cxnSp>
        <p:nvCxnSpPr>
          <p:cNvPr id="31" name="Straight Arrow Connector 30"/>
          <p:cNvCxnSpPr/>
          <p:nvPr/>
        </p:nvCxnSpPr>
        <p:spPr>
          <a:xfrm rot="16200000" flipV="1">
            <a:off x="7072312" y="4881563"/>
            <a:ext cx="714375" cy="2857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66" name="TextBox 34"/>
          <p:cNvSpPr txBox="1">
            <a:spLocks noChangeArrowheads="1"/>
          </p:cNvSpPr>
          <p:nvPr/>
        </p:nvSpPr>
        <p:spPr bwMode="auto">
          <a:xfrm>
            <a:off x="6929438" y="5381625"/>
            <a:ext cx="1285875" cy="366713"/>
          </a:xfrm>
          <a:prstGeom prst="rect">
            <a:avLst/>
          </a:prstGeom>
          <a:noFill/>
          <a:ln w="9525">
            <a:noFill/>
            <a:miter lim="800000"/>
            <a:headEnd/>
            <a:tailEnd/>
          </a:ln>
        </p:spPr>
        <p:txBody>
          <a:bodyPr>
            <a:spAutoFit/>
          </a:bodyPr>
          <a:lstStyle/>
          <a:p>
            <a:r>
              <a:rPr lang="es-AR">
                <a:latin typeface="Calibri" pitchFamily="34" charset="0"/>
              </a:rPr>
              <a:t>Wormholes</a:t>
            </a:r>
            <a:endParaRPr lang="en-US">
              <a:latin typeface="Calibri" pitchFamily="34" charset="0"/>
            </a:endParaRPr>
          </a:p>
        </p:txBody>
      </p:sp>
      <p:sp>
        <p:nvSpPr>
          <p:cNvPr id="6167" name="TextBox 35"/>
          <p:cNvSpPr txBox="1">
            <a:spLocks noChangeArrowheads="1"/>
          </p:cNvSpPr>
          <p:nvPr/>
        </p:nvSpPr>
        <p:spPr bwMode="auto">
          <a:xfrm>
            <a:off x="3214688" y="5453063"/>
            <a:ext cx="1500187" cy="641350"/>
          </a:xfrm>
          <a:prstGeom prst="rect">
            <a:avLst/>
          </a:prstGeom>
          <a:noFill/>
          <a:ln w="9525">
            <a:noFill/>
            <a:miter lim="800000"/>
            <a:headEnd/>
            <a:tailEnd/>
          </a:ln>
        </p:spPr>
        <p:txBody>
          <a:bodyPr>
            <a:spAutoFit/>
          </a:bodyPr>
          <a:lstStyle/>
          <a:p>
            <a:r>
              <a:rPr lang="es-AR">
                <a:latin typeface="Calibri" pitchFamily="34" charset="0"/>
              </a:rPr>
              <a:t>Arenisca no consolidada</a:t>
            </a:r>
            <a:endParaRPr lang="en-US">
              <a:latin typeface="Calibri" pitchFamily="34" charset="0"/>
            </a:endParaRPr>
          </a:p>
        </p:txBody>
      </p:sp>
      <p:cxnSp>
        <p:nvCxnSpPr>
          <p:cNvPr id="37" name="Straight Arrow Connector 36"/>
          <p:cNvCxnSpPr/>
          <p:nvPr/>
        </p:nvCxnSpPr>
        <p:spPr>
          <a:xfrm rot="16200000" flipV="1">
            <a:off x="3286125" y="4881563"/>
            <a:ext cx="642937" cy="3571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69" name="TextBox 39"/>
          <p:cNvSpPr txBox="1">
            <a:spLocks noChangeArrowheads="1"/>
          </p:cNvSpPr>
          <p:nvPr/>
        </p:nvSpPr>
        <p:spPr bwMode="auto">
          <a:xfrm>
            <a:off x="142875" y="3381375"/>
            <a:ext cx="2286000" cy="1190625"/>
          </a:xfrm>
          <a:prstGeom prst="rect">
            <a:avLst/>
          </a:prstGeom>
          <a:noFill/>
          <a:ln w="9525">
            <a:noFill/>
            <a:miter lim="800000"/>
            <a:headEnd/>
            <a:tailEnd/>
          </a:ln>
        </p:spPr>
        <p:txBody>
          <a:bodyPr>
            <a:spAutoFit/>
          </a:bodyPr>
          <a:lstStyle/>
          <a:p>
            <a:r>
              <a:rPr lang="es-AR">
                <a:latin typeface="Calibri" pitchFamily="34" charset="0"/>
              </a:rPr>
              <a:t>Arena extraida durante la terminación (aprox 1 m3/m punzado)</a:t>
            </a:r>
            <a:endParaRPr lang="en-US">
              <a:latin typeface="Calibri" pitchFamily="34" charset="0"/>
            </a:endParaRPr>
          </a:p>
        </p:txBody>
      </p:sp>
      <p:sp>
        <p:nvSpPr>
          <p:cNvPr id="6171" name="Rectangle 27"/>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n-US" sz="2400" b="1">
                <a:solidFill>
                  <a:schemeClr val="bg1"/>
                </a:solidFill>
                <a:latin typeface="Calibri" pitchFamily="34" charset="0"/>
              </a:rPr>
              <a:t>Cold Heavy Oil Production With Sand (CHOPS)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4294967295"/>
          </p:nvPr>
        </p:nvSpPr>
        <p:spPr>
          <a:xfrm>
            <a:off x="381000" y="1781175"/>
            <a:ext cx="7772400" cy="4114800"/>
          </a:xfrm>
        </p:spPr>
        <p:txBody>
          <a:bodyPr/>
          <a:lstStyle/>
          <a:p>
            <a:endParaRPr lang="en-US" sz="2400">
              <a:solidFill>
                <a:srgbClr val="254061"/>
              </a:solidFill>
            </a:endParaRPr>
          </a:p>
          <a:p>
            <a:endParaRPr lang="es-AR">
              <a:solidFill>
                <a:srgbClr val="254061"/>
              </a:solidFill>
            </a:endParaRPr>
          </a:p>
        </p:txBody>
      </p:sp>
      <p:pic>
        <p:nvPicPr>
          <p:cNvPr id="7171" name="Picture 2"/>
          <p:cNvPicPr>
            <a:picLocks noChangeAspect="1" noChangeArrowheads="1"/>
          </p:cNvPicPr>
          <p:nvPr/>
        </p:nvPicPr>
        <p:blipFill>
          <a:blip r:embed="rId3"/>
          <a:srcRect/>
          <a:stretch>
            <a:fillRect/>
          </a:stretch>
        </p:blipFill>
        <p:spPr bwMode="auto">
          <a:xfrm>
            <a:off x="76200" y="1171575"/>
            <a:ext cx="8967788" cy="4779963"/>
          </a:xfrm>
          <a:prstGeom prst="rect">
            <a:avLst/>
          </a:prstGeom>
          <a:noFill/>
          <a:ln w="9525">
            <a:noFill/>
            <a:miter lim="800000"/>
            <a:headEnd/>
            <a:tailEnd/>
          </a:ln>
        </p:spPr>
      </p:pic>
      <p:sp>
        <p:nvSpPr>
          <p:cNvPr id="7172" name="Oval 4"/>
          <p:cNvSpPr>
            <a:spLocks noChangeArrowheads="1"/>
          </p:cNvSpPr>
          <p:nvPr/>
        </p:nvSpPr>
        <p:spPr bwMode="auto">
          <a:xfrm>
            <a:off x="2533650" y="4591050"/>
            <a:ext cx="152400" cy="152400"/>
          </a:xfrm>
          <a:prstGeom prst="ellipse">
            <a:avLst/>
          </a:prstGeom>
          <a:solidFill>
            <a:srgbClr val="FF0000"/>
          </a:solidFill>
          <a:ln w="9525" algn="ctr">
            <a:solidFill>
              <a:schemeClr val="tx1"/>
            </a:solidFill>
            <a:round/>
            <a:headEnd/>
            <a:tailEnd/>
          </a:ln>
        </p:spPr>
        <p:txBody>
          <a:bodyPr/>
          <a:lstStyle/>
          <a:p>
            <a:pPr eaLnBrk="0" hangingPunct="0"/>
            <a:endParaRPr lang="en-US" sz="2400">
              <a:latin typeface="Times" pitchFamily="18" charset="0"/>
            </a:endParaRPr>
          </a:p>
        </p:txBody>
      </p:sp>
      <p:sp>
        <p:nvSpPr>
          <p:cNvPr id="7173" name="Oval 5"/>
          <p:cNvSpPr>
            <a:spLocks noChangeArrowheads="1"/>
          </p:cNvSpPr>
          <p:nvPr/>
        </p:nvSpPr>
        <p:spPr bwMode="auto">
          <a:xfrm>
            <a:off x="4038600" y="2238375"/>
            <a:ext cx="152400" cy="152400"/>
          </a:xfrm>
          <a:prstGeom prst="ellipse">
            <a:avLst/>
          </a:prstGeom>
          <a:solidFill>
            <a:srgbClr val="FF0000"/>
          </a:solidFill>
          <a:ln w="9525" algn="ctr">
            <a:solidFill>
              <a:schemeClr val="tx1"/>
            </a:solidFill>
            <a:round/>
            <a:headEnd/>
            <a:tailEnd/>
          </a:ln>
        </p:spPr>
        <p:txBody>
          <a:bodyPr/>
          <a:lstStyle/>
          <a:p>
            <a:pPr eaLnBrk="0" hangingPunct="0"/>
            <a:endParaRPr lang="en-US" sz="2400">
              <a:latin typeface="Times" pitchFamily="18" charset="0"/>
            </a:endParaRPr>
          </a:p>
        </p:txBody>
      </p:sp>
      <p:sp>
        <p:nvSpPr>
          <p:cNvPr id="7174" name="Oval 6"/>
          <p:cNvSpPr>
            <a:spLocks noChangeArrowheads="1"/>
          </p:cNvSpPr>
          <p:nvPr/>
        </p:nvSpPr>
        <p:spPr bwMode="auto">
          <a:xfrm>
            <a:off x="7315200" y="5133975"/>
            <a:ext cx="152400" cy="152400"/>
          </a:xfrm>
          <a:prstGeom prst="ellipse">
            <a:avLst/>
          </a:prstGeom>
          <a:solidFill>
            <a:srgbClr val="FF0000"/>
          </a:solidFill>
          <a:ln w="9525" algn="ctr">
            <a:solidFill>
              <a:schemeClr val="tx1"/>
            </a:solidFill>
            <a:round/>
            <a:headEnd/>
            <a:tailEnd/>
          </a:ln>
        </p:spPr>
        <p:txBody>
          <a:bodyPr/>
          <a:lstStyle/>
          <a:p>
            <a:pPr eaLnBrk="0" hangingPunct="0"/>
            <a:endParaRPr lang="en-US" sz="2400">
              <a:latin typeface="Times" pitchFamily="18" charset="0"/>
            </a:endParaRPr>
          </a:p>
        </p:txBody>
      </p:sp>
      <p:sp>
        <p:nvSpPr>
          <p:cNvPr id="7175" name="TextBox 7"/>
          <p:cNvSpPr txBox="1">
            <a:spLocks noChangeArrowheads="1"/>
          </p:cNvSpPr>
          <p:nvPr/>
        </p:nvSpPr>
        <p:spPr bwMode="auto">
          <a:xfrm>
            <a:off x="152400" y="5133975"/>
            <a:ext cx="1905000" cy="641350"/>
          </a:xfrm>
          <a:prstGeom prst="rect">
            <a:avLst/>
          </a:prstGeom>
          <a:noFill/>
          <a:ln w="9525">
            <a:noFill/>
            <a:miter lim="800000"/>
            <a:headEnd/>
            <a:tailEnd/>
          </a:ln>
        </p:spPr>
        <p:txBody>
          <a:bodyPr>
            <a:spAutoFit/>
          </a:bodyPr>
          <a:lstStyle/>
          <a:p>
            <a:r>
              <a:rPr lang="es-AR"/>
              <a:t>CoHS-1006</a:t>
            </a:r>
          </a:p>
          <a:p>
            <a:r>
              <a:rPr lang="es-AR"/>
              <a:t>(agua de flanco)</a:t>
            </a:r>
            <a:endParaRPr lang="en-US"/>
          </a:p>
        </p:txBody>
      </p:sp>
      <p:sp>
        <p:nvSpPr>
          <p:cNvPr id="7176" name="TextBox 8"/>
          <p:cNvSpPr txBox="1">
            <a:spLocks noChangeArrowheads="1"/>
          </p:cNvSpPr>
          <p:nvPr/>
        </p:nvSpPr>
        <p:spPr bwMode="auto">
          <a:xfrm>
            <a:off x="5334000" y="1704975"/>
            <a:ext cx="1600200" cy="641350"/>
          </a:xfrm>
          <a:prstGeom prst="rect">
            <a:avLst/>
          </a:prstGeom>
          <a:noFill/>
          <a:ln w="9525">
            <a:noFill/>
            <a:miter lim="800000"/>
            <a:headEnd/>
            <a:tailEnd/>
          </a:ln>
        </p:spPr>
        <p:txBody>
          <a:bodyPr>
            <a:spAutoFit/>
          </a:bodyPr>
          <a:lstStyle/>
          <a:p>
            <a:r>
              <a:rPr lang="es-AR"/>
              <a:t>ECN-61 (canalización)</a:t>
            </a:r>
            <a:endParaRPr lang="en-US"/>
          </a:p>
        </p:txBody>
      </p:sp>
      <p:sp>
        <p:nvSpPr>
          <p:cNvPr id="7177" name="TextBox 9"/>
          <p:cNvSpPr txBox="1">
            <a:spLocks noChangeArrowheads="1"/>
          </p:cNvSpPr>
          <p:nvPr/>
        </p:nvSpPr>
        <p:spPr bwMode="auto">
          <a:xfrm>
            <a:off x="6934200" y="5984875"/>
            <a:ext cx="1600200" cy="641350"/>
          </a:xfrm>
          <a:prstGeom prst="rect">
            <a:avLst/>
          </a:prstGeom>
          <a:noFill/>
          <a:ln w="9525">
            <a:noFill/>
            <a:miter lim="800000"/>
            <a:headEnd/>
            <a:tailEnd/>
          </a:ln>
        </p:spPr>
        <p:txBody>
          <a:bodyPr>
            <a:spAutoFit/>
          </a:bodyPr>
          <a:lstStyle/>
          <a:p>
            <a:r>
              <a:rPr lang="es-AR"/>
              <a:t>ECN-37 (canalización)</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1"/>
          <p:cNvPicPr>
            <a:picLocks noChangeAspect="1" noChangeArrowheads="1"/>
          </p:cNvPicPr>
          <p:nvPr/>
        </p:nvPicPr>
        <p:blipFill>
          <a:blip r:embed="rId3"/>
          <a:srcRect/>
          <a:stretch>
            <a:fillRect/>
          </a:stretch>
        </p:blipFill>
        <p:spPr bwMode="auto">
          <a:xfrm>
            <a:off x="225425" y="1395413"/>
            <a:ext cx="8713788" cy="4752975"/>
          </a:xfrm>
          <a:prstGeom prst="rect">
            <a:avLst/>
          </a:prstGeom>
          <a:noFill/>
          <a:ln w="9525">
            <a:noFill/>
            <a:miter lim="800000"/>
            <a:headEnd/>
            <a:tailEnd/>
          </a:ln>
        </p:spPr>
      </p:pic>
      <p:cxnSp>
        <p:nvCxnSpPr>
          <p:cNvPr id="5" name="4 Conector recto de flecha"/>
          <p:cNvCxnSpPr/>
          <p:nvPr/>
        </p:nvCxnSpPr>
        <p:spPr>
          <a:xfrm>
            <a:off x="4211638" y="1900238"/>
            <a:ext cx="1296987"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197" name="5 CuadroTexto"/>
          <p:cNvSpPr txBox="1">
            <a:spLocks noChangeArrowheads="1"/>
          </p:cNvSpPr>
          <p:nvPr/>
        </p:nvSpPr>
        <p:spPr bwMode="auto">
          <a:xfrm>
            <a:off x="4500563" y="1611313"/>
            <a:ext cx="792162" cy="366712"/>
          </a:xfrm>
          <a:prstGeom prst="rect">
            <a:avLst/>
          </a:prstGeom>
          <a:noFill/>
          <a:ln w="9525">
            <a:noFill/>
            <a:miter lim="800000"/>
            <a:headEnd/>
            <a:tailEnd/>
          </a:ln>
        </p:spPr>
        <p:txBody>
          <a:bodyPr>
            <a:spAutoFit/>
          </a:bodyPr>
          <a:lstStyle/>
          <a:p>
            <a:r>
              <a:rPr lang="es-ES">
                <a:latin typeface="Calibri" pitchFamily="34" charset="0"/>
              </a:rPr>
              <a:t>280m</a:t>
            </a:r>
          </a:p>
        </p:txBody>
      </p:sp>
      <p:sp>
        <p:nvSpPr>
          <p:cNvPr id="8200" name="Rectangle 8"/>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n-US" sz="2400" b="1">
                <a:solidFill>
                  <a:schemeClr val="bg1"/>
                </a:solidFill>
                <a:latin typeface="Calibri" pitchFamily="34" charset="0"/>
              </a:rPr>
              <a:t>Correlación Pozos ECN-24 – ECN-37</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2"/>
          <p:cNvPicPr>
            <a:picLocks noChangeAspect="1"/>
          </p:cNvPicPr>
          <p:nvPr/>
        </p:nvPicPr>
        <p:blipFill>
          <a:blip r:embed="rId3"/>
          <a:srcRect/>
          <a:stretch>
            <a:fillRect/>
          </a:stretch>
        </p:blipFill>
        <p:spPr bwMode="auto">
          <a:xfrm>
            <a:off x="539750" y="1484313"/>
            <a:ext cx="3802063" cy="2405062"/>
          </a:xfrm>
          <a:prstGeom prst="rect">
            <a:avLst/>
          </a:prstGeom>
          <a:noFill/>
          <a:ln w="9525">
            <a:noFill/>
            <a:miter lim="800000"/>
            <a:headEnd/>
            <a:tailEnd/>
          </a:ln>
        </p:spPr>
      </p:pic>
      <p:pic>
        <p:nvPicPr>
          <p:cNvPr id="9220" name="Picture 5"/>
          <p:cNvPicPr>
            <a:picLocks noChangeAspect="1"/>
          </p:cNvPicPr>
          <p:nvPr/>
        </p:nvPicPr>
        <p:blipFill>
          <a:blip r:embed="rId4"/>
          <a:srcRect/>
          <a:stretch>
            <a:fillRect/>
          </a:stretch>
        </p:blipFill>
        <p:spPr bwMode="auto">
          <a:xfrm>
            <a:off x="4859338" y="1484313"/>
            <a:ext cx="3803650" cy="2419350"/>
          </a:xfrm>
          <a:prstGeom prst="rect">
            <a:avLst/>
          </a:prstGeom>
          <a:noFill/>
          <a:ln w="9525">
            <a:noFill/>
            <a:miter lim="800000"/>
            <a:headEnd/>
            <a:tailEnd/>
          </a:ln>
        </p:spPr>
      </p:pic>
      <p:pic>
        <p:nvPicPr>
          <p:cNvPr id="9221" name="Picture 8"/>
          <p:cNvPicPr>
            <a:picLocks noChangeAspect="1"/>
          </p:cNvPicPr>
          <p:nvPr/>
        </p:nvPicPr>
        <p:blipFill>
          <a:blip r:embed="rId5"/>
          <a:srcRect/>
          <a:stretch>
            <a:fillRect/>
          </a:stretch>
        </p:blipFill>
        <p:spPr bwMode="auto">
          <a:xfrm>
            <a:off x="539750" y="4221163"/>
            <a:ext cx="3802063" cy="2238375"/>
          </a:xfrm>
          <a:prstGeom prst="rect">
            <a:avLst/>
          </a:prstGeom>
          <a:noFill/>
          <a:ln w="9525">
            <a:noFill/>
            <a:miter lim="800000"/>
            <a:headEnd/>
            <a:tailEnd/>
          </a:ln>
        </p:spPr>
      </p:pic>
      <p:pic>
        <p:nvPicPr>
          <p:cNvPr id="9222" name="Picture 11"/>
          <p:cNvPicPr>
            <a:picLocks noChangeAspect="1"/>
          </p:cNvPicPr>
          <p:nvPr/>
        </p:nvPicPr>
        <p:blipFill>
          <a:blip r:embed="rId6"/>
          <a:srcRect/>
          <a:stretch>
            <a:fillRect/>
          </a:stretch>
        </p:blipFill>
        <p:spPr bwMode="auto">
          <a:xfrm>
            <a:off x="4859338" y="4221163"/>
            <a:ext cx="3732212" cy="2211387"/>
          </a:xfrm>
          <a:prstGeom prst="rect">
            <a:avLst/>
          </a:prstGeom>
          <a:noFill/>
          <a:ln w="9525">
            <a:noFill/>
            <a:miter lim="800000"/>
            <a:headEnd/>
            <a:tailEnd/>
          </a:ln>
        </p:spPr>
      </p:pic>
      <p:sp>
        <p:nvSpPr>
          <p:cNvPr id="9224" name="Rectangle 8"/>
          <p:cNvSpPr>
            <a:spLocks noChangeArrowheads="1"/>
          </p:cNvSpPr>
          <p:nvPr/>
        </p:nvSpPr>
        <p:spPr bwMode="auto">
          <a:xfrm>
            <a:off x="2597150" y="31750"/>
            <a:ext cx="6584950" cy="428625"/>
          </a:xfrm>
          <a:prstGeom prst="rect">
            <a:avLst/>
          </a:prstGeom>
          <a:noFill/>
          <a:ln w="9525" algn="ctr">
            <a:noFill/>
            <a:miter lim="800000"/>
            <a:headEnd/>
            <a:tailEnd/>
          </a:ln>
          <a:effectLst/>
        </p:spPr>
        <p:txBody>
          <a:bodyPr anchor="ctr"/>
          <a:lstStyle/>
          <a:p>
            <a:pPr algn="r"/>
            <a:r>
              <a:rPr lang="es-ES" sz="2400" b="1">
                <a:solidFill>
                  <a:schemeClr val="bg1"/>
                </a:solidFill>
                <a:latin typeface="Calibri" pitchFamily="34" charset="0"/>
              </a:rPr>
              <a:t>Comportamiento Dinámico de la Canalización</a:t>
            </a:r>
            <a:endParaRPr lang="en-US" sz="2400" b="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Tema de Office">
  <a:themeElements>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e Offic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3714</TotalTime>
  <Words>1274</Words>
  <Application>Microsoft Office PowerPoint</Application>
  <PresentationFormat>On-screen Show (4:3)</PresentationFormat>
  <Paragraphs>333</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1_Tema de Office</vt:lpstr>
      <vt:lpstr>Slide 1</vt:lpstr>
      <vt:lpstr>Tratamiento de Reconstitución de la Matriz en la Cercanía del Pozo   Canalización en  Reservorio No Consolidado</vt:lpstr>
      <vt:lpstr>Slide 3</vt:lpstr>
      <vt:lpstr>Slide 4</vt:lpstr>
      <vt:lpstr>Slide 5</vt:lpstr>
      <vt:lpstr>Slide 6</vt:lpstr>
      <vt:lpstr>Slide 7</vt:lpstr>
      <vt:lpstr>Slide 8</vt:lpstr>
      <vt:lpstr>Slide 9</vt:lpstr>
      <vt:lpstr>Slide 10</vt:lpstr>
      <vt:lpstr>Slide 11</vt:lpstr>
      <vt:lpstr>Slide 12</vt:lpstr>
      <vt:lpstr>Slide 13</vt:lpstr>
      <vt:lpstr>DESCRIPCIÓN DE LOS TRATAMIENTOS REALIZADOS</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Fractura Hidráulica para Remediar la Acuatización de Productores en un Reservorio no Consolidado</dc:title>
  <dc:creator>laucha</dc:creator>
  <cp:lastModifiedBy>Gustavo Kruse</cp:lastModifiedBy>
  <cp:revision>172</cp:revision>
  <dcterms:created xsi:type="dcterms:W3CDTF">2012-08-26T00:25:06Z</dcterms:created>
  <dcterms:modified xsi:type="dcterms:W3CDTF">2012-09-21T05:10:08Z</dcterms:modified>
</cp:coreProperties>
</file>