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87" r:id="rId2"/>
    <p:sldId id="266" r:id="rId3"/>
    <p:sldId id="267" r:id="rId4"/>
    <p:sldId id="269" r:id="rId5"/>
    <p:sldId id="272" r:id="rId6"/>
    <p:sldId id="284" r:id="rId7"/>
    <p:sldId id="274" r:id="rId8"/>
    <p:sldId id="277" r:id="rId9"/>
    <p:sldId id="278" r:id="rId10"/>
    <p:sldId id="279" r:id="rId11"/>
    <p:sldId id="280" r:id="rId12"/>
    <p:sldId id="281" r:id="rId13"/>
    <p:sldId id="276" r:id="rId14"/>
    <p:sldId id="282" r:id="rId15"/>
    <p:sldId id="283" r:id="rId16"/>
    <p:sldId id="270" r:id="rId17"/>
    <p:sldId id="268" r:id="rId1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00FF"/>
    <a:srgbClr val="FF0000"/>
    <a:srgbClr val="CB1323"/>
    <a:srgbClr val="EDAF1F"/>
    <a:srgbClr val="1F5026"/>
    <a:srgbClr val="E5A420"/>
    <a:srgbClr val="1537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01" autoAdjust="0"/>
    <p:restoredTop sz="99831" autoAdjust="0"/>
  </p:normalViewPr>
  <p:slideViewPr>
    <p:cSldViewPr>
      <p:cViewPr>
        <p:scale>
          <a:sx n="75" d="100"/>
          <a:sy n="75" d="100"/>
        </p:scale>
        <p:origin x="-1218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-2896" y="-10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068EAB03-B513-412F-8E1F-3AF8BFEEAF6A}" type="datetimeFigureOut">
              <a:rPr lang="en-US"/>
              <a:pPr>
                <a:defRPr/>
              </a:pPr>
              <a:t>9/21/2012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FE408F7C-C77D-4762-BB70-37A0398121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6026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865BBADE-8148-4932-A29D-62DCAAE1CF06}" type="datetimeFigureOut">
              <a:rPr lang="en-US"/>
              <a:pPr>
                <a:defRPr/>
              </a:pPr>
              <a:t>9/21/2012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C7A8FBB1-E043-4A96-83C1-75FC33BD34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0177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/Ope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1955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 Imagen" descr="ss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5846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1 Imagen" descr="s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763588"/>
            <a:ext cx="8264525" cy="533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8"/>
          <p:cNvSpPr txBox="1">
            <a:spLocks/>
          </p:cNvSpPr>
          <p:nvPr/>
        </p:nvSpPr>
        <p:spPr bwMode="auto">
          <a:xfrm>
            <a:off x="14288" y="1524000"/>
            <a:ext cx="4176712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Aft>
                <a:spcPts val="1200"/>
              </a:spcAft>
              <a:tabLst>
                <a:tab pos="2424113" algn="l"/>
              </a:tabLst>
              <a:defRPr/>
            </a:pPr>
            <a:r>
              <a:rPr lang="en-US" b="1" u="sng" dirty="0" smtClean="0">
                <a:cs typeface="Arial" pitchFamily="34" charset="0"/>
              </a:rPr>
              <a:t>RESULTADOS </a:t>
            </a:r>
            <a:endParaRPr lang="en-US" u="sng" dirty="0" smtClean="0">
              <a:cs typeface="Arial" pitchFamily="34" charset="0"/>
            </a:endParaRPr>
          </a:p>
          <a:p>
            <a:pPr marL="342900" indent="-342900">
              <a:spcAft>
                <a:spcPts val="1200"/>
              </a:spcAft>
              <a:buFont typeface="Arial" pitchFamily="34" charset="0"/>
              <a:buChar char="•"/>
              <a:tabLst>
                <a:tab pos="2424113" algn="l"/>
              </a:tabLst>
              <a:defRPr/>
            </a:pPr>
            <a:r>
              <a:rPr lang="en-US" dirty="0" err="1" smtClean="0">
                <a:cs typeface="Arial" pitchFamily="34" charset="0"/>
              </a:rPr>
              <a:t>Incremento</a:t>
            </a:r>
            <a:r>
              <a:rPr lang="en-US" dirty="0" smtClean="0">
                <a:cs typeface="Arial" pitchFamily="34" charset="0"/>
              </a:rPr>
              <a:t> de </a:t>
            </a:r>
            <a:r>
              <a:rPr lang="en-US" dirty="0" err="1" smtClean="0">
                <a:cs typeface="Arial" pitchFamily="34" charset="0"/>
              </a:rPr>
              <a:t>produccion</a:t>
            </a:r>
            <a:r>
              <a:rPr lang="en-US" dirty="0" smtClean="0">
                <a:cs typeface="Arial" pitchFamily="34" charset="0"/>
              </a:rPr>
              <a:t> en JCP-7 </a:t>
            </a:r>
            <a:r>
              <a:rPr lang="en-US" dirty="0" err="1" smtClean="0">
                <a:cs typeface="Arial" pitchFamily="34" charset="0"/>
              </a:rPr>
              <a:t>inmediato</a:t>
            </a:r>
            <a:r>
              <a:rPr lang="en-US" dirty="0" smtClean="0">
                <a:cs typeface="Arial" pitchFamily="34" charset="0"/>
              </a:rPr>
              <a:t>. </a:t>
            </a:r>
            <a:r>
              <a:rPr lang="en-US" dirty="0" err="1" smtClean="0">
                <a:cs typeface="Arial" pitchFamily="34" charset="0"/>
              </a:rPr>
              <a:t>Disminucion</a:t>
            </a:r>
            <a:r>
              <a:rPr lang="en-US" dirty="0" smtClean="0">
                <a:cs typeface="Arial" pitchFamily="34" charset="0"/>
              </a:rPr>
              <a:t> del WC de 85% a 50% (1 </a:t>
            </a:r>
            <a:r>
              <a:rPr lang="en-US" dirty="0" err="1" smtClean="0">
                <a:cs typeface="Arial" pitchFamily="34" charset="0"/>
              </a:rPr>
              <a:t>año</a:t>
            </a:r>
            <a:r>
              <a:rPr lang="en-US" dirty="0" smtClean="0">
                <a:cs typeface="Arial" pitchFamily="34" charset="0"/>
              </a:rPr>
              <a:t>).</a:t>
            </a:r>
          </a:p>
          <a:p>
            <a:pPr marL="342900" indent="-342900">
              <a:spcAft>
                <a:spcPts val="1200"/>
              </a:spcAft>
              <a:buFont typeface="Arial" pitchFamily="34" charset="0"/>
              <a:buChar char="•"/>
              <a:tabLst>
                <a:tab pos="2424113" algn="l"/>
              </a:tabLst>
              <a:defRPr/>
            </a:pPr>
            <a:r>
              <a:rPr lang="en-US" dirty="0" smtClean="0">
                <a:cs typeface="Arial" pitchFamily="34" charset="0"/>
              </a:rPr>
              <a:t>Se </a:t>
            </a:r>
            <a:r>
              <a:rPr lang="en-US" dirty="0" err="1" smtClean="0">
                <a:cs typeface="Arial" pitchFamily="34" charset="0"/>
              </a:rPr>
              <a:t>produjo</a:t>
            </a:r>
            <a:r>
              <a:rPr lang="en-US" dirty="0" smtClean="0">
                <a:cs typeface="Arial" pitchFamily="34" charset="0"/>
              </a:rPr>
              <a:t> un </a:t>
            </a:r>
            <a:r>
              <a:rPr lang="en-US" dirty="0" err="1" smtClean="0">
                <a:cs typeface="Arial" pitchFamily="34" charset="0"/>
              </a:rPr>
              <a:t>segundo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banco</a:t>
            </a:r>
            <a:r>
              <a:rPr lang="en-US" dirty="0" smtClean="0">
                <a:cs typeface="Arial" pitchFamily="34" charset="0"/>
              </a:rPr>
              <a:t> de </a:t>
            </a:r>
            <a:r>
              <a:rPr lang="en-US" dirty="0" err="1" smtClean="0">
                <a:cs typeface="Arial" pitchFamily="34" charset="0"/>
              </a:rPr>
              <a:t>petroleo</a:t>
            </a:r>
            <a:r>
              <a:rPr lang="en-US" dirty="0" smtClean="0">
                <a:cs typeface="Arial" pitchFamily="34" charset="0"/>
              </a:rPr>
              <a:t>.</a:t>
            </a:r>
          </a:p>
          <a:p>
            <a:pPr marL="342900" indent="-342900">
              <a:spcAft>
                <a:spcPts val="1200"/>
              </a:spcAft>
              <a:buFont typeface="Arial" pitchFamily="34" charset="0"/>
              <a:buChar char="•"/>
              <a:tabLst>
                <a:tab pos="2424113" algn="l"/>
              </a:tabLst>
              <a:defRPr/>
            </a:pPr>
            <a:r>
              <a:rPr lang="en-US" dirty="0" err="1" smtClean="0">
                <a:cs typeface="Arial" pitchFamily="34" charset="0"/>
              </a:rPr>
              <a:t>Ensayos</a:t>
            </a:r>
            <a:r>
              <a:rPr lang="en-US" dirty="0" smtClean="0">
                <a:cs typeface="Arial" pitchFamily="34" charset="0"/>
              </a:rPr>
              <a:t> de </a:t>
            </a:r>
            <a:r>
              <a:rPr lang="en-US" dirty="0" err="1" smtClean="0">
                <a:cs typeface="Arial" pitchFamily="34" charset="0"/>
              </a:rPr>
              <a:t>trazadores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posteriores</a:t>
            </a:r>
            <a:r>
              <a:rPr lang="en-US" dirty="0" smtClean="0">
                <a:cs typeface="Arial" pitchFamily="34" charset="0"/>
              </a:rPr>
              <a:t> al </a:t>
            </a:r>
            <a:r>
              <a:rPr lang="en-US" dirty="0" err="1" smtClean="0">
                <a:cs typeface="Arial" pitchFamily="34" charset="0"/>
              </a:rPr>
              <a:t>tratamiento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mostraron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una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reduccion</a:t>
            </a:r>
            <a:r>
              <a:rPr lang="en-US" dirty="0" smtClean="0">
                <a:cs typeface="Arial" pitchFamily="34" charset="0"/>
              </a:rPr>
              <a:t> de la canalizacion (18% al 1.5%)</a:t>
            </a:r>
            <a:endParaRPr lang="en-US" dirty="0"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  <a:tabLst>
                <a:tab pos="2424113" algn="l"/>
              </a:tabLst>
              <a:defRPr/>
            </a:pPr>
            <a:r>
              <a:rPr lang="en-US" dirty="0" smtClean="0">
                <a:cs typeface="Arial" pitchFamily="34" charset="0"/>
              </a:rPr>
              <a:t>Los </a:t>
            </a:r>
            <a:r>
              <a:rPr lang="en-US" dirty="0" err="1" smtClean="0">
                <a:cs typeface="Arial" pitchFamily="34" charset="0"/>
              </a:rPr>
              <a:t>resultados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permitieron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expandir</a:t>
            </a:r>
            <a:r>
              <a:rPr lang="en-US" dirty="0" smtClean="0">
                <a:cs typeface="Arial" pitchFamily="34" charset="0"/>
              </a:rPr>
              <a:t> la </a:t>
            </a:r>
            <a:r>
              <a:rPr lang="en-US" dirty="0" err="1" smtClean="0">
                <a:cs typeface="Arial" pitchFamily="34" charset="0"/>
              </a:rPr>
              <a:t>tecnologia</a:t>
            </a:r>
            <a:r>
              <a:rPr lang="en-US" dirty="0" smtClean="0">
                <a:cs typeface="Arial" pitchFamily="34" charset="0"/>
              </a:rPr>
              <a:t> a </a:t>
            </a:r>
            <a:r>
              <a:rPr lang="en-US" dirty="0" err="1" smtClean="0">
                <a:cs typeface="Arial" pitchFamily="34" charset="0"/>
              </a:rPr>
              <a:t>nuevos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candidatos</a:t>
            </a:r>
            <a:r>
              <a:rPr lang="en-US" dirty="0" smtClean="0">
                <a:cs typeface="Arial" pitchFamily="34" charset="0"/>
              </a:rPr>
              <a:t>.</a:t>
            </a:r>
            <a:endParaRPr lang="en-US" dirty="0">
              <a:cs typeface="Arial" pitchFamily="34" charset="0"/>
            </a:endParaRPr>
          </a:p>
        </p:txBody>
      </p:sp>
      <p:grpSp>
        <p:nvGrpSpPr>
          <p:cNvPr id="15364" name="2 Grupo"/>
          <p:cNvGrpSpPr>
            <a:grpSpLocks/>
          </p:cNvGrpSpPr>
          <p:nvPr/>
        </p:nvGrpSpPr>
        <p:grpSpPr bwMode="auto">
          <a:xfrm>
            <a:off x="4495800" y="4067175"/>
            <a:ext cx="4648200" cy="2790825"/>
            <a:chOff x="2966085" y="2365375"/>
            <a:chExt cx="3211830" cy="2127250"/>
          </a:xfrm>
        </p:grpSpPr>
        <p:sp>
          <p:nvSpPr>
            <p:cNvPr id="2" name="1 Rectángulo"/>
            <p:cNvSpPr/>
            <p:nvPr/>
          </p:nvSpPr>
          <p:spPr>
            <a:xfrm>
              <a:off x="2966085" y="2365375"/>
              <a:ext cx="3211830" cy="2127250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dirty="0"/>
            </a:p>
          </p:txBody>
        </p:sp>
        <p:pic>
          <p:nvPicPr>
            <p:cNvPr id="1536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6085" y="2365375"/>
              <a:ext cx="3211830" cy="21272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365" name="Picture 3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84"/>
          <a:stretch>
            <a:fillRect/>
          </a:stretch>
        </p:blipFill>
        <p:spPr bwMode="auto">
          <a:xfrm>
            <a:off x="4525963" y="1371600"/>
            <a:ext cx="4618037" cy="26654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3810000"/>
            <a:ext cx="4397375" cy="2986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0" name="Title 8"/>
          <p:cNvSpPr txBox="1">
            <a:spLocks/>
          </p:cNvSpPr>
          <p:nvPr/>
        </p:nvSpPr>
        <p:spPr bwMode="auto">
          <a:xfrm>
            <a:off x="152400" y="1600200"/>
            <a:ext cx="73914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dirty="0" smtClean="0">
                <a:cs typeface="Arial" charset="0"/>
              </a:rPr>
              <a:t>DETECCION: </a:t>
            </a:r>
            <a:r>
              <a:rPr lang="en-US" dirty="0" err="1" smtClean="0">
                <a:cs typeface="Arial" charset="0"/>
              </a:rPr>
              <a:t>Produccion</a:t>
            </a:r>
            <a:r>
              <a:rPr lang="en-US" dirty="0" smtClean="0">
                <a:cs typeface="Arial" charset="0"/>
              </a:rPr>
              <a:t> de </a:t>
            </a:r>
            <a:r>
              <a:rPr lang="en-US" dirty="0" err="1" smtClean="0">
                <a:cs typeface="Arial" charset="0"/>
              </a:rPr>
              <a:t>petroleo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disminuyo</a:t>
            </a:r>
            <a:r>
              <a:rPr lang="en-US" dirty="0" smtClean="0">
                <a:cs typeface="Arial" charset="0"/>
              </a:rPr>
              <a:t> de 30 m3/d a 1 m3/d.</a:t>
            </a:r>
          </a:p>
          <a:p>
            <a:pPr eaLnBrk="1" hangingPunct="1"/>
            <a:endParaRPr lang="en-US" dirty="0" smtClean="0">
              <a:cs typeface="Arial" charset="0"/>
            </a:endParaRPr>
          </a:p>
          <a:p>
            <a:pPr eaLnBrk="1" hangingPunct="1"/>
            <a:r>
              <a:rPr lang="en-US" dirty="0" smtClean="0">
                <a:cs typeface="Arial" charset="0"/>
              </a:rPr>
              <a:t>DISEÑO: ~ 500 m3 de gel a conc. </a:t>
            </a:r>
            <a:r>
              <a:rPr lang="en-US" dirty="0" err="1" smtClean="0">
                <a:cs typeface="Arial" charset="0"/>
              </a:rPr>
              <a:t>Promedio</a:t>
            </a:r>
            <a:r>
              <a:rPr lang="en-US" dirty="0" smtClean="0">
                <a:cs typeface="Arial" charset="0"/>
              </a:rPr>
              <a:t> de 4500 ppm.</a:t>
            </a:r>
          </a:p>
          <a:p>
            <a:pPr eaLnBrk="1" hangingPunct="1"/>
            <a:endParaRPr lang="en-US" dirty="0" smtClean="0">
              <a:cs typeface="Arial" charset="0"/>
            </a:endParaRPr>
          </a:p>
          <a:p>
            <a:pPr eaLnBrk="1" hangingPunct="1"/>
            <a:r>
              <a:rPr lang="en-US" dirty="0" smtClean="0">
                <a:cs typeface="Arial" charset="0"/>
              </a:rPr>
              <a:t>IMPLEMENTACION: 3 </a:t>
            </a:r>
            <a:r>
              <a:rPr lang="en-US" dirty="0" err="1" smtClean="0">
                <a:cs typeface="Arial" charset="0"/>
              </a:rPr>
              <a:t>etapas</a:t>
            </a:r>
            <a:r>
              <a:rPr lang="en-US" dirty="0">
                <a:cs typeface="Arial" charset="0"/>
              </a:rPr>
              <a:t> </a:t>
            </a:r>
            <a:r>
              <a:rPr lang="en-US" dirty="0" smtClean="0">
                <a:cs typeface="Arial" charset="0"/>
              </a:rPr>
              <a:t>(</a:t>
            </a:r>
            <a:r>
              <a:rPr lang="en-US" dirty="0" err="1" smtClean="0">
                <a:cs typeface="Arial" charset="0"/>
              </a:rPr>
              <a:t>ultima</a:t>
            </a:r>
            <a:r>
              <a:rPr lang="en-US" dirty="0" smtClean="0">
                <a:cs typeface="Arial" charset="0"/>
              </a:rPr>
              <a:t> con productor </a:t>
            </a:r>
            <a:r>
              <a:rPr lang="en-US" dirty="0" err="1" smtClean="0">
                <a:cs typeface="Arial" charset="0"/>
              </a:rPr>
              <a:t>parado</a:t>
            </a:r>
            <a:r>
              <a:rPr lang="en-US" dirty="0" smtClean="0">
                <a:cs typeface="Arial" charset="0"/>
              </a:rPr>
              <a:t>).</a:t>
            </a:r>
          </a:p>
          <a:p>
            <a:pPr eaLnBrk="1" hangingPunct="1"/>
            <a:endParaRPr lang="en-US" dirty="0" smtClean="0">
              <a:cs typeface="Arial" charset="0"/>
            </a:endParaRPr>
          </a:p>
          <a:p>
            <a:pPr eaLnBrk="1" hangingPunct="1"/>
            <a:r>
              <a:rPr lang="en-US" dirty="0" smtClean="0">
                <a:cs typeface="Arial" charset="0"/>
              </a:rPr>
              <a:t>RESULTADOS: WC% </a:t>
            </a:r>
            <a:r>
              <a:rPr lang="en-US" dirty="0" err="1" smtClean="0">
                <a:cs typeface="Arial" charset="0"/>
              </a:rPr>
              <a:t>disminuyo</a:t>
            </a:r>
            <a:r>
              <a:rPr lang="en-US" dirty="0" smtClean="0">
                <a:cs typeface="Arial" charset="0"/>
              </a:rPr>
              <a:t> de ~ 100% a 65% (17 </a:t>
            </a:r>
            <a:r>
              <a:rPr lang="en-US" dirty="0" err="1" smtClean="0">
                <a:cs typeface="Arial" charset="0"/>
              </a:rPr>
              <a:t>meses</a:t>
            </a:r>
            <a:r>
              <a:rPr lang="en-US" dirty="0" smtClean="0">
                <a:cs typeface="Arial" charset="0"/>
              </a:rPr>
              <a:t>).</a:t>
            </a:r>
          </a:p>
          <a:p>
            <a:pPr eaLnBrk="1" hangingPunct="1"/>
            <a:endParaRPr lang="en-US" dirty="0">
              <a:cs typeface="Arial" charset="0"/>
            </a:endParaRPr>
          </a:p>
          <a:p>
            <a:pPr eaLnBrk="1" hangingPunct="1"/>
            <a:endParaRPr lang="en-US" dirty="0" smtClean="0">
              <a:cs typeface="Arial" charset="0"/>
            </a:endParaRPr>
          </a:p>
          <a:p>
            <a:pPr eaLnBrk="1" hangingPunct="1"/>
            <a:endParaRPr lang="en-US" dirty="0">
              <a:cs typeface="Arial" charset="0"/>
            </a:endParaRPr>
          </a:p>
        </p:txBody>
      </p:sp>
      <p:grpSp>
        <p:nvGrpSpPr>
          <p:cNvPr id="16391" name="4 Grupo"/>
          <p:cNvGrpSpPr>
            <a:grpSpLocks/>
          </p:cNvGrpSpPr>
          <p:nvPr/>
        </p:nvGrpSpPr>
        <p:grpSpPr bwMode="auto">
          <a:xfrm>
            <a:off x="4495800" y="3810000"/>
            <a:ext cx="4500563" cy="2986088"/>
            <a:chOff x="2891155" y="2362200"/>
            <a:chExt cx="3361690" cy="2109787"/>
          </a:xfrm>
        </p:grpSpPr>
        <p:sp>
          <p:nvSpPr>
            <p:cNvPr id="4" name="3 Rectángulo"/>
            <p:cNvSpPr/>
            <p:nvPr/>
          </p:nvSpPr>
          <p:spPr>
            <a:xfrm>
              <a:off x="2891155" y="2362200"/>
              <a:ext cx="3361690" cy="21097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dirty="0"/>
            </a:p>
          </p:txBody>
        </p:sp>
        <p:pic>
          <p:nvPicPr>
            <p:cNvPr id="16394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1155" y="2386012"/>
              <a:ext cx="3361690" cy="2085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639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3347132"/>
              </p:ext>
            </p:extLst>
          </p:nvPr>
        </p:nvGraphicFramePr>
        <p:xfrm>
          <a:off x="7467600" y="1625600"/>
          <a:ext cx="1528763" cy="136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8" name="Bitmap Image" r:id="rId5" imgW="3638095" imgH="3247619" progId="PBrush">
                  <p:embed/>
                </p:oleObj>
              </mc:Choice>
              <mc:Fallback>
                <p:oleObj name="Bitmap Image" r:id="rId5" imgW="3638095" imgH="3247619" progId="PBrus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1625600"/>
                        <a:ext cx="1528763" cy="136842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8"/>
          <p:cNvSpPr txBox="1">
            <a:spLocks/>
          </p:cNvSpPr>
          <p:nvPr/>
        </p:nvSpPr>
        <p:spPr bwMode="auto">
          <a:xfrm>
            <a:off x="623888" y="1143000"/>
            <a:ext cx="8215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SEGUNDA CAMPAÑA DE GELES (APR-2009): 4 CASOS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8"/>
          <p:cNvSpPr txBox="1">
            <a:spLocks/>
          </p:cNvSpPr>
          <p:nvPr/>
        </p:nvSpPr>
        <p:spPr bwMode="auto">
          <a:xfrm>
            <a:off x="139700" y="1828800"/>
            <a:ext cx="88392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342900" indent="-342900">
              <a:spcAft>
                <a:spcPts val="1200"/>
              </a:spcAft>
              <a:buFont typeface="Arial" pitchFamily="34" charset="0"/>
              <a:buChar char="•"/>
              <a:tabLst>
                <a:tab pos="2424113" algn="l"/>
              </a:tabLst>
              <a:defRPr/>
            </a:pPr>
            <a:r>
              <a:rPr lang="en-US" dirty="0" smtClean="0">
                <a:cs typeface="Arial" pitchFamily="34" charset="0"/>
              </a:rPr>
              <a:t>Se </a:t>
            </a:r>
            <a:r>
              <a:rPr lang="en-US" dirty="0" err="1" smtClean="0">
                <a:cs typeface="Arial" pitchFamily="34" charset="0"/>
              </a:rPr>
              <a:t>trataron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otros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tres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pozos</a:t>
            </a:r>
            <a:r>
              <a:rPr lang="en-US" dirty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adicionales</a:t>
            </a:r>
            <a:r>
              <a:rPr lang="en-US" dirty="0" smtClean="0">
                <a:cs typeface="Arial" pitchFamily="34" charset="0"/>
              </a:rPr>
              <a:t> al ECN-205.</a:t>
            </a:r>
          </a:p>
          <a:p>
            <a:pPr marL="342900" indent="-342900">
              <a:spcAft>
                <a:spcPts val="1200"/>
              </a:spcAft>
              <a:buFont typeface="Arial" pitchFamily="34" charset="0"/>
              <a:buChar char="•"/>
              <a:tabLst>
                <a:tab pos="2424113" algn="l"/>
              </a:tabLst>
              <a:defRPr/>
            </a:pPr>
            <a:r>
              <a:rPr lang="en-US" dirty="0">
                <a:cs typeface="Arial" charset="0"/>
              </a:rPr>
              <a:t>El </a:t>
            </a:r>
            <a:r>
              <a:rPr lang="en-US" dirty="0" err="1">
                <a:cs typeface="Arial" charset="0"/>
              </a:rPr>
              <a:t>tratamiento</a:t>
            </a:r>
            <a:r>
              <a:rPr lang="en-US" dirty="0">
                <a:cs typeface="Arial" charset="0"/>
              </a:rPr>
              <a:t> de </a:t>
            </a:r>
            <a:r>
              <a:rPr lang="en-US" dirty="0" err="1">
                <a:cs typeface="Arial" charset="0"/>
              </a:rPr>
              <a:t>varios</a:t>
            </a:r>
            <a:r>
              <a:rPr lang="en-US" dirty="0">
                <a:cs typeface="Arial" charset="0"/>
              </a:rPr>
              <a:t> </a:t>
            </a:r>
            <a:r>
              <a:rPr lang="en-US" dirty="0" err="1">
                <a:cs typeface="Arial" charset="0"/>
              </a:rPr>
              <a:t>pozos</a:t>
            </a:r>
            <a:r>
              <a:rPr lang="en-US" dirty="0">
                <a:cs typeface="Arial" charset="0"/>
              </a:rPr>
              <a:t> en </a:t>
            </a:r>
            <a:r>
              <a:rPr lang="en-US" dirty="0" err="1">
                <a:cs typeface="Arial" charset="0"/>
              </a:rPr>
              <a:t>simultaneo</a:t>
            </a:r>
            <a:r>
              <a:rPr lang="en-US" dirty="0">
                <a:cs typeface="Arial" charset="0"/>
              </a:rPr>
              <a:t> </a:t>
            </a:r>
            <a:r>
              <a:rPr lang="en-US" dirty="0" err="1">
                <a:cs typeface="Arial" charset="0"/>
              </a:rPr>
              <a:t>disminuyo</a:t>
            </a:r>
            <a:r>
              <a:rPr lang="en-US" dirty="0">
                <a:cs typeface="Arial" charset="0"/>
              </a:rPr>
              <a:t> el </a:t>
            </a:r>
            <a:r>
              <a:rPr lang="en-US" dirty="0" err="1">
                <a:cs typeface="Arial" charset="0"/>
              </a:rPr>
              <a:t>tiempo</a:t>
            </a:r>
            <a:r>
              <a:rPr lang="en-US" dirty="0">
                <a:cs typeface="Arial" charset="0"/>
              </a:rPr>
              <a:t> de standby </a:t>
            </a:r>
            <a:r>
              <a:rPr lang="en-US" dirty="0" err="1">
                <a:cs typeface="Arial" charset="0"/>
              </a:rPr>
              <a:t>originado</a:t>
            </a:r>
            <a:r>
              <a:rPr lang="en-US" dirty="0">
                <a:cs typeface="Arial" charset="0"/>
              </a:rPr>
              <a:t> </a:t>
            </a:r>
            <a:r>
              <a:rPr lang="en-US" dirty="0" err="1">
                <a:cs typeface="Arial" charset="0"/>
              </a:rPr>
              <a:t>por</a:t>
            </a:r>
            <a:r>
              <a:rPr lang="en-US" dirty="0">
                <a:cs typeface="Arial" charset="0"/>
              </a:rPr>
              <a:t> la </a:t>
            </a:r>
            <a:r>
              <a:rPr lang="en-US" dirty="0" err="1">
                <a:cs typeface="Arial" charset="0"/>
              </a:rPr>
              <a:t>irrupcion</a:t>
            </a:r>
            <a:r>
              <a:rPr lang="en-US" dirty="0">
                <a:cs typeface="Arial" charset="0"/>
              </a:rPr>
              <a:t> de gel</a:t>
            </a:r>
            <a:r>
              <a:rPr lang="en-US" dirty="0" smtClean="0">
                <a:cs typeface="Arial" charset="0"/>
              </a:rPr>
              <a:t>.</a:t>
            </a:r>
            <a:endParaRPr lang="en-US" dirty="0" smtClean="0">
              <a:cs typeface="Arial" pitchFamily="34" charset="0"/>
            </a:endParaRPr>
          </a:p>
          <a:p>
            <a:pPr marL="342900" indent="-342900">
              <a:spcAft>
                <a:spcPts val="1200"/>
              </a:spcAft>
              <a:buFont typeface="Arial" pitchFamily="34" charset="0"/>
              <a:buChar char="•"/>
              <a:tabLst>
                <a:tab pos="2424113" algn="l"/>
              </a:tabLst>
              <a:defRPr/>
            </a:pPr>
            <a:r>
              <a:rPr lang="en-US" dirty="0" smtClean="0">
                <a:cs typeface="Arial" pitchFamily="34" charset="0"/>
              </a:rPr>
              <a:t>ECN-205 </a:t>
            </a:r>
            <a:r>
              <a:rPr lang="en-US" dirty="0" err="1" smtClean="0">
                <a:cs typeface="Arial" pitchFamily="34" charset="0"/>
              </a:rPr>
              <a:t>fue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por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lejos</a:t>
            </a:r>
            <a:r>
              <a:rPr lang="en-US" dirty="0" smtClean="0">
                <a:cs typeface="Arial" pitchFamily="34" charset="0"/>
              </a:rPr>
              <a:t> el mas </a:t>
            </a:r>
            <a:r>
              <a:rPr lang="en-US" dirty="0" err="1" smtClean="0">
                <a:cs typeface="Arial" pitchFamily="34" charset="0"/>
              </a:rPr>
              <a:t>exitoso</a:t>
            </a:r>
            <a:r>
              <a:rPr lang="en-US" dirty="0" smtClean="0">
                <a:cs typeface="Arial" pitchFamily="34" charset="0"/>
              </a:rPr>
              <a:t> de los 4.</a:t>
            </a:r>
          </a:p>
          <a:p>
            <a:pPr marL="342900" indent="-342900">
              <a:spcAft>
                <a:spcPts val="1200"/>
              </a:spcAft>
              <a:buFont typeface="Arial" pitchFamily="34" charset="0"/>
              <a:buChar char="•"/>
              <a:tabLst>
                <a:tab pos="2424113" algn="l"/>
              </a:tabLst>
              <a:defRPr/>
            </a:pPr>
            <a:r>
              <a:rPr lang="en-US" dirty="0" err="1" smtClean="0">
                <a:cs typeface="Arial" pitchFamily="34" charset="0"/>
              </a:rPr>
              <a:t>Comenzo</a:t>
            </a:r>
            <a:r>
              <a:rPr lang="en-US" dirty="0" smtClean="0">
                <a:cs typeface="Arial" pitchFamily="34" charset="0"/>
              </a:rPr>
              <a:t> a </a:t>
            </a:r>
            <a:r>
              <a:rPr lang="en-US" dirty="0" err="1" smtClean="0">
                <a:cs typeface="Arial" pitchFamily="34" charset="0"/>
              </a:rPr>
              <a:t>observarse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una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correlacion</a:t>
            </a:r>
            <a:r>
              <a:rPr lang="en-US" dirty="0" smtClean="0">
                <a:cs typeface="Arial" pitchFamily="34" charset="0"/>
              </a:rPr>
              <a:t> entre el </a:t>
            </a:r>
            <a:r>
              <a:rPr lang="en-US" dirty="0" err="1" smtClean="0">
                <a:cs typeface="Arial" pitchFamily="34" charset="0"/>
              </a:rPr>
              <a:t>exito</a:t>
            </a:r>
            <a:r>
              <a:rPr lang="en-US" dirty="0" smtClean="0">
                <a:cs typeface="Arial" pitchFamily="34" charset="0"/>
              </a:rPr>
              <a:t> del </a:t>
            </a:r>
            <a:r>
              <a:rPr lang="en-US" dirty="0" err="1" smtClean="0">
                <a:cs typeface="Arial" pitchFamily="34" charset="0"/>
              </a:rPr>
              <a:t>tratamiento</a:t>
            </a:r>
            <a:r>
              <a:rPr lang="en-US" dirty="0" smtClean="0">
                <a:cs typeface="Arial" pitchFamily="34" charset="0"/>
              </a:rPr>
              <a:t> con el </a:t>
            </a:r>
            <a:r>
              <a:rPr lang="en-US" dirty="0" err="1" smtClean="0">
                <a:cs typeface="Arial" pitchFamily="34" charset="0"/>
              </a:rPr>
              <a:t>tipo</a:t>
            </a:r>
            <a:r>
              <a:rPr lang="en-US" dirty="0" smtClean="0">
                <a:cs typeface="Arial" pitchFamily="34" charset="0"/>
              </a:rPr>
              <a:t> de </a:t>
            </a:r>
            <a:r>
              <a:rPr lang="en-US" dirty="0" err="1" smtClean="0">
                <a:cs typeface="Arial" pitchFamily="34" charset="0"/>
              </a:rPr>
              <a:t>registro</a:t>
            </a:r>
            <a:r>
              <a:rPr lang="en-US" dirty="0" smtClean="0">
                <a:cs typeface="Arial" pitchFamily="34" charset="0"/>
              </a:rPr>
              <a:t> de </a:t>
            </a:r>
            <a:r>
              <a:rPr lang="en-US" dirty="0" err="1" smtClean="0">
                <a:cs typeface="Arial" pitchFamily="34" charset="0"/>
              </a:rPr>
              <a:t>trazador</a:t>
            </a:r>
            <a:r>
              <a:rPr lang="en-US" dirty="0" smtClean="0">
                <a:cs typeface="Arial" pitchFamily="34" charset="0"/>
              </a:rPr>
              <a:t>.</a:t>
            </a:r>
          </a:p>
          <a:p>
            <a:pPr marL="342900" indent="-342900">
              <a:spcAft>
                <a:spcPts val="1200"/>
              </a:spcAft>
              <a:buFont typeface="Arial" pitchFamily="34" charset="0"/>
              <a:buChar char="•"/>
              <a:tabLst>
                <a:tab pos="2424113" algn="l"/>
              </a:tabLst>
              <a:defRPr/>
            </a:pPr>
            <a:endParaRPr lang="en-US" dirty="0">
              <a:cs typeface="Arial" pitchFamily="34" charset="0"/>
            </a:endParaRPr>
          </a:p>
          <a:p>
            <a:pPr>
              <a:spcAft>
                <a:spcPts val="1200"/>
              </a:spcAft>
              <a:tabLst>
                <a:tab pos="2424113" algn="l"/>
              </a:tabLst>
              <a:defRPr/>
            </a:pPr>
            <a:endParaRPr lang="en-US" dirty="0" smtClean="0">
              <a:cs typeface="Arial" pitchFamily="34" charset="0"/>
            </a:endParaRPr>
          </a:p>
          <a:p>
            <a:pPr>
              <a:spcAft>
                <a:spcPts val="600"/>
              </a:spcAft>
              <a:tabLst>
                <a:tab pos="2424113" algn="l"/>
              </a:tabLst>
              <a:defRPr/>
            </a:pPr>
            <a:endParaRPr lang="en-US" b="1" dirty="0" smtClean="0">
              <a:cs typeface="Arial" pitchFamily="34" charset="0"/>
            </a:endParaRPr>
          </a:p>
          <a:p>
            <a:pPr>
              <a:tabLst>
                <a:tab pos="2424113" algn="l"/>
              </a:tabLst>
              <a:defRPr/>
            </a:pPr>
            <a:endParaRPr lang="en-US" dirty="0">
              <a:cs typeface="Arial" pitchFamily="34" charset="0"/>
            </a:endParaRPr>
          </a:p>
        </p:txBody>
      </p:sp>
      <p:sp>
        <p:nvSpPr>
          <p:cNvPr id="4" name="Title 8"/>
          <p:cNvSpPr txBox="1">
            <a:spLocks/>
          </p:cNvSpPr>
          <p:nvPr/>
        </p:nvSpPr>
        <p:spPr bwMode="auto">
          <a:xfrm>
            <a:off x="623888" y="1143000"/>
            <a:ext cx="8215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SEGUNDA CAMPAÑA DE GELES (APR-2009): 4 CASOS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366" y="4038600"/>
            <a:ext cx="4487934" cy="2819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4042826"/>
            <a:ext cx="3632200" cy="280882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8"/>
          <p:cNvSpPr txBox="1">
            <a:spLocks/>
          </p:cNvSpPr>
          <p:nvPr/>
        </p:nvSpPr>
        <p:spPr bwMode="auto">
          <a:xfrm>
            <a:off x="76200" y="1574800"/>
            <a:ext cx="906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sz="2000" dirty="0" err="1" smtClean="0">
                <a:cs typeface="Arial" charset="0"/>
              </a:rPr>
              <a:t>Experiencia</a:t>
            </a:r>
            <a:r>
              <a:rPr lang="en-US" sz="2000" dirty="0" smtClean="0">
                <a:cs typeface="Arial" charset="0"/>
              </a:rPr>
              <a:t> </a:t>
            </a:r>
            <a:r>
              <a:rPr lang="en-US" sz="2000" dirty="0" err="1">
                <a:cs typeface="Arial" charset="0"/>
              </a:rPr>
              <a:t>o</a:t>
            </a:r>
            <a:r>
              <a:rPr lang="en-US" sz="2000" dirty="0" err="1" smtClean="0">
                <a:cs typeface="Arial" charset="0"/>
              </a:rPr>
              <a:t>btenida</a:t>
            </a:r>
            <a:r>
              <a:rPr lang="en-US" sz="2000" dirty="0" smtClean="0">
                <a:cs typeface="Arial" charset="0"/>
              </a:rPr>
              <a:t> </a:t>
            </a:r>
            <a:r>
              <a:rPr lang="en-US" sz="2000" dirty="0" err="1" smtClean="0">
                <a:cs typeface="Arial" charset="0"/>
              </a:rPr>
              <a:t>luego</a:t>
            </a:r>
            <a:r>
              <a:rPr lang="en-US" sz="2000" dirty="0" smtClean="0">
                <a:cs typeface="Arial" charset="0"/>
              </a:rPr>
              <a:t> de 5 </a:t>
            </a:r>
            <a:r>
              <a:rPr lang="en-US" sz="2000" dirty="0" err="1" smtClean="0">
                <a:cs typeface="Arial" charset="0"/>
              </a:rPr>
              <a:t>pozos</a:t>
            </a:r>
            <a:r>
              <a:rPr lang="en-US" sz="2000" dirty="0" smtClean="0">
                <a:cs typeface="Arial" charset="0"/>
              </a:rPr>
              <a:t>.</a:t>
            </a:r>
            <a:endParaRPr lang="en-US" sz="2000" dirty="0">
              <a:cs typeface="Arial" charset="0"/>
            </a:endParaRPr>
          </a:p>
          <a:p>
            <a:pPr eaLnBrk="1" hangingPunct="1"/>
            <a:endParaRPr lang="en-US" sz="2000" dirty="0">
              <a:cs typeface="Arial" charset="0"/>
            </a:endParaRPr>
          </a:p>
          <a:p>
            <a:pPr eaLnBrk="1" hangingPunct="1"/>
            <a:endParaRPr lang="en-US" sz="2000" dirty="0">
              <a:cs typeface="Arial" charset="0"/>
            </a:endParaRPr>
          </a:p>
        </p:txBody>
      </p:sp>
      <p:grpSp>
        <p:nvGrpSpPr>
          <p:cNvPr id="12292" name="2 Grupo"/>
          <p:cNvGrpSpPr>
            <a:grpSpLocks/>
          </p:cNvGrpSpPr>
          <p:nvPr/>
        </p:nvGrpSpPr>
        <p:grpSpPr bwMode="auto">
          <a:xfrm>
            <a:off x="5719763" y="1981200"/>
            <a:ext cx="3359150" cy="2057400"/>
            <a:chOff x="5902208" y="609600"/>
            <a:chExt cx="3110894" cy="1905000"/>
          </a:xfrm>
        </p:grpSpPr>
        <p:sp>
          <p:nvSpPr>
            <p:cNvPr id="2" name="1 Rectángulo"/>
            <p:cNvSpPr/>
            <p:nvPr/>
          </p:nvSpPr>
          <p:spPr>
            <a:xfrm>
              <a:off x="5994829" y="609600"/>
              <a:ext cx="2968287" cy="1905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4400" dirty="0"/>
            </a:p>
          </p:txBody>
        </p:sp>
        <p:grpSp>
          <p:nvGrpSpPr>
            <p:cNvPr id="12297" name="Group 44"/>
            <p:cNvGrpSpPr>
              <a:grpSpLocks/>
            </p:cNvGrpSpPr>
            <p:nvPr/>
          </p:nvGrpSpPr>
          <p:grpSpPr bwMode="auto">
            <a:xfrm>
              <a:off x="5902208" y="786538"/>
              <a:ext cx="3110894" cy="1723823"/>
              <a:chOff x="4470308" y="2438400"/>
              <a:chExt cx="4706222" cy="2607833"/>
            </a:xfrm>
          </p:grpSpPr>
          <p:grpSp>
            <p:nvGrpSpPr>
              <p:cNvPr id="12298" name="Group 40"/>
              <p:cNvGrpSpPr>
                <a:grpSpLocks/>
              </p:cNvGrpSpPr>
              <p:nvPr/>
            </p:nvGrpSpPr>
            <p:grpSpPr bwMode="auto">
              <a:xfrm>
                <a:off x="4953000" y="2438400"/>
                <a:ext cx="4223530" cy="2607833"/>
                <a:chOff x="4953000" y="2438400"/>
                <a:chExt cx="4223530" cy="2607833"/>
              </a:xfrm>
            </p:grpSpPr>
            <p:cxnSp>
              <p:nvCxnSpPr>
                <p:cNvPr id="12302" name="Straight Connector 31"/>
                <p:cNvCxnSpPr>
                  <a:cxnSpLocks noChangeShapeType="1"/>
                </p:cNvCxnSpPr>
                <p:nvPr/>
              </p:nvCxnSpPr>
              <p:spPr bwMode="auto">
                <a:xfrm rot="5400000" flipH="1" flipV="1">
                  <a:off x="3886200" y="3505200"/>
                  <a:ext cx="2133600" cy="0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2303" name="Straight Connector 36"/>
                <p:cNvCxnSpPr>
                  <a:cxnSpLocks noChangeShapeType="1"/>
                </p:cNvCxnSpPr>
                <p:nvPr/>
              </p:nvCxnSpPr>
              <p:spPr bwMode="auto">
                <a:xfrm>
                  <a:off x="4953000" y="4572000"/>
                  <a:ext cx="3810000" cy="0"/>
                </a:xfrm>
                <a:prstGeom prst="line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24" name="TextBox 4"/>
                <p:cNvSpPr txBox="1"/>
                <p:nvPr/>
              </p:nvSpPr>
              <p:spPr>
                <a:xfrm>
                  <a:off x="7475083" y="4572326"/>
                  <a:ext cx="1701447" cy="47364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>
                  <a:spAutoFit/>
                </a:bodyPr>
                <a:lstStyle/>
                <a:p>
                  <a:pPr>
                    <a:defRPr/>
                  </a:pPr>
                  <a:r>
                    <a:rPr lang="en-US" sz="1600" dirty="0">
                      <a:solidFill>
                        <a:schemeClr val="tx1"/>
                      </a:solidFill>
                    </a:rPr>
                    <a:t>Time (hs)</a:t>
                  </a:r>
                </a:p>
              </p:txBody>
            </p:sp>
            <p:sp>
              <p:nvSpPr>
                <p:cNvPr id="12305" name="Freeform 38"/>
                <p:cNvSpPr>
                  <a:spLocks/>
                </p:cNvSpPr>
                <p:nvPr/>
              </p:nvSpPr>
              <p:spPr bwMode="auto">
                <a:xfrm>
                  <a:off x="5043714" y="2677886"/>
                  <a:ext cx="2431143" cy="1894114"/>
                </a:xfrm>
                <a:custGeom>
                  <a:avLst/>
                  <a:gdLst>
                    <a:gd name="T0" fmla="*/ 0 w 2431143"/>
                    <a:gd name="T1" fmla="*/ 1894114 h 1894114"/>
                    <a:gd name="T2" fmla="*/ 29029 w 2431143"/>
                    <a:gd name="T3" fmla="*/ 1277257 h 1894114"/>
                    <a:gd name="T4" fmla="*/ 116115 w 2431143"/>
                    <a:gd name="T5" fmla="*/ 203200 h 1894114"/>
                    <a:gd name="T6" fmla="*/ 188686 w 2431143"/>
                    <a:gd name="T7" fmla="*/ 58057 h 1894114"/>
                    <a:gd name="T8" fmla="*/ 232229 w 2431143"/>
                    <a:gd name="T9" fmla="*/ 362857 h 1894114"/>
                    <a:gd name="T10" fmla="*/ 297543 w 2431143"/>
                    <a:gd name="T11" fmla="*/ 1277257 h 1894114"/>
                    <a:gd name="T12" fmla="*/ 355600 w 2431143"/>
                    <a:gd name="T13" fmla="*/ 1654628 h 1894114"/>
                    <a:gd name="T14" fmla="*/ 449943 w 2431143"/>
                    <a:gd name="T15" fmla="*/ 1792514 h 1894114"/>
                    <a:gd name="T16" fmla="*/ 674915 w 2431143"/>
                    <a:gd name="T17" fmla="*/ 1850571 h 1894114"/>
                    <a:gd name="T18" fmla="*/ 1153886 w 2431143"/>
                    <a:gd name="T19" fmla="*/ 1865085 h 1894114"/>
                    <a:gd name="T20" fmla="*/ 2431143 w 2431143"/>
                    <a:gd name="T21" fmla="*/ 1879600 h 189411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431143" h="1894114">
                      <a:moveTo>
                        <a:pt x="0" y="1894114"/>
                      </a:moveTo>
                      <a:cubicBezTo>
                        <a:pt x="4838" y="1726595"/>
                        <a:pt x="9677" y="1559076"/>
                        <a:pt x="29029" y="1277257"/>
                      </a:cubicBezTo>
                      <a:cubicBezTo>
                        <a:pt x="48381" y="995438"/>
                        <a:pt x="89505" y="406400"/>
                        <a:pt x="116115" y="203200"/>
                      </a:cubicBezTo>
                      <a:cubicBezTo>
                        <a:pt x="142725" y="0"/>
                        <a:pt x="169334" y="31448"/>
                        <a:pt x="188686" y="58057"/>
                      </a:cubicBezTo>
                      <a:cubicBezTo>
                        <a:pt x="208038" y="84666"/>
                        <a:pt x="214086" y="159657"/>
                        <a:pt x="232229" y="362857"/>
                      </a:cubicBezTo>
                      <a:cubicBezTo>
                        <a:pt x="250372" y="566057"/>
                        <a:pt x="276981" y="1061962"/>
                        <a:pt x="297543" y="1277257"/>
                      </a:cubicBezTo>
                      <a:cubicBezTo>
                        <a:pt x="318105" y="1492552"/>
                        <a:pt x="330200" y="1568752"/>
                        <a:pt x="355600" y="1654628"/>
                      </a:cubicBezTo>
                      <a:cubicBezTo>
                        <a:pt x="381000" y="1740504"/>
                        <a:pt x="396724" y="1759857"/>
                        <a:pt x="449943" y="1792514"/>
                      </a:cubicBezTo>
                      <a:cubicBezTo>
                        <a:pt x="503162" y="1825171"/>
                        <a:pt x="557591" y="1838476"/>
                        <a:pt x="674915" y="1850571"/>
                      </a:cubicBezTo>
                      <a:cubicBezTo>
                        <a:pt x="792239" y="1862666"/>
                        <a:pt x="1153886" y="1865085"/>
                        <a:pt x="1153886" y="1865085"/>
                      </a:cubicBezTo>
                      <a:lnTo>
                        <a:pt x="2431143" y="1879600"/>
                      </a:lnTo>
                    </a:path>
                  </a:pathLst>
                </a:custGeom>
                <a:noFill/>
                <a:ln w="12700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12306" name="Freeform 39"/>
                <p:cNvSpPr>
                  <a:spLocks/>
                </p:cNvSpPr>
                <p:nvPr/>
              </p:nvSpPr>
              <p:spPr bwMode="auto">
                <a:xfrm>
                  <a:off x="5834743" y="3958772"/>
                  <a:ext cx="2931886" cy="613228"/>
                </a:xfrm>
                <a:custGeom>
                  <a:avLst/>
                  <a:gdLst>
                    <a:gd name="T0" fmla="*/ 0 w 2931886"/>
                    <a:gd name="T1" fmla="*/ 613228 h 613228"/>
                    <a:gd name="T2" fmla="*/ 130628 w 2931886"/>
                    <a:gd name="T3" fmla="*/ 547914 h 613228"/>
                    <a:gd name="T4" fmla="*/ 283028 w 2931886"/>
                    <a:gd name="T5" fmla="*/ 395514 h 613228"/>
                    <a:gd name="T6" fmla="*/ 493486 w 2931886"/>
                    <a:gd name="T7" fmla="*/ 134257 h 613228"/>
                    <a:gd name="T8" fmla="*/ 732971 w 2931886"/>
                    <a:gd name="T9" fmla="*/ 3628 h 613228"/>
                    <a:gd name="T10" fmla="*/ 1146628 w 2931886"/>
                    <a:gd name="T11" fmla="*/ 156028 h 613228"/>
                    <a:gd name="T12" fmla="*/ 1465943 w 2931886"/>
                    <a:gd name="T13" fmla="*/ 279399 h 613228"/>
                    <a:gd name="T14" fmla="*/ 2111828 w 2931886"/>
                    <a:gd name="T15" fmla="*/ 366485 h 613228"/>
                    <a:gd name="T16" fmla="*/ 2931886 w 2931886"/>
                    <a:gd name="T17" fmla="*/ 417285 h 613228"/>
                    <a:gd name="T18" fmla="*/ 2931886 w 2931886"/>
                    <a:gd name="T19" fmla="*/ 417285 h 61322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2931886" h="613228">
                      <a:moveTo>
                        <a:pt x="0" y="613228"/>
                      </a:moveTo>
                      <a:cubicBezTo>
                        <a:pt x="41728" y="598714"/>
                        <a:pt x="83457" y="584200"/>
                        <a:pt x="130628" y="547914"/>
                      </a:cubicBezTo>
                      <a:cubicBezTo>
                        <a:pt x="177799" y="511628"/>
                        <a:pt x="222552" y="464457"/>
                        <a:pt x="283028" y="395514"/>
                      </a:cubicBezTo>
                      <a:cubicBezTo>
                        <a:pt x="343504" y="326571"/>
                        <a:pt x="418496" y="199571"/>
                        <a:pt x="493486" y="134257"/>
                      </a:cubicBezTo>
                      <a:cubicBezTo>
                        <a:pt x="568476" y="68943"/>
                        <a:pt x="624114" y="0"/>
                        <a:pt x="732971" y="3628"/>
                      </a:cubicBezTo>
                      <a:cubicBezTo>
                        <a:pt x="841828" y="7256"/>
                        <a:pt x="1024466" y="110066"/>
                        <a:pt x="1146628" y="156028"/>
                      </a:cubicBezTo>
                      <a:cubicBezTo>
                        <a:pt x="1268790" y="201990"/>
                        <a:pt x="1305076" y="244323"/>
                        <a:pt x="1465943" y="279399"/>
                      </a:cubicBezTo>
                      <a:cubicBezTo>
                        <a:pt x="1626810" y="314475"/>
                        <a:pt x="1867504" y="343504"/>
                        <a:pt x="2111828" y="366485"/>
                      </a:cubicBezTo>
                      <a:cubicBezTo>
                        <a:pt x="2356152" y="389466"/>
                        <a:pt x="2931886" y="417285"/>
                        <a:pt x="2931886" y="417285"/>
                      </a:cubicBezTo>
                    </a:path>
                  </a:pathLst>
                </a:custGeom>
                <a:noFill/>
                <a:ln w="12700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AR"/>
                </a:p>
              </p:txBody>
            </p:sp>
          </p:grpSp>
          <p:sp>
            <p:nvSpPr>
              <p:cNvPr id="18" name="TextBox 4"/>
              <p:cNvSpPr txBox="1"/>
              <p:nvPr/>
            </p:nvSpPr>
            <p:spPr>
              <a:xfrm>
                <a:off x="4470308" y="2438400"/>
                <a:ext cx="573406" cy="19793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vert270">
                <a:spAutoFit/>
              </a:bodyPr>
              <a:lstStyle/>
              <a:p>
                <a:pPr algn="ctr">
                  <a:defRPr/>
                </a:pPr>
                <a:r>
                  <a:rPr lang="en-US" sz="1600" dirty="0">
                    <a:solidFill>
                      <a:schemeClr val="tx1"/>
                    </a:solidFill>
                  </a:rPr>
                  <a:t>Concentration</a:t>
                </a:r>
              </a:p>
            </p:txBody>
          </p:sp>
          <p:sp>
            <p:nvSpPr>
              <p:cNvPr id="20" name="TextBox 4"/>
              <p:cNvSpPr txBox="1"/>
              <p:nvPr/>
            </p:nvSpPr>
            <p:spPr>
              <a:xfrm>
                <a:off x="5182024" y="2591004"/>
                <a:ext cx="1080919" cy="32243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1600" dirty="0">
                    <a:solidFill>
                      <a:schemeClr val="tx1"/>
                    </a:solidFill>
                  </a:rPr>
                  <a:t>Type I</a:t>
                </a:r>
              </a:p>
            </p:txBody>
          </p:sp>
          <p:sp>
            <p:nvSpPr>
              <p:cNvPr id="21" name="TextBox 4"/>
              <p:cNvSpPr txBox="1"/>
              <p:nvPr/>
            </p:nvSpPr>
            <p:spPr>
              <a:xfrm>
                <a:off x="6554301" y="3689514"/>
                <a:ext cx="1205469" cy="52034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1600" dirty="0">
                    <a:solidFill>
                      <a:schemeClr val="tx1"/>
                    </a:solidFill>
                  </a:rPr>
                  <a:t>Type II</a:t>
                </a:r>
              </a:p>
            </p:txBody>
          </p:sp>
        </p:grpSp>
      </p:grpSp>
      <p:sp>
        <p:nvSpPr>
          <p:cNvPr id="12293" name="Title 8"/>
          <p:cNvSpPr txBox="1">
            <a:spLocks/>
          </p:cNvSpPr>
          <p:nvPr/>
        </p:nvSpPr>
        <p:spPr bwMode="auto">
          <a:xfrm>
            <a:off x="76200" y="4267201"/>
            <a:ext cx="5638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1085850" indent="-3429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sz="2000" dirty="0" err="1" smtClean="0">
                <a:cs typeface="Arial" charset="0"/>
              </a:rPr>
              <a:t>Otras</a:t>
            </a:r>
            <a:r>
              <a:rPr lang="en-US" sz="2000" dirty="0" smtClean="0">
                <a:cs typeface="Arial" charset="0"/>
              </a:rPr>
              <a:t> </a:t>
            </a:r>
            <a:r>
              <a:rPr lang="en-US" sz="2000" dirty="0" err="1" smtClean="0">
                <a:cs typeface="Arial" charset="0"/>
              </a:rPr>
              <a:t>herramientas</a:t>
            </a:r>
            <a:r>
              <a:rPr lang="en-US" sz="2000" dirty="0" smtClean="0">
                <a:cs typeface="Arial" charset="0"/>
              </a:rPr>
              <a:t> </a:t>
            </a:r>
            <a:r>
              <a:rPr lang="en-US" sz="2000" dirty="0" err="1" smtClean="0">
                <a:cs typeface="Arial" charset="0"/>
              </a:rPr>
              <a:t>para</a:t>
            </a:r>
            <a:r>
              <a:rPr lang="en-US" sz="2000" dirty="0" smtClean="0">
                <a:cs typeface="Arial" charset="0"/>
              </a:rPr>
              <a:t> el </a:t>
            </a:r>
            <a:r>
              <a:rPr lang="en-US" sz="2000" dirty="0" err="1" smtClean="0">
                <a:cs typeface="Arial" charset="0"/>
              </a:rPr>
              <a:t>diagnostico</a:t>
            </a:r>
            <a:r>
              <a:rPr lang="en-US" sz="2000" dirty="0" smtClean="0">
                <a:cs typeface="Arial" charset="0"/>
              </a:rPr>
              <a:t> </a:t>
            </a:r>
            <a:r>
              <a:rPr lang="en-US" sz="2000" dirty="0" err="1" smtClean="0">
                <a:cs typeface="Arial" charset="0"/>
              </a:rPr>
              <a:t>incluyen</a:t>
            </a:r>
            <a:r>
              <a:rPr lang="en-US" sz="2000" dirty="0" smtClean="0">
                <a:cs typeface="Arial" charset="0"/>
              </a:rPr>
              <a:t>:</a:t>
            </a:r>
            <a:endParaRPr lang="en-US" sz="2000" dirty="0">
              <a:cs typeface="Arial" charset="0"/>
            </a:endParaRPr>
          </a:p>
          <a:p>
            <a:pPr lvl="1" eaLnBrk="1" hangingPunct="1">
              <a:buFont typeface="Wingdings" pitchFamily="2" charset="2"/>
              <a:buChar char="ü"/>
            </a:pPr>
            <a:r>
              <a:rPr lang="en-US" sz="2000" dirty="0" err="1" smtClean="0">
                <a:cs typeface="Arial" charset="0"/>
              </a:rPr>
              <a:t>Ensayos</a:t>
            </a:r>
            <a:r>
              <a:rPr lang="en-US" sz="2000" dirty="0" smtClean="0">
                <a:cs typeface="Arial" charset="0"/>
              </a:rPr>
              <a:t> de </a:t>
            </a:r>
            <a:r>
              <a:rPr lang="en-US" sz="2000" dirty="0" err="1" smtClean="0">
                <a:cs typeface="Arial" charset="0"/>
              </a:rPr>
              <a:t>interferencia</a:t>
            </a:r>
            <a:r>
              <a:rPr lang="en-US" sz="2000" dirty="0" smtClean="0">
                <a:cs typeface="Arial" charset="0"/>
              </a:rPr>
              <a:t>.</a:t>
            </a:r>
            <a:endParaRPr lang="en-US" sz="2000" dirty="0">
              <a:cs typeface="Arial" charset="0"/>
            </a:endParaRPr>
          </a:p>
          <a:p>
            <a:pPr lvl="1" eaLnBrk="1" hangingPunct="1">
              <a:buFont typeface="Wingdings" pitchFamily="2" charset="2"/>
              <a:buChar char="ü"/>
            </a:pPr>
            <a:r>
              <a:rPr lang="en-US" sz="2000" dirty="0" smtClean="0">
                <a:cs typeface="Arial" charset="0"/>
              </a:rPr>
              <a:t>ILTs </a:t>
            </a:r>
            <a:r>
              <a:rPr lang="en-US" sz="2000" dirty="0" err="1" smtClean="0">
                <a:cs typeface="Arial" charset="0"/>
              </a:rPr>
              <a:t>para</a:t>
            </a:r>
            <a:r>
              <a:rPr lang="en-US" sz="2000" dirty="0" smtClean="0">
                <a:cs typeface="Arial" charset="0"/>
              </a:rPr>
              <a:t> </a:t>
            </a:r>
            <a:r>
              <a:rPr lang="en-US" sz="2000" dirty="0" err="1" smtClean="0">
                <a:cs typeface="Arial" charset="0"/>
              </a:rPr>
              <a:t>identificar</a:t>
            </a:r>
            <a:r>
              <a:rPr lang="en-US" sz="2000" dirty="0" smtClean="0">
                <a:cs typeface="Arial" charset="0"/>
              </a:rPr>
              <a:t> </a:t>
            </a:r>
            <a:r>
              <a:rPr lang="en-US" sz="2000" dirty="0" err="1" smtClean="0">
                <a:cs typeface="Arial" charset="0"/>
              </a:rPr>
              <a:t>capas</a:t>
            </a:r>
            <a:r>
              <a:rPr lang="en-US" sz="2000" dirty="0" smtClean="0">
                <a:cs typeface="Arial" charset="0"/>
              </a:rPr>
              <a:t> </a:t>
            </a:r>
            <a:r>
              <a:rPr lang="en-US" sz="2000" dirty="0" err="1" smtClean="0">
                <a:cs typeface="Arial" charset="0"/>
              </a:rPr>
              <a:t>ladronas</a:t>
            </a:r>
            <a:r>
              <a:rPr lang="en-US" sz="2000" dirty="0" smtClean="0">
                <a:cs typeface="Arial" charset="0"/>
              </a:rPr>
              <a:t>.</a:t>
            </a:r>
            <a:endParaRPr lang="en-US" sz="2000" dirty="0">
              <a:cs typeface="Arial" charset="0"/>
            </a:endParaRPr>
          </a:p>
          <a:p>
            <a:pPr eaLnBrk="1" hangingPunct="1"/>
            <a:endParaRPr lang="en-US" sz="2000" dirty="0">
              <a:cs typeface="Arial" charset="0"/>
            </a:endParaRPr>
          </a:p>
          <a:p>
            <a:pPr eaLnBrk="1" hangingPunct="1"/>
            <a:endParaRPr lang="en-US" sz="2000" dirty="0">
              <a:cs typeface="Arial" charset="0"/>
            </a:endParaRPr>
          </a:p>
          <a:p>
            <a:pPr eaLnBrk="1" hangingPunct="1"/>
            <a:endParaRPr lang="en-US" sz="2000" dirty="0">
              <a:cs typeface="Arial" charset="0"/>
            </a:endParaRPr>
          </a:p>
        </p:txBody>
      </p:sp>
      <p:pic>
        <p:nvPicPr>
          <p:cNvPr id="1229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8" y="2079625"/>
            <a:ext cx="5497512" cy="203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5" name="Title 8"/>
          <p:cNvSpPr txBox="1">
            <a:spLocks/>
          </p:cNvSpPr>
          <p:nvPr/>
        </p:nvSpPr>
        <p:spPr bwMode="auto">
          <a:xfrm>
            <a:off x="76200" y="5562600"/>
            <a:ext cx="8839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sz="2000" dirty="0" smtClean="0">
                <a:cs typeface="Arial" charset="0"/>
              </a:rPr>
              <a:t>La </a:t>
            </a:r>
            <a:r>
              <a:rPr lang="en-US" sz="2000" dirty="0" err="1" smtClean="0">
                <a:cs typeface="Arial" charset="0"/>
              </a:rPr>
              <a:t>clasificacion</a:t>
            </a:r>
            <a:r>
              <a:rPr lang="en-US" sz="2000" dirty="0" smtClean="0">
                <a:cs typeface="Arial" charset="0"/>
              </a:rPr>
              <a:t> de </a:t>
            </a:r>
            <a:r>
              <a:rPr lang="en-US" sz="2000" dirty="0" err="1" smtClean="0">
                <a:cs typeface="Arial" charset="0"/>
              </a:rPr>
              <a:t>las</a:t>
            </a:r>
            <a:r>
              <a:rPr lang="en-US" sz="2000" dirty="0" smtClean="0">
                <a:cs typeface="Arial" charset="0"/>
              </a:rPr>
              <a:t> </a:t>
            </a:r>
            <a:r>
              <a:rPr lang="en-US" sz="2000" dirty="0" err="1" smtClean="0">
                <a:cs typeface="Arial" charset="0"/>
              </a:rPr>
              <a:t>canalizaciones</a:t>
            </a:r>
            <a:r>
              <a:rPr lang="en-US" sz="2000" dirty="0" smtClean="0">
                <a:cs typeface="Arial" charset="0"/>
              </a:rPr>
              <a:t> </a:t>
            </a:r>
            <a:r>
              <a:rPr lang="en-US" sz="2000" dirty="0" err="1" smtClean="0">
                <a:cs typeface="Arial" charset="0"/>
              </a:rPr>
              <a:t>resulto</a:t>
            </a:r>
            <a:r>
              <a:rPr lang="en-US" sz="2000" dirty="0" smtClean="0">
                <a:cs typeface="Arial" charset="0"/>
              </a:rPr>
              <a:t> </a:t>
            </a:r>
            <a:r>
              <a:rPr lang="en-US" sz="2000" dirty="0" err="1" smtClean="0">
                <a:cs typeface="Arial" charset="0"/>
              </a:rPr>
              <a:t>una</a:t>
            </a:r>
            <a:r>
              <a:rPr lang="en-US" sz="2000" dirty="0" smtClean="0">
                <a:cs typeface="Arial" charset="0"/>
              </a:rPr>
              <a:t> </a:t>
            </a:r>
            <a:r>
              <a:rPr lang="en-US" sz="2000" dirty="0" err="1" smtClean="0">
                <a:cs typeface="Arial" charset="0"/>
              </a:rPr>
              <a:t>herramienta</a:t>
            </a:r>
            <a:r>
              <a:rPr lang="en-US" sz="2000" dirty="0" smtClean="0">
                <a:cs typeface="Arial" charset="0"/>
              </a:rPr>
              <a:t> fundamental en el </a:t>
            </a:r>
            <a:r>
              <a:rPr lang="en-US" sz="2000" dirty="0" err="1" smtClean="0">
                <a:cs typeface="Arial" charset="0"/>
              </a:rPr>
              <a:t>diseño</a:t>
            </a:r>
            <a:r>
              <a:rPr lang="en-US" sz="2000" dirty="0" smtClean="0">
                <a:cs typeface="Arial" charset="0"/>
              </a:rPr>
              <a:t> de los </a:t>
            </a:r>
            <a:r>
              <a:rPr lang="en-US" sz="2000" dirty="0" err="1" smtClean="0">
                <a:cs typeface="Arial" charset="0"/>
              </a:rPr>
              <a:t>tratamientos</a:t>
            </a:r>
            <a:r>
              <a:rPr lang="en-US" sz="2000" dirty="0" smtClean="0">
                <a:cs typeface="Arial" charset="0"/>
              </a:rPr>
              <a:t> de </a:t>
            </a:r>
            <a:r>
              <a:rPr lang="en-US" sz="2000" dirty="0" err="1" smtClean="0">
                <a:cs typeface="Arial" charset="0"/>
              </a:rPr>
              <a:t>geles</a:t>
            </a:r>
            <a:r>
              <a:rPr lang="en-US" sz="2000" dirty="0">
                <a:cs typeface="Arial" charset="0"/>
              </a:rPr>
              <a:t> </a:t>
            </a:r>
            <a:r>
              <a:rPr lang="en-US" sz="2000" dirty="0" err="1" smtClean="0">
                <a:cs typeface="Arial" charset="0"/>
              </a:rPr>
              <a:t>para</a:t>
            </a:r>
            <a:r>
              <a:rPr lang="en-US" sz="2000" dirty="0" smtClean="0">
                <a:cs typeface="Arial" charset="0"/>
              </a:rPr>
              <a:t> </a:t>
            </a:r>
            <a:r>
              <a:rPr lang="en-US" sz="2000" dirty="0" err="1" smtClean="0">
                <a:cs typeface="Arial" charset="0"/>
              </a:rPr>
              <a:t>remediar</a:t>
            </a:r>
            <a:r>
              <a:rPr lang="en-US" sz="2000" dirty="0" smtClean="0">
                <a:cs typeface="Arial" charset="0"/>
              </a:rPr>
              <a:t> </a:t>
            </a:r>
            <a:r>
              <a:rPr lang="en-US" sz="2000" dirty="0" err="1" smtClean="0">
                <a:cs typeface="Arial" charset="0"/>
              </a:rPr>
              <a:t>canalizaciones</a:t>
            </a:r>
            <a:r>
              <a:rPr lang="en-US" sz="2000" dirty="0" smtClean="0">
                <a:cs typeface="Arial" charset="0"/>
              </a:rPr>
              <a:t>,</a:t>
            </a:r>
            <a:endParaRPr lang="en-US" sz="2000" dirty="0">
              <a:cs typeface="Arial" charset="0"/>
            </a:endParaRPr>
          </a:p>
        </p:txBody>
      </p:sp>
      <p:sp>
        <p:nvSpPr>
          <p:cNvPr id="19" name="Title 8"/>
          <p:cNvSpPr txBox="1">
            <a:spLocks/>
          </p:cNvSpPr>
          <p:nvPr/>
        </p:nvSpPr>
        <p:spPr bwMode="auto">
          <a:xfrm>
            <a:off x="304800" y="1143000"/>
            <a:ext cx="838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CLASIFICACION DE CANALIZACIONES: TIPO 1 Y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8"/>
          <p:cNvSpPr txBox="1">
            <a:spLocks/>
          </p:cNvSpPr>
          <p:nvPr/>
        </p:nvSpPr>
        <p:spPr bwMode="auto">
          <a:xfrm>
            <a:off x="152400" y="1905000"/>
            <a:ext cx="8839200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342900" indent="-342900">
              <a:buFont typeface="Arial" pitchFamily="34" charset="0"/>
              <a:buChar char="•"/>
              <a:tabLst>
                <a:tab pos="2424113" algn="l"/>
              </a:tabLst>
              <a:defRPr/>
            </a:pPr>
            <a:r>
              <a:rPr lang="en-US" dirty="0" err="1" smtClean="0">
                <a:cs typeface="Arial" pitchFamily="34" charset="0"/>
              </a:rPr>
              <a:t>Basados</a:t>
            </a:r>
            <a:r>
              <a:rPr lang="en-US" dirty="0" smtClean="0">
                <a:cs typeface="Arial" pitchFamily="34" charset="0"/>
              </a:rPr>
              <a:t> en </a:t>
            </a:r>
            <a:r>
              <a:rPr lang="en-US" dirty="0" err="1" smtClean="0">
                <a:cs typeface="Arial" pitchFamily="34" charset="0"/>
              </a:rPr>
              <a:t>las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lecciones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aprendidas</a:t>
            </a:r>
            <a:r>
              <a:rPr lang="en-US" dirty="0" smtClean="0">
                <a:cs typeface="Arial" pitchFamily="34" charset="0"/>
              </a:rPr>
              <a:t> se </a:t>
            </a:r>
            <a:r>
              <a:rPr lang="en-US" dirty="0" err="1" smtClean="0">
                <a:cs typeface="Arial" pitchFamily="34" charset="0"/>
              </a:rPr>
              <a:t>introdujeron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modificaciones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para</a:t>
            </a:r>
            <a:r>
              <a:rPr lang="en-US" dirty="0" smtClean="0">
                <a:cs typeface="Arial" pitchFamily="34" charset="0"/>
              </a:rPr>
              <a:t> el </a:t>
            </a:r>
            <a:r>
              <a:rPr lang="en-US" dirty="0" err="1" smtClean="0">
                <a:cs typeface="Arial" pitchFamily="34" charset="0"/>
              </a:rPr>
              <a:t>tratamiento</a:t>
            </a:r>
            <a:r>
              <a:rPr lang="en-US" dirty="0" smtClean="0">
                <a:cs typeface="Arial" pitchFamily="34" charset="0"/>
              </a:rPr>
              <a:t> de los </a:t>
            </a:r>
            <a:r>
              <a:rPr lang="en-US" dirty="0" err="1" smtClean="0">
                <a:cs typeface="Arial" pitchFamily="34" charset="0"/>
              </a:rPr>
              <a:t>canales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Tipo</a:t>
            </a:r>
            <a:r>
              <a:rPr lang="en-US" dirty="0" smtClean="0">
                <a:cs typeface="Arial" pitchFamily="34" charset="0"/>
              </a:rPr>
              <a:t> 1.</a:t>
            </a:r>
            <a:endParaRPr lang="es-AR" dirty="0" smtClean="0"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  <a:tabLst>
                <a:tab pos="2424113" algn="l"/>
              </a:tabLst>
              <a:defRPr/>
            </a:pPr>
            <a:endParaRPr lang="en-US" dirty="0" smtClean="0">
              <a:cs typeface="Arial" pitchFamily="34" charset="0"/>
            </a:endParaRPr>
          </a:p>
          <a:p>
            <a:pPr marL="895350" indent="-457200">
              <a:buFont typeface="+mj-lt"/>
              <a:buAutoNum type="arabicPeriod"/>
              <a:tabLst>
                <a:tab pos="2424113" algn="l"/>
              </a:tabLst>
              <a:defRPr/>
            </a:pPr>
            <a:r>
              <a:rPr lang="en-US" b="1" dirty="0" err="1" smtClean="0">
                <a:cs typeface="Arial" pitchFamily="34" charset="0"/>
              </a:rPr>
              <a:t>Inyeccion</a:t>
            </a:r>
            <a:r>
              <a:rPr lang="en-US" b="1" dirty="0" smtClean="0">
                <a:cs typeface="Arial" pitchFamily="34" charset="0"/>
              </a:rPr>
              <a:t> de </a:t>
            </a:r>
            <a:r>
              <a:rPr lang="en-US" b="1" dirty="0" err="1" smtClean="0">
                <a:cs typeface="Arial" pitchFamily="34" charset="0"/>
              </a:rPr>
              <a:t>bajas</a:t>
            </a:r>
            <a:r>
              <a:rPr lang="en-US" b="1" dirty="0" smtClean="0">
                <a:cs typeface="Arial" pitchFamily="34" charset="0"/>
              </a:rPr>
              <a:t> </a:t>
            </a:r>
            <a:r>
              <a:rPr lang="en-US" b="1" dirty="0" err="1" smtClean="0">
                <a:cs typeface="Arial" pitchFamily="34" charset="0"/>
              </a:rPr>
              <a:t>concentraciones</a:t>
            </a:r>
            <a:r>
              <a:rPr lang="en-US" b="1" dirty="0" smtClean="0">
                <a:cs typeface="Arial" pitchFamily="34" charset="0"/>
              </a:rPr>
              <a:t> de </a:t>
            </a:r>
            <a:r>
              <a:rPr lang="en-US" b="1" dirty="0" err="1" smtClean="0">
                <a:cs typeface="Arial" pitchFamily="34" charset="0"/>
              </a:rPr>
              <a:t>polimero</a:t>
            </a:r>
            <a:r>
              <a:rPr lang="en-US" b="1" dirty="0" smtClean="0">
                <a:cs typeface="Arial" pitchFamily="34" charset="0"/>
              </a:rPr>
              <a:t> sin </a:t>
            </a:r>
            <a:r>
              <a:rPr lang="en-US" b="1" dirty="0" err="1" smtClean="0">
                <a:cs typeface="Arial" pitchFamily="34" charset="0"/>
              </a:rPr>
              <a:t>entrecruzador</a:t>
            </a:r>
            <a:r>
              <a:rPr lang="en-US" b="1" dirty="0" smtClean="0">
                <a:cs typeface="Arial" pitchFamily="34" charset="0"/>
              </a:rPr>
              <a:t>.</a:t>
            </a:r>
          </a:p>
          <a:p>
            <a:pPr marL="895350">
              <a:tabLst>
                <a:tab pos="2424113" algn="l"/>
              </a:tabLst>
              <a:defRPr/>
            </a:pPr>
            <a:r>
              <a:rPr lang="en-US" dirty="0" err="1" smtClean="0">
                <a:cs typeface="Arial" pitchFamily="34" charset="0"/>
              </a:rPr>
              <a:t>Objetivo</a:t>
            </a:r>
            <a:r>
              <a:rPr lang="en-US" dirty="0" smtClean="0">
                <a:cs typeface="Arial" pitchFamily="34" charset="0"/>
              </a:rPr>
              <a:t>: </a:t>
            </a:r>
            <a:r>
              <a:rPr lang="en-US" dirty="0" err="1" smtClean="0">
                <a:cs typeface="Arial" pitchFamily="34" charset="0"/>
              </a:rPr>
              <a:t>Utilizacion</a:t>
            </a:r>
            <a:r>
              <a:rPr lang="en-US" dirty="0" smtClean="0">
                <a:cs typeface="Arial" pitchFamily="34" charset="0"/>
              </a:rPr>
              <a:t> de </a:t>
            </a:r>
            <a:r>
              <a:rPr lang="en-US" dirty="0" err="1" smtClean="0">
                <a:cs typeface="Arial" pitchFamily="34" charset="0"/>
              </a:rPr>
              <a:t>polimero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como</a:t>
            </a:r>
            <a:r>
              <a:rPr lang="en-US" dirty="0" smtClean="0">
                <a:cs typeface="Arial" pitchFamily="34" charset="0"/>
              </a:rPr>
              <a:t> “pseudo” </a:t>
            </a:r>
            <a:r>
              <a:rPr lang="en-US" dirty="0" err="1" smtClean="0">
                <a:cs typeface="Arial" pitchFamily="34" charset="0"/>
              </a:rPr>
              <a:t>trazador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para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confirmar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tiempos</a:t>
            </a:r>
            <a:r>
              <a:rPr lang="en-US" dirty="0" smtClean="0">
                <a:cs typeface="Arial" pitchFamily="34" charset="0"/>
              </a:rPr>
              <a:t> de </a:t>
            </a:r>
            <a:r>
              <a:rPr lang="en-US" dirty="0" err="1" smtClean="0">
                <a:cs typeface="Arial" pitchFamily="34" charset="0"/>
              </a:rPr>
              <a:t>transito</a:t>
            </a:r>
            <a:r>
              <a:rPr lang="en-US" dirty="0" smtClean="0">
                <a:cs typeface="Arial" pitchFamily="34" charset="0"/>
              </a:rPr>
              <a:t> y </a:t>
            </a:r>
            <a:r>
              <a:rPr lang="en-US" dirty="0" err="1" smtClean="0">
                <a:cs typeface="Arial" pitchFamily="34" charset="0"/>
              </a:rPr>
              <a:t>ajustar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volumenes</a:t>
            </a:r>
            <a:r>
              <a:rPr lang="en-US" dirty="0" smtClean="0">
                <a:cs typeface="Arial" pitchFamily="34" charset="0"/>
              </a:rPr>
              <a:t> del </a:t>
            </a:r>
            <a:r>
              <a:rPr lang="en-US" dirty="0" err="1" smtClean="0">
                <a:cs typeface="Arial" pitchFamily="34" charset="0"/>
              </a:rPr>
              <a:t>tratamiento</a:t>
            </a:r>
            <a:r>
              <a:rPr lang="en-US" dirty="0" smtClean="0">
                <a:cs typeface="Arial" pitchFamily="34" charset="0"/>
              </a:rPr>
              <a:t>.</a:t>
            </a:r>
          </a:p>
          <a:p>
            <a:pPr marL="895350">
              <a:tabLst>
                <a:tab pos="2424113" algn="l"/>
              </a:tabLst>
              <a:defRPr/>
            </a:pPr>
            <a:endParaRPr lang="en-US" dirty="0" smtClean="0">
              <a:cs typeface="Arial" pitchFamily="34" charset="0"/>
            </a:endParaRPr>
          </a:p>
          <a:p>
            <a:pPr marL="895350" indent="-457200">
              <a:buFont typeface="+mj-lt"/>
              <a:buAutoNum type="arabicPeriod" startAt="2"/>
              <a:tabLst>
                <a:tab pos="2424113" algn="l"/>
              </a:tabLst>
              <a:defRPr/>
            </a:pPr>
            <a:r>
              <a:rPr lang="en-US" b="1" dirty="0" err="1" smtClean="0">
                <a:cs typeface="Arial" pitchFamily="34" charset="0"/>
              </a:rPr>
              <a:t>Uso</a:t>
            </a:r>
            <a:r>
              <a:rPr lang="en-US" b="1" dirty="0" smtClean="0">
                <a:cs typeface="Arial" pitchFamily="34" charset="0"/>
              </a:rPr>
              <a:t> de </a:t>
            </a:r>
            <a:r>
              <a:rPr lang="en-US" b="1" dirty="0" err="1" smtClean="0">
                <a:cs typeface="Arial" pitchFamily="34" charset="0"/>
              </a:rPr>
              <a:t>agente</a:t>
            </a:r>
            <a:r>
              <a:rPr lang="en-US" b="1" dirty="0" smtClean="0">
                <a:cs typeface="Arial" pitchFamily="34" charset="0"/>
              </a:rPr>
              <a:t> </a:t>
            </a:r>
            <a:r>
              <a:rPr lang="en-US" b="1" dirty="0" err="1" smtClean="0">
                <a:cs typeface="Arial" pitchFamily="34" charset="0"/>
              </a:rPr>
              <a:t>acelerante</a:t>
            </a:r>
            <a:r>
              <a:rPr lang="en-US" b="1" dirty="0" smtClean="0">
                <a:cs typeface="Arial" pitchFamily="34" charset="0"/>
              </a:rPr>
              <a:t>.</a:t>
            </a:r>
          </a:p>
          <a:p>
            <a:pPr marL="895350">
              <a:tabLst>
                <a:tab pos="2424113" algn="l"/>
              </a:tabLst>
              <a:defRPr/>
            </a:pPr>
            <a:r>
              <a:rPr lang="en-US" dirty="0" err="1" smtClean="0">
                <a:cs typeface="Arial" pitchFamily="34" charset="0"/>
              </a:rPr>
              <a:t>Objectivo</a:t>
            </a:r>
            <a:r>
              <a:rPr lang="en-US" dirty="0" smtClean="0">
                <a:cs typeface="Arial" pitchFamily="34" charset="0"/>
              </a:rPr>
              <a:t>: </a:t>
            </a:r>
            <a:r>
              <a:rPr lang="en-US" dirty="0" err="1" smtClean="0">
                <a:cs typeface="Arial" pitchFamily="34" charset="0"/>
              </a:rPr>
              <a:t>Acelerar</a:t>
            </a:r>
            <a:r>
              <a:rPr lang="en-US" dirty="0" smtClean="0">
                <a:cs typeface="Arial" pitchFamily="34" charset="0"/>
              </a:rPr>
              <a:t> la </a:t>
            </a:r>
            <a:r>
              <a:rPr lang="en-US" dirty="0" err="1" smtClean="0">
                <a:cs typeface="Arial" pitchFamily="34" charset="0"/>
              </a:rPr>
              <a:t>gelificacion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para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evitar</a:t>
            </a:r>
            <a:r>
              <a:rPr lang="en-US" dirty="0" smtClean="0">
                <a:cs typeface="Arial" pitchFamily="34" charset="0"/>
              </a:rPr>
              <a:t> la </a:t>
            </a:r>
            <a:r>
              <a:rPr lang="en-US" dirty="0" err="1" smtClean="0">
                <a:cs typeface="Arial" pitchFamily="34" charset="0"/>
              </a:rPr>
              <a:t>produccion</a:t>
            </a:r>
            <a:r>
              <a:rPr lang="en-US" dirty="0" smtClean="0">
                <a:cs typeface="Arial" pitchFamily="34" charset="0"/>
              </a:rPr>
              <a:t> en </a:t>
            </a:r>
            <a:r>
              <a:rPr lang="en-US" dirty="0" err="1" smtClean="0">
                <a:cs typeface="Arial" pitchFamily="34" charset="0"/>
              </a:rPr>
              <a:t>productores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asociados</a:t>
            </a:r>
            <a:r>
              <a:rPr lang="en-US" dirty="0" smtClean="0">
                <a:cs typeface="Arial" pitchFamily="34" charset="0"/>
              </a:rPr>
              <a:t>.</a:t>
            </a:r>
          </a:p>
          <a:p>
            <a:pPr marL="895350">
              <a:tabLst>
                <a:tab pos="2424113" algn="l"/>
              </a:tabLst>
              <a:defRPr/>
            </a:pPr>
            <a:endParaRPr lang="en-US" dirty="0">
              <a:cs typeface="Arial" pitchFamily="34" charset="0"/>
            </a:endParaRPr>
          </a:p>
          <a:p>
            <a:pPr marL="438150">
              <a:tabLst>
                <a:tab pos="2424113" algn="l"/>
              </a:tabLst>
              <a:defRPr/>
            </a:pPr>
            <a:r>
              <a:rPr lang="en-US" b="1" dirty="0" smtClean="0">
                <a:cs typeface="Arial" pitchFamily="34" charset="0"/>
              </a:rPr>
              <a:t>3.    </a:t>
            </a:r>
            <a:r>
              <a:rPr lang="en-US" b="1" dirty="0" err="1" smtClean="0">
                <a:cs typeface="Arial" pitchFamily="34" charset="0"/>
              </a:rPr>
              <a:t>Inyeccion</a:t>
            </a:r>
            <a:r>
              <a:rPr lang="en-US" b="1" dirty="0" smtClean="0">
                <a:cs typeface="Arial" pitchFamily="34" charset="0"/>
              </a:rPr>
              <a:t> continua de </a:t>
            </a:r>
            <a:r>
              <a:rPr lang="en-US" b="1" dirty="0" err="1" smtClean="0">
                <a:cs typeface="Arial" pitchFamily="34" charset="0"/>
              </a:rPr>
              <a:t>Hipoclorito</a:t>
            </a:r>
            <a:r>
              <a:rPr lang="en-US" b="1" dirty="0" smtClean="0">
                <a:cs typeface="Arial" pitchFamily="34" charset="0"/>
              </a:rPr>
              <a:t> de </a:t>
            </a:r>
            <a:r>
              <a:rPr lang="en-US" b="1" dirty="0" err="1" smtClean="0">
                <a:cs typeface="Arial" pitchFamily="34" charset="0"/>
              </a:rPr>
              <a:t>Sodio</a:t>
            </a:r>
            <a:r>
              <a:rPr lang="en-US" b="1" dirty="0" smtClean="0">
                <a:cs typeface="Arial" pitchFamily="34" charset="0"/>
              </a:rPr>
              <a:t> en </a:t>
            </a:r>
            <a:r>
              <a:rPr lang="en-US" b="1" dirty="0" err="1" smtClean="0">
                <a:cs typeface="Arial" pitchFamily="34" charset="0"/>
              </a:rPr>
              <a:t>productores</a:t>
            </a:r>
            <a:r>
              <a:rPr lang="en-US" b="1" dirty="0" smtClean="0">
                <a:cs typeface="Arial" pitchFamily="34" charset="0"/>
              </a:rPr>
              <a:t>.</a:t>
            </a:r>
          </a:p>
          <a:p>
            <a:pPr marL="895350">
              <a:tabLst>
                <a:tab pos="2424113" algn="l"/>
              </a:tabLst>
              <a:defRPr/>
            </a:pPr>
            <a:r>
              <a:rPr lang="en-US" dirty="0" err="1" smtClean="0">
                <a:cs typeface="Arial" pitchFamily="34" charset="0"/>
              </a:rPr>
              <a:t>Objectivo</a:t>
            </a:r>
            <a:r>
              <a:rPr lang="en-US" dirty="0" smtClean="0">
                <a:cs typeface="Arial" pitchFamily="34" charset="0"/>
              </a:rPr>
              <a:t>: Romper el gel en el productor en </a:t>
            </a:r>
            <a:r>
              <a:rPr lang="en-US" dirty="0" err="1" smtClean="0">
                <a:cs typeface="Arial" pitchFamily="34" charset="0"/>
              </a:rPr>
              <a:t>caso</a:t>
            </a:r>
            <a:r>
              <a:rPr lang="en-US" dirty="0" smtClean="0">
                <a:cs typeface="Arial" pitchFamily="34" charset="0"/>
              </a:rPr>
              <a:t> de </a:t>
            </a:r>
            <a:r>
              <a:rPr lang="en-US" dirty="0" err="1" smtClean="0">
                <a:cs typeface="Arial" pitchFamily="34" charset="0"/>
              </a:rPr>
              <a:t>que</a:t>
            </a:r>
            <a:r>
              <a:rPr lang="en-US" dirty="0" smtClean="0">
                <a:cs typeface="Arial" pitchFamily="34" charset="0"/>
              </a:rPr>
              <a:t> se </a:t>
            </a:r>
            <a:r>
              <a:rPr lang="en-US" dirty="0" err="1" smtClean="0">
                <a:cs typeface="Arial" pitchFamily="34" charset="0"/>
              </a:rPr>
              <a:t>produzca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una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irrupcion</a:t>
            </a:r>
            <a:r>
              <a:rPr lang="en-US" dirty="0" smtClean="0">
                <a:cs typeface="Arial" pitchFamily="34" charset="0"/>
              </a:rPr>
              <a:t>.</a:t>
            </a:r>
          </a:p>
        </p:txBody>
      </p:sp>
      <p:sp>
        <p:nvSpPr>
          <p:cNvPr id="4" name="Title 8"/>
          <p:cNvSpPr txBox="1">
            <a:spLocks/>
          </p:cNvSpPr>
          <p:nvPr/>
        </p:nvSpPr>
        <p:spPr bwMode="auto">
          <a:xfrm>
            <a:off x="623888" y="1143000"/>
            <a:ext cx="8215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TERCERA CAMPAÑA DE GELES (NOV-2010): 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CASOS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itle 8"/>
          <p:cNvSpPr txBox="1">
            <a:spLocks/>
          </p:cNvSpPr>
          <p:nvPr/>
        </p:nvSpPr>
        <p:spPr bwMode="auto">
          <a:xfrm>
            <a:off x="461963" y="1371600"/>
            <a:ext cx="3424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sz="1600" b="1" dirty="0" err="1" smtClean="0">
                <a:cs typeface="Arial" charset="0"/>
              </a:rPr>
              <a:t>Ejemplo</a:t>
            </a:r>
            <a:r>
              <a:rPr lang="en-US" sz="1600" b="1" dirty="0" smtClean="0">
                <a:cs typeface="Arial" charset="0"/>
              </a:rPr>
              <a:t>: </a:t>
            </a:r>
            <a:r>
              <a:rPr lang="en-US" sz="1600" b="1" dirty="0">
                <a:cs typeface="Arial" charset="0"/>
              </a:rPr>
              <a:t>ECN-90 – </a:t>
            </a:r>
            <a:r>
              <a:rPr lang="en-US" sz="1600" b="1" dirty="0" err="1" smtClean="0">
                <a:cs typeface="Arial" charset="0"/>
              </a:rPr>
              <a:t>Caso</a:t>
            </a:r>
            <a:r>
              <a:rPr lang="en-US" sz="1600" b="1" dirty="0" smtClean="0">
                <a:cs typeface="Arial" charset="0"/>
              </a:rPr>
              <a:t> TIPO 1</a:t>
            </a:r>
            <a:endParaRPr lang="en-US" sz="1600" b="1" dirty="0">
              <a:cs typeface="Arial" charset="0"/>
            </a:endParaRPr>
          </a:p>
        </p:txBody>
      </p:sp>
      <p:sp>
        <p:nvSpPr>
          <p:cNvPr id="19460" name="Title 8"/>
          <p:cNvSpPr txBox="1">
            <a:spLocks/>
          </p:cNvSpPr>
          <p:nvPr/>
        </p:nvSpPr>
        <p:spPr bwMode="auto">
          <a:xfrm>
            <a:off x="5181600" y="1371600"/>
            <a:ext cx="3443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sz="1600" b="1" dirty="0" err="1" smtClean="0">
                <a:cs typeface="Arial" charset="0"/>
              </a:rPr>
              <a:t>Ejemplo</a:t>
            </a:r>
            <a:r>
              <a:rPr lang="en-US" sz="1600" b="1" dirty="0" smtClean="0">
                <a:cs typeface="Arial" charset="0"/>
              </a:rPr>
              <a:t>: </a:t>
            </a:r>
            <a:r>
              <a:rPr lang="en-US" sz="1600" b="1" dirty="0">
                <a:cs typeface="Arial" charset="0"/>
              </a:rPr>
              <a:t>JCP-36 – </a:t>
            </a:r>
            <a:r>
              <a:rPr lang="en-US" sz="1600" b="1" dirty="0" err="1" smtClean="0">
                <a:cs typeface="Arial" charset="0"/>
              </a:rPr>
              <a:t>Caso</a:t>
            </a:r>
            <a:r>
              <a:rPr lang="en-US" sz="1600" b="1" dirty="0" smtClean="0">
                <a:cs typeface="Arial" charset="0"/>
              </a:rPr>
              <a:t> TIPO 1</a:t>
            </a:r>
            <a:endParaRPr lang="en-US" sz="1600" b="1" dirty="0">
              <a:cs typeface="Arial" charset="0"/>
            </a:endParaRPr>
          </a:p>
        </p:txBody>
      </p:sp>
      <p:pic>
        <p:nvPicPr>
          <p:cNvPr id="19461" name="Picture 205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676400"/>
            <a:ext cx="4181475" cy="28429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20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70779"/>
            <a:ext cx="4267200" cy="29012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5" name="Title 8"/>
          <p:cNvSpPr txBox="1">
            <a:spLocks/>
          </p:cNvSpPr>
          <p:nvPr/>
        </p:nvSpPr>
        <p:spPr bwMode="auto">
          <a:xfrm>
            <a:off x="0" y="4572000"/>
            <a:ext cx="44862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165100" indent="-165100" eaLnBrk="1" hangingPunct="1"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Tiempo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de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transito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de 105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minutos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165100" indent="-165100" eaLnBrk="1" hangingPunct="1"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Irrupcion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de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polimero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en 8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horas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165100" indent="-165100" eaLnBrk="1" hangingPunct="1"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Inyeccion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de slugs de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alta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conc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(8,000 ppm).</a:t>
            </a:r>
          </a:p>
          <a:p>
            <a:pPr marL="165100" indent="-165100" eaLnBrk="1" hangingPunct="1"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Se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logro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bloqueo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efectivo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165100" indent="-165100" eaLnBrk="1" hangingPunct="1"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No se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produjo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mas gel en productor.</a:t>
            </a:r>
          </a:p>
          <a:p>
            <a:pPr marL="165100" indent="-165100" eaLnBrk="1" hangingPunct="1">
              <a:spcAft>
                <a:spcPts val="600"/>
              </a:spcAft>
              <a:buFont typeface="Arial" charset="0"/>
              <a:buChar char="•"/>
              <a:defRPr/>
            </a:pP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Incremento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de WHP en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tratamiento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buFont typeface="Arial" charset="0"/>
              <a:buChar char="•"/>
              <a:defRPr/>
            </a:pPr>
            <a:endParaRPr lang="en-US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8"/>
          <p:cNvSpPr txBox="1">
            <a:spLocks/>
          </p:cNvSpPr>
          <p:nvPr/>
        </p:nvSpPr>
        <p:spPr bwMode="auto">
          <a:xfrm>
            <a:off x="4567238" y="4648200"/>
            <a:ext cx="4567237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177800" indent="-165100">
              <a:spcAft>
                <a:spcPts val="600"/>
              </a:spcAft>
              <a:buFont typeface="Arial" pitchFamily="34" charset="0"/>
              <a:buChar char="•"/>
              <a:tabLst>
                <a:tab pos="2424113" algn="l"/>
              </a:tabLst>
              <a:defRPr/>
            </a:pPr>
            <a:r>
              <a:rPr lang="en-US" sz="1600" dirty="0" err="1" smtClean="0">
                <a:cs typeface="Arial" pitchFamily="34" charset="0"/>
              </a:rPr>
              <a:t>Tiempo</a:t>
            </a:r>
            <a:r>
              <a:rPr lang="en-US" sz="1600" dirty="0" smtClean="0">
                <a:cs typeface="Arial" pitchFamily="34" charset="0"/>
              </a:rPr>
              <a:t> de </a:t>
            </a:r>
            <a:r>
              <a:rPr lang="en-US" sz="1600" dirty="0" err="1" smtClean="0">
                <a:cs typeface="Arial" pitchFamily="34" charset="0"/>
              </a:rPr>
              <a:t>transito</a:t>
            </a:r>
            <a:r>
              <a:rPr lang="en-US" sz="1600" dirty="0" smtClean="0">
                <a:cs typeface="Arial" pitchFamily="34" charset="0"/>
              </a:rPr>
              <a:t> de 6 </a:t>
            </a:r>
            <a:r>
              <a:rPr lang="en-US" sz="1600" dirty="0" err="1" smtClean="0">
                <a:cs typeface="Arial" pitchFamily="34" charset="0"/>
              </a:rPr>
              <a:t>horas</a:t>
            </a:r>
            <a:r>
              <a:rPr lang="en-US" sz="1600" dirty="0" smtClean="0">
                <a:cs typeface="Arial" pitchFamily="34" charset="0"/>
              </a:rPr>
              <a:t>.</a:t>
            </a:r>
          </a:p>
          <a:p>
            <a:pPr marL="177800" indent="-165100">
              <a:spcAft>
                <a:spcPts val="600"/>
              </a:spcAft>
              <a:buFont typeface="Arial" pitchFamily="34" charset="0"/>
              <a:buChar char="•"/>
              <a:tabLst>
                <a:tab pos="2424113" algn="l"/>
              </a:tabLst>
              <a:defRPr/>
            </a:pPr>
            <a:r>
              <a:rPr lang="en-US" sz="1600" dirty="0" err="1" smtClean="0">
                <a:cs typeface="Arial" pitchFamily="34" charset="0"/>
              </a:rPr>
              <a:t>Irrupcion</a:t>
            </a:r>
            <a:r>
              <a:rPr lang="en-US" sz="1600" dirty="0" smtClean="0">
                <a:cs typeface="Arial" pitchFamily="34" charset="0"/>
              </a:rPr>
              <a:t> de Gel en </a:t>
            </a:r>
            <a:r>
              <a:rPr lang="en-US" sz="1600" dirty="0" err="1">
                <a:cs typeface="Arial" pitchFamily="34" charset="0"/>
              </a:rPr>
              <a:t>h</a:t>
            </a:r>
            <a:r>
              <a:rPr lang="en-US" sz="1600" dirty="0" err="1" smtClean="0">
                <a:cs typeface="Arial" pitchFamily="34" charset="0"/>
              </a:rPr>
              <a:t>oras</a:t>
            </a:r>
            <a:r>
              <a:rPr lang="en-US" sz="1600" dirty="0" smtClean="0">
                <a:cs typeface="Arial" pitchFamily="34" charset="0"/>
              </a:rPr>
              <a:t>.</a:t>
            </a:r>
          </a:p>
          <a:p>
            <a:pPr marL="177800" indent="-165100">
              <a:spcAft>
                <a:spcPts val="600"/>
              </a:spcAft>
              <a:buFont typeface="Arial" pitchFamily="34" charset="0"/>
              <a:buChar char="•"/>
              <a:tabLst>
                <a:tab pos="2424113" algn="l"/>
              </a:tabLst>
              <a:defRPr/>
            </a:pPr>
            <a:r>
              <a:rPr lang="en-US" sz="1600" dirty="0" err="1" smtClean="0">
                <a:cs typeface="Arial" pitchFamily="34" charset="0"/>
              </a:rPr>
              <a:t>Inyeccion</a:t>
            </a:r>
            <a:r>
              <a:rPr lang="en-US" sz="1600" dirty="0" smtClean="0">
                <a:cs typeface="Arial" pitchFamily="34" charset="0"/>
              </a:rPr>
              <a:t> de slugs de </a:t>
            </a:r>
            <a:r>
              <a:rPr lang="en-US" sz="1600" dirty="0" err="1" smtClean="0">
                <a:cs typeface="Arial" pitchFamily="34" charset="0"/>
              </a:rPr>
              <a:t>alta</a:t>
            </a:r>
            <a:r>
              <a:rPr lang="en-US" sz="1600" dirty="0" smtClean="0">
                <a:cs typeface="Arial" pitchFamily="34" charset="0"/>
              </a:rPr>
              <a:t> </a:t>
            </a:r>
            <a:r>
              <a:rPr lang="en-US" sz="1600" dirty="0" err="1" smtClean="0">
                <a:cs typeface="Arial" pitchFamily="34" charset="0"/>
              </a:rPr>
              <a:t>concentracion</a:t>
            </a:r>
            <a:r>
              <a:rPr lang="en-US" sz="1600" dirty="0" smtClean="0">
                <a:cs typeface="Arial" pitchFamily="34" charset="0"/>
              </a:rPr>
              <a:t> (12,000 ppm)</a:t>
            </a:r>
          </a:p>
          <a:p>
            <a:pPr marL="177800" indent="-165100">
              <a:spcAft>
                <a:spcPts val="600"/>
              </a:spcAft>
              <a:buFont typeface="Arial" pitchFamily="34" charset="0"/>
              <a:buChar char="•"/>
              <a:tabLst>
                <a:tab pos="2424113" algn="l"/>
              </a:tabLst>
              <a:defRPr/>
            </a:pPr>
            <a:r>
              <a:rPr lang="en-US" sz="1600" dirty="0" err="1" smtClean="0">
                <a:cs typeface="Arial" pitchFamily="34" charset="0"/>
              </a:rPr>
              <a:t>Nunca</a:t>
            </a:r>
            <a:r>
              <a:rPr lang="en-US" sz="1600" dirty="0" smtClean="0">
                <a:cs typeface="Arial" pitchFamily="34" charset="0"/>
              </a:rPr>
              <a:t> </a:t>
            </a:r>
            <a:r>
              <a:rPr lang="en-US" sz="1600" dirty="0" err="1" smtClean="0">
                <a:cs typeface="Arial" pitchFamily="34" charset="0"/>
              </a:rPr>
              <a:t>pudo</a:t>
            </a:r>
            <a:r>
              <a:rPr lang="en-US" sz="1600" dirty="0" smtClean="0">
                <a:cs typeface="Arial" pitchFamily="34" charset="0"/>
              </a:rPr>
              <a:t> </a:t>
            </a:r>
            <a:r>
              <a:rPr lang="en-US" sz="1600" dirty="0" err="1" smtClean="0">
                <a:cs typeface="Arial" pitchFamily="34" charset="0"/>
              </a:rPr>
              <a:t>detenerse</a:t>
            </a:r>
            <a:r>
              <a:rPr lang="en-US" sz="1600" dirty="0" smtClean="0">
                <a:cs typeface="Arial" pitchFamily="34" charset="0"/>
              </a:rPr>
              <a:t> la </a:t>
            </a:r>
            <a:r>
              <a:rPr lang="en-US" sz="1600" dirty="0" err="1" smtClean="0">
                <a:cs typeface="Arial" pitchFamily="34" charset="0"/>
              </a:rPr>
              <a:t>produccion</a:t>
            </a:r>
            <a:r>
              <a:rPr lang="en-US" sz="1600" dirty="0" smtClean="0">
                <a:cs typeface="Arial" pitchFamily="34" charset="0"/>
              </a:rPr>
              <a:t> de Gel en productor </a:t>
            </a:r>
            <a:r>
              <a:rPr lang="en-US" sz="1600" dirty="0" err="1" smtClean="0">
                <a:cs typeface="Arial" pitchFamily="34" charset="0"/>
              </a:rPr>
              <a:t>canalizado</a:t>
            </a:r>
            <a:r>
              <a:rPr lang="en-US" sz="1600" dirty="0" smtClean="0">
                <a:cs typeface="Arial" pitchFamily="34" charset="0"/>
              </a:rPr>
              <a:t>.</a:t>
            </a:r>
          </a:p>
          <a:p>
            <a:pPr>
              <a:spcAft>
                <a:spcPts val="600"/>
              </a:spcAft>
              <a:tabLst>
                <a:tab pos="2424113" algn="l"/>
              </a:tabLst>
              <a:defRPr/>
            </a:pPr>
            <a:endParaRPr lang="en-US" sz="1600" dirty="0" smtClean="0">
              <a:cs typeface="Arial" pitchFamily="34" charset="0"/>
            </a:endParaRPr>
          </a:p>
        </p:txBody>
      </p:sp>
      <p:sp>
        <p:nvSpPr>
          <p:cNvPr id="10" name="Title 8"/>
          <p:cNvSpPr txBox="1">
            <a:spLocks/>
          </p:cNvSpPr>
          <p:nvPr/>
        </p:nvSpPr>
        <p:spPr bwMode="auto">
          <a:xfrm>
            <a:off x="304800" y="1066800"/>
            <a:ext cx="8320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TERCERA CAMPAÑA DE GELES (NOV-2010): 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CASOS</a:t>
            </a:r>
          </a:p>
        </p:txBody>
      </p:sp>
      <p:sp>
        <p:nvSpPr>
          <p:cNvPr id="11" name="Title 8"/>
          <p:cNvSpPr txBox="1">
            <a:spLocks/>
          </p:cNvSpPr>
          <p:nvPr/>
        </p:nvSpPr>
        <p:spPr bwMode="auto">
          <a:xfrm>
            <a:off x="1295400" y="6477000"/>
            <a:ext cx="6400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Aft>
                <a:spcPts val="600"/>
              </a:spcAft>
              <a:tabLst>
                <a:tab pos="2424113" algn="l"/>
              </a:tabLst>
              <a:defRPr/>
            </a:pPr>
            <a:r>
              <a:rPr lang="en-US" sz="1600" dirty="0" smtClean="0">
                <a:cs typeface="Arial" pitchFamily="34" charset="0"/>
              </a:rPr>
              <a:t>En ambos </a:t>
            </a:r>
            <a:r>
              <a:rPr lang="en-US" sz="1600" dirty="0" err="1" smtClean="0">
                <a:cs typeface="Arial" pitchFamily="34" charset="0"/>
              </a:rPr>
              <a:t>casos</a:t>
            </a:r>
            <a:r>
              <a:rPr lang="en-US" sz="1600" dirty="0" smtClean="0">
                <a:cs typeface="Arial" pitchFamily="34" charset="0"/>
              </a:rPr>
              <a:t> no se </a:t>
            </a:r>
            <a:r>
              <a:rPr lang="en-US" sz="1600" dirty="0" err="1" smtClean="0">
                <a:cs typeface="Arial" pitchFamily="34" charset="0"/>
              </a:rPr>
              <a:t>observo</a:t>
            </a:r>
            <a:r>
              <a:rPr lang="en-US" sz="1600" dirty="0" smtClean="0">
                <a:cs typeface="Arial" pitchFamily="34" charset="0"/>
              </a:rPr>
              <a:t> </a:t>
            </a:r>
            <a:r>
              <a:rPr lang="en-US" sz="1600" dirty="0" err="1" smtClean="0">
                <a:cs typeface="Arial" pitchFamily="34" charset="0"/>
              </a:rPr>
              <a:t>petroleo</a:t>
            </a:r>
            <a:r>
              <a:rPr lang="en-US" sz="1600" dirty="0" smtClean="0">
                <a:cs typeface="Arial" pitchFamily="34" charset="0"/>
              </a:rPr>
              <a:t> incremental </a:t>
            </a:r>
            <a:r>
              <a:rPr lang="en-US" sz="1600" dirty="0" err="1" smtClean="0">
                <a:cs typeface="Arial" pitchFamily="34" charset="0"/>
              </a:rPr>
              <a:t>significativo</a:t>
            </a:r>
            <a:r>
              <a:rPr lang="en-US" sz="1600" dirty="0" smtClean="0"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8"/>
          <p:cNvSpPr txBox="1">
            <a:spLocks/>
          </p:cNvSpPr>
          <p:nvPr/>
        </p:nvSpPr>
        <p:spPr bwMode="auto">
          <a:xfrm>
            <a:off x="76200" y="1143000"/>
            <a:ext cx="88392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400" b="1" dirty="0" smtClean="0">
                <a:cs typeface="Arial" pitchFamily="34" charset="0"/>
              </a:rPr>
              <a:t>CONCLUSIONES</a:t>
            </a:r>
            <a:endParaRPr lang="en-US" sz="2400" b="1" dirty="0"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endParaRPr lang="en-US" sz="600" b="1" dirty="0" smtClean="0">
              <a:cs typeface="Arial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1700" dirty="0" smtClean="0">
                <a:cs typeface="Arial" pitchFamily="34" charset="0"/>
              </a:rPr>
              <a:t>Las </a:t>
            </a:r>
            <a:r>
              <a:rPr lang="en-US" sz="1700" dirty="0" err="1" smtClean="0">
                <a:cs typeface="Arial" pitchFamily="34" charset="0"/>
              </a:rPr>
              <a:t>canalizaciones</a:t>
            </a:r>
            <a:r>
              <a:rPr lang="en-US" sz="1700" dirty="0" smtClean="0">
                <a:cs typeface="Arial" pitchFamily="34" charset="0"/>
              </a:rPr>
              <a:t> </a:t>
            </a:r>
            <a:r>
              <a:rPr lang="en-US" sz="1700" dirty="0" err="1" smtClean="0">
                <a:cs typeface="Arial" pitchFamily="34" charset="0"/>
              </a:rPr>
              <a:t>afectan</a:t>
            </a:r>
            <a:r>
              <a:rPr lang="en-US" sz="1700" dirty="0" smtClean="0">
                <a:cs typeface="Arial" pitchFamily="34" charset="0"/>
              </a:rPr>
              <a:t> de </a:t>
            </a:r>
            <a:r>
              <a:rPr lang="en-US" sz="1700" dirty="0" err="1" smtClean="0">
                <a:cs typeface="Arial" pitchFamily="34" charset="0"/>
              </a:rPr>
              <a:t>manera</a:t>
            </a:r>
            <a:r>
              <a:rPr lang="en-US" sz="1700" dirty="0" smtClean="0">
                <a:cs typeface="Arial" pitchFamily="34" charset="0"/>
              </a:rPr>
              <a:t> </a:t>
            </a:r>
            <a:r>
              <a:rPr lang="en-US" sz="1700" dirty="0" err="1" smtClean="0">
                <a:cs typeface="Arial" pitchFamily="34" charset="0"/>
              </a:rPr>
              <a:t>extremadamente</a:t>
            </a:r>
            <a:r>
              <a:rPr lang="en-US" sz="1700" dirty="0" smtClean="0">
                <a:cs typeface="Arial" pitchFamily="34" charset="0"/>
              </a:rPr>
              <a:t> </a:t>
            </a:r>
            <a:r>
              <a:rPr lang="en-US" sz="1700" dirty="0" err="1" smtClean="0">
                <a:cs typeface="Arial" pitchFamily="34" charset="0"/>
              </a:rPr>
              <a:t>negativa</a:t>
            </a:r>
            <a:r>
              <a:rPr lang="en-US" sz="1700" dirty="0" smtClean="0">
                <a:cs typeface="Arial" pitchFamily="34" charset="0"/>
              </a:rPr>
              <a:t> la </a:t>
            </a:r>
            <a:r>
              <a:rPr lang="en-US" sz="1700" dirty="0" err="1" smtClean="0">
                <a:cs typeface="Arial" pitchFamily="34" charset="0"/>
              </a:rPr>
              <a:t>eficiencia</a:t>
            </a:r>
            <a:r>
              <a:rPr lang="en-US" sz="1700" dirty="0" smtClean="0">
                <a:cs typeface="Arial" pitchFamily="34" charset="0"/>
              </a:rPr>
              <a:t> </a:t>
            </a:r>
            <a:r>
              <a:rPr lang="en-US" sz="1700" dirty="0" err="1" smtClean="0">
                <a:cs typeface="Arial" pitchFamily="34" charset="0"/>
              </a:rPr>
              <a:t>volumetrica</a:t>
            </a:r>
            <a:r>
              <a:rPr lang="en-US" sz="1700" dirty="0" smtClean="0">
                <a:cs typeface="Arial" pitchFamily="34" charset="0"/>
              </a:rPr>
              <a:t> del patron.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1700" dirty="0">
                <a:cs typeface="Arial" pitchFamily="34" charset="0"/>
              </a:rPr>
              <a:t>Las </a:t>
            </a:r>
            <a:r>
              <a:rPr lang="en-US" sz="1700" dirty="0" err="1">
                <a:cs typeface="Arial" pitchFamily="34" charset="0"/>
              </a:rPr>
              <a:t>canalizaciones</a:t>
            </a:r>
            <a:r>
              <a:rPr lang="en-US" sz="1700" dirty="0">
                <a:cs typeface="Arial" pitchFamily="34" charset="0"/>
              </a:rPr>
              <a:t> se </a:t>
            </a:r>
            <a:r>
              <a:rPr lang="en-US" sz="1700" dirty="0" err="1">
                <a:cs typeface="Arial" pitchFamily="34" charset="0"/>
              </a:rPr>
              <a:t>clasificaron</a:t>
            </a:r>
            <a:r>
              <a:rPr lang="en-US" sz="1700" dirty="0">
                <a:cs typeface="Arial" pitchFamily="34" charset="0"/>
              </a:rPr>
              <a:t> en dos </a:t>
            </a:r>
            <a:r>
              <a:rPr lang="en-US" sz="1700" dirty="0" err="1">
                <a:cs typeface="Arial" pitchFamily="34" charset="0"/>
              </a:rPr>
              <a:t>tipos</a:t>
            </a:r>
            <a:r>
              <a:rPr lang="en-US" sz="1700" dirty="0">
                <a:cs typeface="Arial" pitchFamily="34" charset="0"/>
              </a:rPr>
              <a:t> </a:t>
            </a:r>
            <a:r>
              <a:rPr lang="en-US" sz="1700" dirty="0" err="1">
                <a:cs typeface="Arial" pitchFamily="34" charset="0"/>
              </a:rPr>
              <a:t>dependiendo</a:t>
            </a:r>
            <a:r>
              <a:rPr lang="en-US" sz="1700" dirty="0">
                <a:cs typeface="Arial" pitchFamily="34" charset="0"/>
              </a:rPr>
              <a:t> del </a:t>
            </a:r>
            <a:r>
              <a:rPr lang="en-US" sz="1700" dirty="0" err="1">
                <a:cs typeface="Arial" pitchFamily="34" charset="0"/>
              </a:rPr>
              <a:t>tipo</a:t>
            </a:r>
            <a:r>
              <a:rPr lang="en-US" sz="1700" dirty="0">
                <a:cs typeface="Arial" pitchFamily="34" charset="0"/>
              </a:rPr>
              <a:t> de </a:t>
            </a:r>
            <a:r>
              <a:rPr lang="en-US" sz="1700" dirty="0" err="1">
                <a:cs typeface="Arial" pitchFamily="34" charset="0"/>
              </a:rPr>
              <a:t>curva</a:t>
            </a:r>
            <a:r>
              <a:rPr lang="en-US" sz="1700" dirty="0">
                <a:cs typeface="Arial" pitchFamily="34" charset="0"/>
              </a:rPr>
              <a:t> de </a:t>
            </a:r>
            <a:r>
              <a:rPr lang="en-US" sz="1700" dirty="0" err="1">
                <a:cs typeface="Arial" pitchFamily="34" charset="0"/>
              </a:rPr>
              <a:t>trazador</a:t>
            </a:r>
            <a:r>
              <a:rPr lang="en-US" sz="1700" dirty="0">
                <a:cs typeface="Arial" pitchFamily="34" charset="0"/>
              </a:rPr>
              <a:t> </a:t>
            </a:r>
            <a:r>
              <a:rPr lang="en-US" sz="1700" dirty="0" err="1" smtClean="0">
                <a:cs typeface="Arial" pitchFamily="34" charset="0"/>
              </a:rPr>
              <a:t>obtenida</a:t>
            </a:r>
            <a:r>
              <a:rPr lang="en-US" sz="1700" dirty="0" smtClean="0">
                <a:cs typeface="Arial" pitchFamily="34" charset="0"/>
              </a:rPr>
              <a:t> (</a:t>
            </a:r>
            <a:r>
              <a:rPr lang="en-US" sz="1700" dirty="0" err="1" smtClean="0">
                <a:cs typeface="Arial" pitchFamily="34" charset="0"/>
              </a:rPr>
              <a:t>Tipo</a:t>
            </a:r>
            <a:r>
              <a:rPr lang="en-US" sz="1700" dirty="0" smtClean="0">
                <a:cs typeface="Arial" pitchFamily="34" charset="0"/>
              </a:rPr>
              <a:t> I o </a:t>
            </a:r>
            <a:r>
              <a:rPr lang="en-US" sz="1700" dirty="0" err="1" smtClean="0">
                <a:cs typeface="Arial" pitchFamily="34" charset="0"/>
              </a:rPr>
              <a:t>Tipo</a:t>
            </a:r>
            <a:r>
              <a:rPr lang="en-US" sz="1700" dirty="0" smtClean="0">
                <a:cs typeface="Arial" pitchFamily="34" charset="0"/>
              </a:rPr>
              <a:t> II).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1700" dirty="0" smtClean="0">
                <a:cs typeface="Arial" pitchFamily="34" charset="0"/>
              </a:rPr>
              <a:t>Se </a:t>
            </a:r>
            <a:r>
              <a:rPr lang="en-US" sz="1700" dirty="0" err="1" smtClean="0">
                <a:cs typeface="Arial" pitchFamily="34" charset="0"/>
              </a:rPr>
              <a:t>encontro</a:t>
            </a:r>
            <a:r>
              <a:rPr lang="en-US" sz="1700" dirty="0" smtClean="0">
                <a:cs typeface="Arial" pitchFamily="34" charset="0"/>
              </a:rPr>
              <a:t> </a:t>
            </a:r>
            <a:r>
              <a:rPr lang="en-US" sz="1700" dirty="0" err="1" smtClean="0">
                <a:cs typeface="Arial" pitchFamily="34" charset="0"/>
              </a:rPr>
              <a:t>una</a:t>
            </a:r>
            <a:r>
              <a:rPr lang="en-US" sz="1700" dirty="0" smtClean="0">
                <a:cs typeface="Arial" pitchFamily="34" charset="0"/>
              </a:rPr>
              <a:t> </a:t>
            </a:r>
            <a:r>
              <a:rPr lang="en-US" sz="1700" dirty="0" err="1" smtClean="0">
                <a:cs typeface="Arial" pitchFamily="34" charset="0"/>
              </a:rPr>
              <a:t>correlacion</a:t>
            </a:r>
            <a:r>
              <a:rPr lang="en-US" sz="1700" dirty="0" smtClean="0">
                <a:cs typeface="Arial" pitchFamily="34" charset="0"/>
              </a:rPr>
              <a:t> entre el </a:t>
            </a:r>
            <a:r>
              <a:rPr lang="en-US" sz="1700" dirty="0" err="1" smtClean="0">
                <a:cs typeface="Arial" pitchFamily="34" charset="0"/>
              </a:rPr>
              <a:t>exito</a:t>
            </a:r>
            <a:r>
              <a:rPr lang="en-US" sz="1700" dirty="0" smtClean="0">
                <a:cs typeface="Arial" pitchFamily="34" charset="0"/>
              </a:rPr>
              <a:t> del </a:t>
            </a:r>
            <a:r>
              <a:rPr lang="en-US" sz="1700" dirty="0" err="1" smtClean="0">
                <a:cs typeface="Arial" pitchFamily="34" charset="0"/>
              </a:rPr>
              <a:t>tratamiento</a:t>
            </a:r>
            <a:r>
              <a:rPr lang="en-US" sz="1700" dirty="0" smtClean="0">
                <a:cs typeface="Arial" pitchFamily="34" charset="0"/>
              </a:rPr>
              <a:t> con el </a:t>
            </a:r>
            <a:r>
              <a:rPr lang="en-US" sz="1700" dirty="0" err="1" smtClean="0">
                <a:cs typeface="Arial" pitchFamily="34" charset="0"/>
              </a:rPr>
              <a:t>tipo</a:t>
            </a:r>
            <a:r>
              <a:rPr lang="en-US" sz="1700" dirty="0" smtClean="0">
                <a:cs typeface="Arial" pitchFamily="34" charset="0"/>
              </a:rPr>
              <a:t> de canalizacion </a:t>
            </a:r>
            <a:r>
              <a:rPr lang="en-US" sz="1700" dirty="0" err="1" smtClean="0">
                <a:cs typeface="Arial" pitchFamily="34" charset="0"/>
              </a:rPr>
              <a:t>presente</a:t>
            </a:r>
            <a:r>
              <a:rPr lang="en-US" sz="1700" dirty="0" smtClean="0">
                <a:cs typeface="Arial" pitchFamily="34" charset="0"/>
              </a:rPr>
              <a:t>.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1700" dirty="0" smtClean="0">
                <a:cs typeface="Arial" pitchFamily="34" charset="0"/>
              </a:rPr>
              <a:t>Los Geles Marcit </a:t>
            </a:r>
            <a:r>
              <a:rPr lang="en-US" sz="1700" dirty="0" err="1" smtClean="0">
                <a:cs typeface="Arial" pitchFamily="34" charset="0"/>
              </a:rPr>
              <a:t>fueron</a:t>
            </a:r>
            <a:r>
              <a:rPr lang="en-US" sz="1700" dirty="0" smtClean="0">
                <a:cs typeface="Arial" pitchFamily="34" charset="0"/>
              </a:rPr>
              <a:t> </a:t>
            </a:r>
            <a:r>
              <a:rPr lang="en-US" sz="1700" dirty="0" err="1" smtClean="0">
                <a:cs typeface="Arial" pitchFamily="34" charset="0"/>
              </a:rPr>
              <a:t>viables</a:t>
            </a:r>
            <a:r>
              <a:rPr lang="en-US" sz="1700" dirty="0" smtClean="0">
                <a:cs typeface="Arial" pitchFamily="34" charset="0"/>
              </a:rPr>
              <a:t> </a:t>
            </a:r>
            <a:r>
              <a:rPr lang="en-US" sz="1700" dirty="0" err="1" smtClean="0">
                <a:cs typeface="Arial" pitchFamily="34" charset="0"/>
              </a:rPr>
              <a:t>tecnica</a:t>
            </a:r>
            <a:r>
              <a:rPr lang="en-US" sz="1700" dirty="0" smtClean="0">
                <a:cs typeface="Arial" pitchFamily="34" charset="0"/>
              </a:rPr>
              <a:t> y </a:t>
            </a:r>
            <a:r>
              <a:rPr lang="en-US" sz="1700" dirty="0" err="1" smtClean="0">
                <a:cs typeface="Arial" pitchFamily="34" charset="0"/>
              </a:rPr>
              <a:t>economicamente</a:t>
            </a:r>
            <a:r>
              <a:rPr lang="en-US" sz="1700" dirty="0" smtClean="0">
                <a:cs typeface="Arial" pitchFamily="34" charset="0"/>
              </a:rPr>
              <a:t> en </a:t>
            </a:r>
            <a:r>
              <a:rPr lang="en-US" sz="1700" dirty="0" err="1" smtClean="0">
                <a:cs typeface="Arial" pitchFamily="34" charset="0"/>
              </a:rPr>
              <a:t>corregir</a:t>
            </a:r>
            <a:r>
              <a:rPr lang="en-US" sz="1700" dirty="0" smtClean="0">
                <a:cs typeface="Arial" pitchFamily="34" charset="0"/>
              </a:rPr>
              <a:t> </a:t>
            </a:r>
            <a:r>
              <a:rPr lang="en-US" sz="1700" dirty="0" err="1" smtClean="0">
                <a:cs typeface="Arial" pitchFamily="34" charset="0"/>
              </a:rPr>
              <a:t>canalizaciones</a:t>
            </a:r>
            <a:r>
              <a:rPr lang="en-US" sz="1700" dirty="0" smtClean="0">
                <a:cs typeface="Arial" pitchFamily="34" charset="0"/>
              </a:rPr>
              <a:t> </a:t>
            </a:r>
            <a:r>
              <a:rPr lang="en-US" sz="1700" dirty="0" err="1" smtClean="0">
                <a:cs typeface="Arial" pitchFamily="34" charset="0"/>
              </a:rPr>
              <a:t>moderadas</a:t>
            </a:r>
            <a:r>
              <a:rPr lang="en-US" sz="1700" dirty="0" smtClean="0">
                <a:cs typeface="Arial" pitchFamily="34" charset="0"/>
              </a:rPr>
              <a:t> (</a:t>
            </a:r>
            <a:r>
              <a:rPr lang="en-US" sz="1700" dirty="0" err="1" smtClean="0">
                <a:cs typeface="Arial" pitchFamily="34" charset="0"/>
              </a:rPr>
              <a:t>Tipo</a:t>
            </a:r>
            <a:r>
              <a:rPr lang="en-US" sz="1700" dirty="0" smtClean="0">
                <a:cs typeface="Arial" pitchFamily="34" charset="0"/>
              </a:rPr>
              <a:t> II).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1700" dirty="0" smtClean="0">
                <a:cs typeface="Arial" pitchFamily="34" charset="0"/>
              </a:rPr>
              <a:t>Los Geles Marcit no </a:t>
            </a:r>
            <a:r>
              <a:rPr lang="en-US" sz="1700" dirty="0" err="1" smtClean="0">
                <a:cs typeface="Arial" pitchFamily="34" charset="0"/>
              </a:rPr>
              <a:t>fueron</a:t>
            </a:r>
            <a:r>
              <a:rPr lang="en-US" sz="1700" dirty="0" smtClean="0">
                <a:cs typeface="Arial" pitchFamily="34" charset="0"/>
              </a:rPr>
              <a:t> </a:t>
            </a:r>
            <a:r>
              <a:rPr lang="en-US" sz="1700" dirty="0" err="1" smtClean="0">
                <a:cs typeface="Arial" pitchFamily="34" charset="0"/>
              </a:rPr>
              <a:t>exitosos</a:t>
            </a:r>
            <a:r>
              <a:rPr lang="en-US" sz="1700" dirty="0" smtClean="0">
                <a:cs typeface="Arial" pitchFamily="34" charset="0"/>
              </a:rPr>
              <a:t> en el </a:t>
            </a:r>
            <a:r>
              <a:rPr lang="en-US" sz="1700" dirty="0" err="1" smtClean="0">
                <a:cs typeface="Arial" pitchFamily="34" charset="0"/>
              </a:rPr>
              <a:t>bloqueo</a:t>
            </a:r>
            <a:r>
              <a:rPr lang="en-US" sz="1700" dirty="0" smtClean="0">
                <a:cs typeface="Arial" pitchFamily="34" charset="0"/>
              </a:rPr>
              <a:t> de </a:t>
            </a:r>
            <a:r>
              <a:rPr lang="en-US" sz="1700" dirty="0" err="1" smtClean="0">
                <a:cs typeface="Arial" pitchFamily="34" charset="0"/>
              </a:rPr>
              <a:t>canales</a:t>
            </a:r>
            <a:r>
              <a:rPr lang="en-US" sz="1700" dirty="0" smtClean="0">
                <a:cs typeface="Arial" pitchFamily="34" charset="0"/>
              </a:rPr>
              <a:t> mas </a:t>
            </a:r>
            <a:r>
              <a:rPr lang="en-US" sz="1700" dirty="0" err="1" smtClean="0">
                <a:cs typeface="Arial" pitchFamily="34" charset="0"/>
              </a:rPr>
              <a:t>severos</a:t>
            </a:r>
            <a:r>
              <a:rPr lang="en-US" sz="1700" dirty="0" smtClean="0">
                <a:cs typeface="Arial" pitchFamily="34" charset="0"/>
              </a:rPr>
              <a:t> (</a:t>
            </a:r>
            <a:r>
              <a:rPr lang="en-US" sz="1700" dirty="0" err="1" smtClean="0">
                <a:cs typeface="Arial" pitchFamily="34" charset="0"/>
              </a:rPr>
              <a:t>Tipo</a:t>
            </a:r>
            <a:r>
              <a:rPr lang="en-US" sz="1700" dirty="0" smtClean="0">
                <a:cs typeface="Arial" pitchFamily="34" charset="0"/>
              </a:rPr>
              <a:t> I)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1700" dirty="0" smtClean="0">
                <a:cs typeface="Arial" pitchFamily="34" charset="0"/>
              </a:rPr>
              <a:t>Los Geles Marcit son </a:t>
            </a:r>
            <a:r>
              <a:rPr lang="en-US" sz="1700" dirty="0" err="1" smtClean="0">
                <a:cs typeface="Arial" pitchFamily="34" charset="0"/>
              </a:rPr>
              <a:t>todavia</a:t>
            </a:r>
            <a:r>
              <a:rPr lang="en-US" sz="1700" dirty="0" smtClean="0">
                <a:cs typeface="Arial" pitchFamily="34" charset="0"/>
              </a:rPr>
              <a:t> </a:t>
            </a:r>
            <a:r>
              <a:rPr lang="en-US" sz="1700" dirty="0" err="1" smtClean="0">
                <a:cs typeface="Arial" pitchFamily="34" charset="0"/>
              </a:rPr>
              <a:t>usados</a:t>
            </a:r>
            <a:r>
              <a:rPr lang="en-US" sz="1700" dirty="0" smtClean="0">
                <a:cs typeface="Arial" pitchFamily="34" charset="0"/>
              </a:rPr>
              <a:t> en el </a:t>
            </a:r>
            <a:r>
              <a:rPr lang="en-US" sz="1700" dirty="0" err="1" smtClean="0">
                <a:cs typeface="Arial" pitchFamily="34" charset="0"/>
              </a:rPr>
              <a:t>Yac</a:t>
            </a:r>
            <a:r>
              <a:rPr lang="en-US" sz="1700" dirty="0" smtClean="0">
                <a:cs typeface="Arial" pitchFamily="34" charset="0"/>
              </a:rPr>
              <a:t>. El </a:t>
            </a:r>
            <a:r>
              <a:rPr lang="en-US" sz="1700" dirty="0" err="1" smtClean="0">
                <a:cs typeface="Arial" pitchFamily="34" charset="0"/>
              </a:rPr>
              <a:t>Corcobo</a:t>
            </a:r>
            <a:r>
              <a:rPr lang="en-US" sz="1700" dirty="0" smtClean="0">
                <a:cs typeface="Arial" pitchFamily="34" charset="0"/>
              </a:rPr>
              <a:t> </a:t>
            </a:r>
            <a:r>
              <a:rPr lang="en-US" sz="1700" dirty="0" err="1" smtClean="0">
                <a:cs typeface="Arial" pitchFamily="34" charset="0"/>
              </a:rPr>
              <a:t>para</a:t>
            </a:r>
            <a:r>
              <a:rPr lang="en-US" sz="1700" dirty="0" smtClean="0">
                <a:cs typeface="Arial" pitchFamily="34" charset="0"/>
              </a:rPr>
              <a:t> </a:t>
            </a:r>
            <a:r>
              <a:rPr lang="en-US" sz="1700" dirty="0" err="1" smtClean="0">
                <a:cs typeface="Arial" pitchFamily="34" charset="0"/>
              </a:rPr>
              <a:t>canales</a:t>
            </a:r>
            <a:r>
              <a:rPr lang="en-US" sz="1700" dirty="0" smtClean="0">
                <a:cs typeface="Arial" pitchFamily="34" charset="0"/>
              </a:rPr>
              <a:t> de </a:t>
            </a:r>
            <a:r>
              <a:rPr lang="en-US" sz="1700" dirty="0" err="1" smtClean="0">
                <a:cs typeface="Arial" pitchFamily="34" charset="0"/>
              </a:rPr>
              <a:t>menor</a:t>
            </a:r>
            <a:r>
              <a:rPr lang="en-US" sz="1700" dirty="0" smtClean="0">
                <a:cs typeface="Arial" pitchFamily="34" charset="0"/>
              </a:rPr>
              <a:t> </a:t>
            </a:r>
            <a:r>
              <a:rPr lang="en-US" sz="1700" dirty="0" err="1" smtClean="0">
                <a:cs typeface="Arial" pitchFamily="34" charset="0"/>
              </a:rPr>
              <a:t>severidad</a:t>
            </a:r>
            <a:r>
              <a:rPr lang="en-US" sz="1700" dirty="0" smtClean="0">
                <a:cs typeface="Arial" pitchFamily="34" charset="0"/>
              </a:rPr>
              <a:t> (</a:t>
            </a:r>
            <a:r>
              <a:rPr lang="en-US" sz="1700" dirty="0" err="1" smtClean="0">
                <a:cs typeface="Arial" pitchFamily="34" charset="0"/>
              </a:rPr>
              <a:t>Tipo</a:t>
            </a:r>
            <a:r>
              <a:rPr lang="en-US" sz="1700" dirty="0" smtClean="0">
                <a:cs typeface="Arial" pitchFamily="34" charset="0"/>
              </a:rPr>
              <a:t> II) y </a:t>
            </a:r>
            <a:r>
              <a:rPr lang="en-US" sz="1700" dirty="0" err="1" smtClean="0">
                <a:cs typeface="Arial" pitchFamily="34" charset="0"/>
              </a:rPr>
              <a:t>como</a:t>
            </a:r>
            <a:r>
              <a:rPr lang="en-US" sz="1700" dirty="0" smtClean="0">
                <a:cs typeface="Arial" pitchFamily="34" charset="0"/>
              </a:rPr>
              <a:t> conformance </a:t>
            </a:r>
            <a:r>
              <a:rPr lang="en-US" sz="1700" dirty="0" err="1" smtClean="0">
                <a:cs typeface="Arial" pitchFamily="34" charset="0"/>
              </a:rPr>
              <a:t>preventivo</a:t>
            </a:r>
            <a:r>
              <a:rPr lang="en-US" sz="1700" dirty="0" smtClean="0">
                <a:cs typeface="Arial" pitchFamily="34" charset="0"/>
              </a:rPr>
              <a:t> </a:t>
            </a:r>
            <a:r>
              <a:rPr lang="en-US" sz="1700" dirty="0" err="1" smtClean="0">
                <a:cs typeface="Arial" pitchFamily="34" charset="0"/>
              </a:rPr>
              <a:t>para</a:t>
            </a:r>
            <a:r>
              <a:rPr lang="en-US" sz="1700" dirty="0" smtClean="0">
                <a:cs typeface="Arial" pitchFamily="34" charset="0"/>
              </a:rPr>
              <a:t> </a:t>
            </a:r>
            <a:r>
              <a:rPr lang="en-US" sz="1700" dirty="0" err="1" smtClean="0">
                <a:cs typeface="Arial" pitchFamily="34" charset="0"/>
              </a:rPr>
              <a:t>prevenir</a:t>
            </a:r>
            <a:r>
              <a:rPr lang="en-US" sz="1700" dirty="0" smtClean="0">
                <a:cs typeface="Arial" pitchFamily="34" charset="0"/>
              </a:rPr>
              <a:t> o </a:t>
            </a:r>
            <a:r>
              <a:rPr lang="en-US" sz="1700" dirty="0" err="1" smtClean="0">
                <a:cs typeface="Arial" pitchFamily="34" charset="0"/>
              </a:rPr>
              <a:t>retardar</a:t>
            </a:r>
            <a:r>
              <a:rPr lang="en-US" sz="1700" dirty="0" smtClean="0">
                <a:cs typeface="Arial" pitchFamily="34" charset="0"/>
              </a:rPr>
              <a:t> la </a:t>
            </a:r>
            <a:r>
              <a:rPr lang="en-US" sz="1700" dirty="0" err="1" smtClean="0">
                <a:cs typeface="Arial" pitchFamily="34" charset="0"/>
              </a:rPr>
              <a:t>generacion</a:t>
            </a:r>
            <a:r>
              <a:rPr lang="en-US" sz="1700" dirty="0" smtClean="0">
                <a:cs typeface="Arial" pitchFamily="34" charset="0"/>
              </a:rPr>
              <a:t> de </a:t>
            </a:r>
            <a:r>
              <a:rPr lang="en-US" sz="1700" dirty="0" err="1" smtClean="0">
                <a:cs typeface="Arial" pitchFamily="34" charset="0"/>
              </a:rPr>
              <a:t>canalizaciones</a:t>
            </a:r>
            <a:r>
              <a:rPr lang="en-US" sz="1700" dirty="0" smtClean="0"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/>
          </p:cNvSpPr>
          <p:nvPr/>
        </p:nvSpPr>
        <p:spPr bwMode="auto">
          <a:xfrm>
            <a:off x="228600" y="2667000"/>
            <a:ext cx="86868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sz="3200">
                <a:solidFill>
                  <a:srgbClr val="558ED5"/>
                </a:solidFill>
              </a:rPr>
              <a:t>Gracias</a:t>
            </a:r>
          </a:p>
          <a:p>
            <a:pPr algn="ctr" eaLnBrk="1" hangingPunct="1"/>
            <a:endParaRPr lang="en-US" sz="3200">
              <a:solidFill>
                <a:srgbClr val="558ED5"/>
              </a:solidFill>
            </a:endParaRPr>
          </a:p>
          <a:p>
            <a:pPr algn="ctr" eaLnBrk="1" hangingPunct="1"/>
            <a:r>
              <a:rPr lang="en-US" sz="3200">
                <a:solidFill>
                  <a:srgbClr val="558ED5"/>
                </a:solidFill>
              </a:rPr>
              <a:t>Preguntas?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 txBox="1">
            <a:spLocks/>
          </p:cNvSpPr>
          <p:nvPr/>
        </p:nvSpPr>
        <p:spPr bwMode="auto">
          <a:xfrm>
            <a:off x="381000" y="1676400"/>
            <a:ext cx="84582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sz="2400" dirty="0">
                <a:solidFill>
                  <a:srgbClr val="558ED5"/>
                </a:solidFill>
              </a:rPr>
              <a:t>SPE 150492</a:t>
            </a:r>
            <a:r>
              <a:rPr lang="en-US" sz="2800" dirty="0">
                <a:solidFill>
                  <a:srgbClr val="558ED5"/>
                </a:solidFill>
              </a:rPr>
              <a:t/>
            </a:r>
            <a:br>
              <a:rPr lang="en-US" sz="2800" dirty="0">
                <a:solidFill>
                  <a:srgbClr val="558ED5"/>
                </a:solidFill>
              </a:rPr>
            </a:br>
            <a:r>
              <a:rPr lang="en-US" sz="2800" dirty="0">
                <a:solidFill>
                  <a:srgbClr val="558ED5"/>
                </a:solidFill>
              </a:rPr>
              <a:t>Improving Volumetric Efficiency in an Unconsolidated Sandstone Reservoir with Sequential Injection of Polymer Gels</a:t>
            </a:r>
          </a:p>
        </p:txBody>
      </p:sp>
      <p:sp>
        <p:nvSpPr>
          <p:cNvPr id="3075" name="Subtitle 2"/>
          <p:cNvSpPr txBox="1">
            <a:spLocks/>
          </p:cNvSpPr>
          <p:nvPr/>
        </p:nvSpPr>
        <p:spPr bwMode="auto">
          <a:xfrm>
            <a:off x="381000" y="4038600"/>
            <a:ext cx="8458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en-US" sz="2000" dirty="0"/>
              <a:t>M. Saez, H. Paponi; </a:t>
            </a:r>
            <a:r>
              <a:rPr lang="en-US" sz="2000" dirty="0" err="1"/>
              <a:t>Pluspetrol</a:t>
            </a:r>
            <a:endParaRPr lang="en-US" sz="2000"/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es-ES" sz="2000"/>
              <a:t>F. Cabrera, G. Muñiz, J. Romero, C. Norman; Tiorco</a:t>
            </a:r>
            <a:endParaRPr lang="en-US" sz="200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725" y="5094288"/>
            <a:ext cx="174625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5167313"/>
            <a:ext cx="1524000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itle 8"/>
          <p:cNvSpPr txBox="1">
            <a:spLocks/>
          </p:cNvSpPr>
          <p:nvPr/>
        </p:nvSpPr>
        <p:spPr bwMode="auto">
          <a:xfrm>
            <a:off x="381000" y="1219200"/>
            <a:ext cx="83820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Resumen</a:t>
            </a:r>
            <a:endParaRPr lang="en-US" sz="2800" b="1" dirty="0" smtClean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  <a:p>
            <a:pPr>
              <a:defRPr/>
            </a:pPr>
            <a:endParaRPr lang="en-US" sz="700" b="1" dirty="0" smtClean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Ubicacion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 del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proyecto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.</a:t>
            </a: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Mecanismos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 de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produccion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.</a:t>
            </a: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Proceso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 de canalizacion.</a:t>
            </a: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Deteccion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 de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canalizaciones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.</a:t>
            </a: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Clasificacion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 de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Canalizaciones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: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Tipo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 1 y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Tipo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 2</a:t>
            </a: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Primer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piloto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 de Geles.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Diseño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 y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Resultados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.</a:t>
            </a: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Segunda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 y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Tercera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campaña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 de Geles.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Diseño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 y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resultados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.</a:t>
            </a:r>
          </a:p>
          <a:p>
            <a:pPr marL="342900" indent="-342900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Conclusiones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8"/>
          <p:cNvSpPr txBox="1">
            <a:spLocks/>
          </p:cNvSpPr>
          <p:nvPr/>
        </p:nvSpPr>
        <p:spPr bwMode="auto">
          <a:xfrm>
            <a:off x="304800" y="1219200"/>
            <a:ext cx="838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UBICACION DEL PROYECTO</a:t>
            </a:r>
          </a:p>
        </p:txBody>
      </p:sp>
      <p:sp>
        <p:nvSpPr>
          <p:cNvPr id="5124" name="Title 8"/>
          <p:cNvSpPr txBox="1">
            <a:spLocks/>
          </p:cNvSpPr>
          <p:nvPr/>
        </p:nvSpPr>
        <p:spPr bwMode="auto">
          <a:xfrm>
            <a:off x="3886200" y="1752600"/>
            <a:ext cx="517842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Ubicado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en la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zona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norte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de la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cuenca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neuquina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es-AR" dirty="0" smtClean="0">
                <a:latin typeface="Arial" pitchFamily="34" charset="0"/>
                <a:cs typeface="Arial" pitchFamily="34" charset="0"/>
              </a:rPr>
              <a:t>468 </a:t>
            </a:r>
            <a:r>
              <a:rPr lang="es-AR" dirty="0">
                <a:latin typeface="Arial" pitchFamily="34" charset="0"/>
                <a:cs typeface="Arial" pitchFamily="34" charset="0"/>
              </a:rPr>
              <a:t>pozos </a:t>
            </a:r>
            <a:r>
              <a:rPr lang="es-AR" dirty="0" smtClean="0">
                <a:latin typeface="Arial" pitchFamily="34" charset="0"/>
                <a:cs typeface="Arial" pitchFamily="34" charset="0"/>
              </a:rPr>
              <a:t>productores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es-AR" dirty="0" smtClean="0">
                <a:latin typeface="Arial" pitchFamily="34" charset="0"/>
                <a:cs typeface="Arial" pitchFamily="34" charset="0"/>
              </a:rPr>
              <a:t>254 </a:t>
            </a:r>
            <a:r>
              <a:rPr lang="es-AR" dirty="0">
                <a:latin typeface="Arial" pitchFamily="34" charset="0"/>
                <a:cs typeface="Arial" pitchFamily="34" charset="0"/>
              </a:rPr>
              <a:t>pozos </a:t>
            </a:r>
            <a:r>
              <a:rPr lang="es-AR" dirty="0" smtClean="0">
                <a:latin typeface="Arial" pitchFamily="34" charset="0"/>
                <a:cs typeface="Arial" pitchFamily="34" charset="0"/>
              </a:rPr>
              <a:t>inyectores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es-AR" dirty="0" smtClean="0">
                <a:latin typeface="Arial" pitchFamily="34" charset="0"/>
                <a:cs typeface="Arial" pitchFamily="34" charset="0"/>
              </a:rPr>
              <a:t>Producción </a:t>
            </a:r>
            <a:r>
              <a:rPr lang="es-AR" dirty="0">
                <a:latin typeface="Arial" pitchFamily="34" charset="0"/>
                <a:cs typeface="Arial" pitchFamily="34" charset="0"/>
              </a:rPr>
              <a:t>Bruta: 17000 </a:t>
            </a:r>
            <a:r>
              <a:rPr lang="es-AR" dirty="0" smtClean="0">
                <a:latin typeface="Arial" pitchFamily="34" charset="0"/>
                <a:cs typeface="Arial" pitchFamily="34" charset="0"/>
              </a:rPr>
              <a:t>m3/d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es-AR" dirty="0" smtClean="0">
                <a:latin typeface="Arial" pitchFamily="34" charset="0"/>
                <a:cs typeface="Arial" pitchFamily="34" charset="0"/>
              </a:rPr>
              <a:t>Producción </a:t>
            </a:r>
            <a:r>
              <a:rPr lang="es-AR" dirty="0">
                <a:latin typeface="Arial" pitchFamily="34" charset="0"/>
                <a:cs typeface="Arial" pitchFamily="34" charset="0"/>
              </a:rPr>
              <a:t>Neta:    4540 </a:t>
            </a:r>
            <a:r>
              <a:rPr lang="es-AR" dirty="0" smtClean="0">
                <a:latin typeface="Arial" pitchFamily="34" charset="0"/>
                <a:cs typeface="Arial" pitchFamily="34" charset="0"/>
              </a:rPr>
              <a:t>m3/d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es-AR" dirty="0" smtClean="0">
                <a:latin typeface="Arial" pitchFamily="34" charset="0"/>
                <a:cs typeface="Arial" pitchFamily="34" charset="0"/>
              </a:rPr>
              <a:t>Corte </a:t>
            </a:r>
            <a:r>
              <a:rPr lang="es-AR" dirty="0">
                <a:latin typeface="Arial" pitchFamily="34" charset="0"/>
                <a:cs typeface="Arial" pitchFamily="34" charset="0"/>
              </a:rPr>
              <a:t>de agua:            73 </a:t>
            </a:r>
            <a:r>
              <a:rPr lang="es-AR" dirty="0" smtClean="0">
                <a:latin typeface="Arial" pitchFamily="34" charset="0"/>
                <a:cs typeface="Arial" pitchFamily="34" charset="0"/>
              </a:rPr>
              <a:t>%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AR" dirty="0"/>
              <a:t>Formaciones Productivas: </a:t>
            </a:r>
          </a:p>
          <a:p>
            <a:r>
              <a:rPr lang="es-AR" dirty="0" smtClean="0"/>
              <a:t>Fm</a:t>
            </a:r>
            <a:r>
              <a:rPr lang="es-AR" dirty="0"/>
              <a:t>. Centenario, miembros superior e inferior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AR" dirty="0"/>
              <a:t>Profundidad promedio del reservorio: 600 metros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AR" dirty="0" smtClean="0"/>
              <a:t>Presión </a:t>
            </a:r>
            <a:r>
              <a:rPr lang="es-AR" dirty="0"/>
              <a:t>de reservorio: 30 kg/cm2 (sub-presionado)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AR" dirty="0"/>
              <a:t>Espesor útil máximo: 18 metros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AR" dirty="0"/>
              <a:t>Densidad del crudo: 18 - 19 </a:t>
            </a:r>
            <a:r>
              <a:rPr lang="es-AR" dirty="0" err="1"/>
              <a:t>°API</a:t>
            </a:r>
            <a:endParaRPr lang="es-AR" dirty="0"/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5" name="Picture 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3813175" cy="499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itle 8"/>
          <p:cNvSpPr txBox="1">
            <a:spLocks/>
          </p:cNvSpPr>
          <p:nvPr/>
        </p:nvSpPr>
        <p:spPr bwMode="auto">
          <a:xfrm>
            <a:off x="22225" y="2057400"/>
            <a:ext cx="43434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457200" eaLnBrk="0" hangingPunct="0"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424113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Aft>
                <a:spcPts val="1200"/>
              </a:spcAft>
              <a:buFont typeface="Arial" charset="0"/>
              <a:buChar char="•"/>
            </a:pPr>
            <a:r>
              <a:rPr lang="en-US" dirty="0" smtClean="0">
                <a:cs typeface="Arial" charset="0"/>
              </a:rPr>
              <a:t>Se </a:t>
            </a:r>
            <a:r>
              <a:rPr lang="en-US" dirty="0" err="1" smtClean="0">
                <a:cs typeface="Arial" charset="0"/>
              </a:rPr>
              <a:t>promovio</a:t>
            </a:r>
            <a:r>
              <a:rPr lang="en-US" dirty="0" smtClean="0">
                <a:cs typeface="Arial" charset="0"/>
              </a:rPr>
              <a:t> la </a:t>
            </a:r>
            <a:r>
              <a:rPr lang="en-US" dirty="0" err="1" smtClean="0">
                <a:cs typeface="Arial" charset="0"/>
              </a:rPr>
              <a:t>produccion</a:t>
            </a:r>
            <a:r>
              <a:rPr lang="en-US" dirty="0" smtClean="0">
                <a:cs typeface="Arial" charset="0"/>
              </a:rPr>
              <a:t> de arena </a:t>
            </a:r>
            <a:r>
              <a:rPr lang="en-US" dirty="0" err="1" smtClean="0">
                <a:cs typeface="Arial" charset="0"/>
              </a:rPr>
              <a:t>durante</a:t>
            </a:r>
            <a:r>
              <a:rPr lang="en-US" dirty="0" smtClean="0">
                <a:cs typeface="Arial" charset="0"/>
              </a:rPr>
              <a:t> la </a:t>
            </a:r>
            <a:r>
              <a:rPr lang="en-US" dirty="0" err="1" smtClean="0">
                <a:cs typeface="Arial" charset="0"/>
              </a:rPr>
              <a:t>completacion</a:t>
            </a:r>
            <a:r>
              <a:rPr lang="en-US" dirty="0">
                <a:cs typeface="Arial" charset="0"/>
              </a:rPr>
              <a:t>.</a:t>
            </a:r>
            <a:endParaRPr lang="en-US" dirty="0" smtClean="0">
              <a:cs typeface="Arial" charset="0"/>
            </a:endParaRPr>
          </a:p>
          <a:p>
            <a:pPr>
              <a:spcAft>
                <a:spcPts val="1200"/>
              </a:spcAft>
              <a:buFont typeface="Arial" charset="0"/>
              <a:buChar char="•"/>
            </a:pPr>
            <a:r>
              <a:rPr lang="en-US" b="1" i="1" dirty="0" smtClean="0">
                <a:cs typeface="Arial" charset="0"/>
              </a:rPr>
              <a:t>CHOPS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fue</a:t>
            </a:r>
            <a:r>
              <a:rPr lang="en-US" dirty="0" smtClean="0">
                <a:cs typeface="Arial" charset="0"/>
              </a:rPr>
              <a:t> la principal </a:t>
            </a:r>
            <a:r>
              <a:rPr lang="en-US" dirty="0" err="1" smtClean="0">
                <a:cs typeface="Arial" charset="0"/>
              </a:rPr>
              <a:t>tecnica</a:t>
            </a:r>
            <a:r>
              <a:rPr lang="en-US" dirty="0" smtClean="0">
                <a:cs typeface="Arial" charset="0"/>
              </a:rPr>
              <a:t> de </a:t>
            </a:r>
            <a:r>
              <a:rPr lang="en-US" dirty="0" err="1" smtClean="0">
                <a:cs typeface="Arial" charset="0"/>
              </a:rPr>
              <a:t>produccion</a:t>
            </a:r>
            <a:endParaRPr lang="en-US" dirty="0" smtClean="0">
              <a:cs typeface="Arial" charset="0"/>
            </a:endParaRPr>
          </a:p>
          <a:p>
            <a:pPr>
              <a:spcAft>
                <a:spcPts val="1200"/>
              </a:spcAft>
              <a:buFont typeface="Arial" charset="0"/>
              <a:buChar char="•"/>
            </a:pPr>
            <a:r>
              <a:rPr lang="en-US" dirty="0" err="1" smtClean="0">
                <a:cs typeface="Arial" charset="0"/>
              </a:rPr>
              <a:t>Primera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inyeccion</a:t>
            </a:r>
            <a:r>
              <a:rPr lang="en-US" dirty="0" smtClean="0">
                <a:cs typeface="Arial" charset="0"/>
              </a:rPr>
              <a:t> de </a:t>
            </a:r>
            <a:r>
              <a:rPr lang="en-US" dirty="0" err="1" smtClean="0">
                <a:cs typeface="Arial" charset="0"/>
              </a:rPr>
              <a:t>agua</a:t>
            </a:r>
            <a:r>
              <a:rPr lang="en-US" dirty="0" smtClean="0">
                <a:cs typeface="Arial" charset="0"/>
              </a:rPr>
              <a:t> en 2005 (JCP-10). </a:t>
            </a:r>
            <a:endParaRPr lang="en-US" dirty="0">
              <a:cs typeface="Arial" charset="0"/>
            </a:endParaRPr>
          </a:p>
          <a:p>
            <a:pPr>
              <a:spcAft>
                <a:spcPts val="1200"/>
              </a:spcAft>
              <a:buFont typeface="Arial" charset="0"/>
              <a:buChar char="•"/>
            </a:pPr>
            <a:r>
              <a:rPr lang="en-US" dirty="0" smtClean="0">
                <a:cs typeface="Arial" charset="0"/>
              </a:rPr>
              <a:t>Expansion de la </a:t>
            </a:r>
            <a:r>
              <a:rPr lang="en-US" dirty="0" err="1" smtClean="0">
                <a:cs typeface="Arial" charset="0"/>
              </a:rPr>
              <a:t>inyeccion</a:t>
            </a:r>
            <a:r>
              <a:rPr lang="en-US" dirty="0" smtClean="0">
                <a:cs typeface="Arial" charset="0"/>
              </a:rPr>
              <a:t> de </a:t>
            </a:r>
            <a:r>
              <a:rPr lang="en-US" dirty="0" err="1" smtClean="0">
                <a:cs typeface="Arial" charset="0"/>
              </a:rPr>
              <a:t>agua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por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exito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economico</a:t>
            </a:r>
            <a:endParaRPr lang="en-US" dirty="0">
              <a:cs typeface="Arial" charset="0"/>
            </a:endParaRPr>
          </a:p>
          <a:p>
            <a:pPr eaLnBrk="1" hangingPunct="1">
              <a:spcAft>
                <a:spcPts val="1200"/>
              </a:spcAft>
              <a:buFont typeface="Arial" charset="0"/>
              <a:buChar char="•"/>
            </a:pPr>
            <a:endParaRPr lang="en-US" dirty="0">
              <a:cs typeface="Arial" charset="0"/>
            </a:endParaRPr>
          </a:p>
        </p:txBody>
      </p:sp>
      <p:sp>
        <p:nvSpPr>
          <p:cNvPr id="7173" name="8 Rectángulo"/>
          <p:cNvSpPr>
            <a:spLocks noChangeArrowheads="1"/>
          </p:cNvSpPr>
          <p:nvPr/>
        </p:nvSpPr>
        <p:spPr bwMode="auto">
          <a:xfrm>
            <a:off x="152400" y="2959100"/>
            <a:ext cx="4413250" cy="367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 defTabSz="457200">
              <a:buFont typeface="Arial" charset="0"/>
              <a:buChar char="•"/>
              <a:tabLst>
                <a:tab pos="2424113" algn="l"/>
              </a:tabLst>
            </a:pPr>
            <a:endParaRPr lang="es-AR" i="1">
              <a:latin typeface="Calibri" pitchFamily="34" charset="0"/>
            </a:endParaRPr>
          </a:p>
        </p:txBody>
      </p:sp>
      <p:pic>
        <p:nvPicPr>
          <p:cNvPr id="7174" name="Picture 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0" y="1905000"/>
            <a:ext cx="4735513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8"/>
          <p:cNvSpPr txBox="1">
            <a:spLocks/>
          </p:cNvSpPr>
          <p:nvPr/>
        </p:nvSpPr>
        <p:spPr bwMode="auto">
          <a:xfrm>
            <a:off x="304800" y="1219200"/>
            <a:ext cx="838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MECANISMOS DE PRODUCCION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9" name="Group 22"/>
          <p:cNvGrpSpPr>
            <a:grpSpLocks/>
          </p:cNvGrpSpPr>
          <p:nvPr/>
        </p:nvGrpSpPr>
        <p:grpSpPr bwMode="auto">
          <a:xfrm>
            <a:off x="303213" y="1676400"/>
            <a:ext cx="8459787" cy="4486275"/>
            <a:chOff x="1779845" y="2007192"/>
            <a:chExt cx="5044641" cy="2332442"/>
          </a:xfrm>
        </p:grpSpPr>
        <p:pic>
          <p:nvPicPr>
            <p:cNvPr id="9222" name="Picture 4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1486" y="2007192"/>
              <a:ext cx="4953000" cy="2332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223" name="41 CuadroTexto"/>
            <p:cNvSpPr txBox="1">
              <a:spLocks noChangeArrowheads="1"/>
            </p:cNvSpPr>
            <p:nvPr/>
          </p:nvSpPr>
          <p:spPr bwMode="auto">
            <a:xfrm>
              <a:off x="2520952" y="2082157"/>
              <a:ext cx="1168148" cy="135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en-US" sz="1100" b="1">
                  <a:solidFill>
                    <a:schemeClr val="bg1"/>
                  </a:solidFill>
                </a:rPr>
                <a:t>SHALE</a:t>
              </a:r>
            </a:p>
          </p:txBody>
        </p:sp>
        <p:sp>
          <p:nvSpPr>
            <p:cNvPr id="9224" name="42 CuadroTexto"/>
            <p:cNvSpPr txBox="1">
              <a:spLocks noChangeArrowheads="1"/>
            </p:cNvSpPr>
            <p:nvPr/>
          </p:nvSpPr>
          <p:spPr bwMode="auto">
            <a:xfrm>
              <a:off x="2471735" y="4062400"/>
              <a:ext cx="1126485" cy="135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en-US" sz="1100" b="1">
                  <a:solidFill>
                    <a:schemeClr val="bg1"/>
                  </a:solidFill>
                </a:rPr>
                <a:t>SHALE</a:t>
              </a:r>
            </a:p>
          </p:txBody>
        </p:sp>
        <p:sp>
          <p:nvSpPr>
            <p:cNvPr id="9225" name="45 CuadroTexto"/>
            <p:cNvSpPr txBox="1">
              <a:spLocks noChangeArrowheads="1"/>
            </p:cNvSpPr>
            <p:nvPr/>
          </p:nvSpPr>
          <p:spPr bwMode="auto">
            <a:xfrm>
              <a:off x="1779845" y="2582344"/>
              <a:ext cx="831227" cy="135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en-US" sz="1100" b="1">
                  <a:solidFill>
                    <a:schemeClr val="bg1"/>
                  </a:solidFill>
                </a:rPr>
                <a:t>RESERVOIR</a:t>
              </a:r>
            </a:p>
          </p:txBody>
        </p:sp>
        <p:sp>
          <p:nvSpPr>
            <p:cNvPr id="9226" name="56 CuadroTexto"/>
            <p:cNvSpPr txBox="1">
              <a:spLocks noChangeArrowheads="1"/>
            </p:cNvSpPr>
            <p:nvPr/>
          </p:nvSpPr>
          <p:spPr bwMode="auto">
            <a:xfrm>
              <a:off x="2818606" y="2388393"/>
              <a:ext cx="1220788" cy="26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en-US" sz="1100" b="1">
                  <a:solidFill>
                    <a:schemeClr val="bg1"/>
                  </a:solidFill>
                </a:rPr>
                <a:t>CAVERN</a:t>
              </a:r>
            </a:p>
          </p:txBody>
        </p:sp>
        <p:sp>
          <p:nvSpPr>
            <p:cNvPr id="9227" name="57 CuadroTexto"/>
            <p:cNvSpPr txBox="1">
              <a:spLocks noChangeArrowheads="1"/>
            </p:cNvSpPr>
            <p:nvPr/>
          </p:nvSpPr>
          <p:spPr bwMode="auto">
            <a:xfrm>
              <a:off x="4054540" y="2324127"/>
              <a:ext cx="1222375" cy="261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en-US" sz="1100" b="1" dirty="0">
                  <a:solidFill>
                    <a:schemeClr val="bg1"/>
                  </a:solidFill>
                </a:rPr>
                <a:t>WORMHOLE</a:t>
              </a:r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 flipH="1">
              <a:off x="2971664" y="2519735"/>
              <a:ext cx="457227" cy="413501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Straight Arrow Connector 30"/>
          <p:cNvCxnSpPr/>
          <p:nvPr/>
        </p:nvCxnSpPr>
        <p:spPr>
          <a:xfrm flipH="1">
            <a:off x="4952294" y="2562226"/>
            <a:ext cx="381000" cy="91122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456895" y="5426839"/>
            <a:ext cx="8306105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buFont typeface="Arial" charset="0"/>
              <a:buChar char="•"/>
            </a:pPr>
            <a:r>
              <a:rPr lang="en-US" dirty="0" smtClean="0">
                <a:cs typeface="Arial" charset="0"/>
              </a:rPr>
              <a:t>Hasta 40 m</a:t>
            </a:r>
            <a:r>
              <a:rPr lang="en-US" baseline="30000" dirty="0" smtClean="0">
                <a:cs typeface="Arial" charset="0"/>
              </a:rPr>
              <a:t>3</a:t>
            </a:r>
            <a:r>
              <a:rPr lang="en-US" dirty="0" smtClean="0">
                <a:cs typeface="Arial" charset="0"/>
              </a:rPr>
              <a:t> de </a:t>
            </a:r>
            <a:r>
              <a:rPr lang="en-US" dirty="0" err="1" smtClean="0">
                <a:cs typeface="Arial" charset="0"/>
              </a:rPr>
              <a:t>produccion</a:t>
            </a:r>
            <a:r>
              <a:rPr lang="en-US" dirty="0" smtClean="0">
                <a:cs typeface="Arial" charset="0"/>
              </a:rPr>
              <a:t> de arena </a:t>
            </a:r>
            <a:r>
              <a:rPr lang="en-US" dirty="0" err="1" smtClean="0">
                <a:cs typeface="Arial" charset="0"/>
              </a:rPr>
              <a:t>durante</a:t>
            </a:r>
            <a:r>
              <a:rPr lang="en-US" dirty="0" smtClean="0">
                <a:cs typeface="Arial" charset="0"/>
              </a:rPr>
              <a:t> la </a:t>
            </a:r>
            <a:r>
              <a:rPr lang="en-US" dirty="0" err="1" smtClean="0">
                <a:cs typeface="Arial" charset="0"/>
              </a:rPr>
              <a:t>completacion</a:t>
            </a:r>
            <a:r>
              <a:rPr lang="en-US" dirty="0" smtClean="0">
                <a:cs typeface="Arial" charset="0"/>
              </a:rPr>
              <a:t> </a:t>
            </a:r>
          </a:p>
          <a:p>
            <a:pPr eaLnBrk="1" hangingPunct="1">
              <a:spcAft>
                <a:spcPts val="600"/>
              </a:spcAft>
              <a:buFont typeface="Arial" charset="0"/>
              <a:buChar char="•"/>
            </a:pPr>
            <a:r>
              <a:rPr lang="en-US" dirty="0" smtClean="0">
                <a:cs typeface="Arial" charset="0"/>
              </a:rPr>
              <a:t>La </a:t>
            </a:r>
            <a:r>
              <a:rPr lang="en-US" dirty="0" err="1" smtClean="0">
                <a:cs typeface="Arial" charset="0"/>
              </a:rPr>
              <a:t>produccion</a:t>
            </a:r>
            <a:r>
              <a:rPr lang="en-US" dirty="0" smtClean="0">
                <a:cs typeface="Arial" charset="0"/>
              </a:rPr>
              <a:t> de arena continua hasta </a:t>
            </a:r>
            <a:r>
              <a:rPr lang="en-US" dirty="0" err="1" smtClean="0">
                <a:cs typeface="Arial" charset="0"/>
              </a:rPr>
              <a:t>que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S</a:t>
            </a:r>
            <a:r>
              <a:rPr lang="en-US" baseline="-25000" dirty="0" err="1" smtClean="0">
                <a:cs typeface="Arial" charset="0"/>
              </a:rPr>
              <a:t>cut</a:t>
            </a:r>
            <a:r>
              <a:rPr lang="en-US" dirty="0" smtClean="0">
                <a:cs typeface="Arial" charset="0"/>
              </a:rPr>
              <a:t>  se </a:t>
            </a:r>
            <a:r>
              <a:rPr lang="en-US" dirty="0" err="1" smtClean="0">
                <a:cs typeface="Arial" charset="0"/>
              </a:rPr>
              <a:t>estabiliza</a:t>
            </a:r>
            <a:r>
              <a:rPr lang="en-US" dirty="0" smtClean="0">
                <a:cs typeface="Arial" charset="0"/>
              </a:rPr>
              <a:t> en ~ 0.1% V/V.</a:t>
            </a:r>
          </a:p>
          <a:p>
            <a:pPr eaLnBrk="1" hangingPunct="1">
              <a:spcAft>
                <a:spcPts val="600"/>
              </a:spcAft>
              <a:buFont typeface="Arial" charset="0"/>
              <a:buChar char="•"/>
            </a:pPr>
            <a:r>
              <a:rPr lang="en-US" dirty="0" smtClean="0">
                <a:cs typeface="Arial" charset="0"/>
              </a:rPr>
              <a:t>El </a:t>
            </a:r>
            <a:r>
              <a:rPr lang="en-US" dirty="0" err="1" smtClean="0">
                <a:cs typeface="Arial" charset="0"/>
              </a:rPr>
              <a:t>incremento</a:t>
            </a:r>
            <a:r>
              <a:rPr lang="en-US" dirty="0" smtClean="0">
                <a:cs typeface="Arial" charset="0"/>
              </a:rPr>
              <a:t> de </a:t>
            </a:r>
            <a:r>
              <a:rPr lang="en-US" dirty="0" err="1" smtClean="0">
                <a:cs typeface="Arial" charset="0"/>
              </a:rPr>
              <a:t>productividad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trae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aparejado</a:t>
            </a:r>
            <a:r>
              <a:rPr lang="en-US" dirty="0" smtClean="0">
                <a:cs typeface="Arial" charset="0"/>
              </a:rPr>
              <a:t> </a:t>
            </a:r>
            <a:r>
              <a:rPr lang="en-US" dirty="0" err="1" smtClean="0">
                <a:cs typeface="Arial" charset="0"/>
              </a:rPr>
              <a:t>una</a:t>
            </a:r>
            <a:r>
              <a:rPr lang="en-US" dirty="0" smtClean="0">
                <a:cs typeface="Arial" charset="0"/>
              </a:rPr>
              <a:t> mayor </a:t>
            </a:r>
            <a:r>
              <a:rPr lang="en-US" dirty="0" err="1" smtClean="0">
                <a:cs typeface="Arial" charset="0"/>
              </a:rPr>
              <a:t>heterogeneidad</a:t>
            </a:r>
            <a:r>
              <a:rPr lang="en-US" dirty="0" smtClean="0">
                <a:cs typeface="Arial" charset="0"/>
              </a:rPr>
              <a:t>. </a:t>
            </a:r>
            <a:endParaRPr lang="en-US" dirty="0">
              <a:cs typeface="Arial" charset="0"/>
            </a:endParaRPr>
          </a:p>
        </p:txBody>
      </p:sp>
      <p:sp>
        <p:nvSpPr>
          <p:cNvPr id="14" name="Title 8"/>
          <p:cNvSpPr txBox="1">
            <a:spLocks/>
          </p:cNvSpPr>
          <p:nvPr/>
        </p:nvSpPr>
        <p:spPr bwMode="auto">
          <a:xfrm>
            <a:off x="304800" y="1219200"/>
            <a:ext cx="838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PROCESO DE CANALIZACION (WORMHOLES)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4" name="2 Grupo"/>
          <p:cNvGrpSpPr>
            <a:grpSpLocks/>
          </p:cNvGrpSpPr>
          <p:nvPr/>
        </p:nvGrpSpPr>
        <p:grpSpPr bwMode="auto">
          <a:xfrm>
            <a:off x="76200" y="1609494"/>
            <a:ext cx="4210050" cy="5181600"/>
            <a:chOff x="2986087" y="1497012"/>
            <a:chExt cx="3171825" cy="3863975"/>
          </a:xfrm>
        </p:grpSpPr>
        <p:sp>
          <p:nvSpPr>
            <p:cNvPr id="2" name="1 Rectángulo"/>
            <p:cNvSpPr/>
            <p:nvPr/>
          </p:nvSpPr>
          <p:spPr>
            <a:xfrm>
              <a:off x="2986087" y="1497012"/>
              <a:ext cx="3171825" cy="3863975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dirty="0"/>
            </a:p>
          </p:txBody>
        </p:sp>
        <p:pic>
          <p:nvPicPr>
            <p:cNvPr id="10251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6087" y="1497012"/>
              <a:ext cx="3171825" cy="3863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245" name="5 Grupo"/>
          <p:cNvGrpSpPr>
            <a:grpSpLocks/>
          </p:cNvGrpSpPr>
          <p:nvPr/>
        </p:nvGrpSpPr>
        <p:grpSpPr bwMode="auto">
          <a:xfrm>
            <a:off x="4709274" y="1600200"/>
            <a:ext cx="4282326" cy="5190894"/>
            <a:chOff x="4876800" y="1066801"/>
            <a:chExt cx="2962275" cy="3414395"/>
          </a:xfrm>
        </p:grpSpPr>
        <p:sp>
          <p:nvSpPr>
            <p:cNvPr id="5" name="4 Rectángulo"/>
            <p:cNvSpPr/>
            <p:nvPr/>
          </p:nvSpPr>
          <p:spPr>
            <a:xfrm>
              <a:off x="4876800" y="1066801"/>
              <a:ext cx="2962275" cy="3414395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dirty="0"/>
            </a:p>
          </p:txBody>
        </p:sp>
        <p:pic>
          <p:nvPicPr>
            <p:cNvPr id="10249" name="Picture 207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6800" y="1085851"/>
              <a:ext cx="2962275" cy="3395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Title 8"/>
          <p:cNvSpPr txBox="1">
            <a:spLocks/>
          </p:cNvSpPr>
          <p:nvPr/>
        </p:nvSpPr>
        <p:spPr bwMode="auto">
          <a:xfrm>
            <a:off x="304800" y="1143000"/>
            <a:ext cx="838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DETECCION DE CANALIZACIONES (JCP-10)</a:t>
            </a:r>
          </a:p>
        </p:txBody>
      </p:sp>
      <p:pic>
        <p:nvPicPr>
          <p:cNvPr id="14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51" y="1695450"/>
            <a:ext cx="1341249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8"/>
          <p:cNvSpPr txBox="1">
            <a:spLocks/>
          </p:cNvSpPr>
          <p:nvPr/>
        </p:nvSpPr>
        <p:spPr bwMode="auto">
          <a:xfrm>
            <a:off x="204788" y="1743075"/>
            <a:ext cx="8939212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Aft>
                <a:spcPts val="1200"/>
              </a:spcAft>
              <a:tabLst>
                <a:tab pos="2424113" algn="l"/>
              </a:tabLst>
              <a:defRPr/>
            </a:pPr>
            <a:r>
              <a:rPr lang="en-US" b="1" u="sng" dirty="0" smtClean="0">
                <a:cs typeface="Arial" pitchFamily="34" charset="0"/>
              </a:rPr>
              <a:t>DISEÑO DEL TRATAMIENTO</a:t>
            </a:r>
          </a:p>
          <a:p>
            <a:pPr marL="342900" indent="-342900">
              <a:spcAft>
                <a:spcPts val="1200"/>
              </a:spcAft>
              <a:buFont typeface="Arial" pitchFamily="34" charset="0"/>
              <a:buChar char="•"/>
              <a:tabLst>
                <a:tab pos="2424113" algn="l"/>
              </a:tabLst>
              <a:defRPr/>
            </a:pPr>
            <a:r>
              <a:rPr lang="en-US" dirty="0" smtClean="0">
                <a:cs typeface="Arial" pitchFamily="34" charset="0"/>
              </a:rPr>
              <a:t>Geles Marcit (PAM + </a:t>
            </a:r>
            <a:r>
              <a:rPr lang="en-US" dirty="0" err="1" smtClean="0">
                <a:cs typeface="Arial" pitchFamily="34" charset="0"/>
              </a:rPr>
              <a:t>Acetato</a:t>
            </a:r>
            <a:r>
              <a:rPr lang="en-US" dirty="0" smtClean="0">
                <a:cs typeface="Arial" pitchFamily="34" charset="0"/>
              </a:rPr>
              <a:t> de </a:t>
            </a:r>
            <a:r>
              <a:rPr lang="en-US" dirty="0" err="1" smtClean="0">
                <a:cs typeface="Arial" pitchFamily="34" charset="0"/>
              </a:rPr>
              <a:t>Cromo</a:t>
            </a:r>
            <a:r>
              <a:rPr lang="en-US" dirty="0" smtClean="0">
                <a:cs typeface="Arial" pitchFamily="34" charset="0"/>
              </a:rPr>
              <a:t>) </a:t>
            </a:r>
            <a:r>
              <a:rPr lang="en-US" dirty="0" err="1" smtClean="0">
                <a:cs typeface="Arial" pitchFamily="34" charset="0"/>
              </a:rPr>
              <a:t>fue</a:t>
            </a:r>
            <a:r>
              <a:rPr lang="en-US" dirty="0" smtClean="0">
                <a:cs typeface="Arial" pitchFamily="34" charset="0"/>
              </a:rPr>
              <a:t> la </a:t>
            </a:r>
            <a:r>
              <a:rPr lang="en-US" dirty="0" err="1" smtClean="0">
                <a:cs typeface="Arial" pitchFamily="34" charset="0"/>
              </a:rPr>
              <a:t>tecnologia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seleccionada</a:t>
            </a:r>
            <a:r>
              <a:rPr lang="en-US" dirty="0" smtClean="0">
                <a:cs typeface="Arial" pitchFamily="34" charset="0"/>
              </a:rPr>
              <a:t>.</a:t>
            </a:r>
          </a:p>
          <a:p>
            <a:pPr marL="342900" indent="-342900">
              <a:spcAft>
                <a:spcPts val="1200"/>
              </a:spcAft>
              <a:buFont typeface="Arial" pitchFamily="34" charset="0"/>
              <a:buChar char="•"/>
              <a:tabLst>
                <a:tab pos="2424113" algn="l"/>
              </a:tabLst>
              <a:defRPr/>
            </a:pPr>
            <a:r>
              <a:rPr lang="en-US" dirty="0" err="1" smtClean="0">
                <a:cs typeface="Arial" pitchFamily="34" charset="0"/>
              </a:rPr>
              <a:t>Graficos</a:t>
            </a:r>
            <a:r>
              <a:rPr lang="en-US" dirty="0" smtClean="0">
                <a:cs typeface="Arial" pitchFamily="34" charset="0"/>
              </a:rPr>
              <a:t> RAP vs. N</a:t>
            </a:r>
            <a:r>
              <a:rPr lang="en-US" baseline="-25000" dirty="0" smtClean="0">
                <a:cs typeface="Arial" pitchFamily="34" charset="0"/>
              </a:rPr>
              <a:t>P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para</a:t>
            </a:r>
            <a:r>
              <a:rPr lang="en-US" dirty="0" smtClean="0">
                <a:cs typeface="Arial" pitchFamily="34" charset="0"/>
              </a:rPr>
              <a:t> la </a:t>
            </a:r>
            <a:r>
              <a:rPr lang="en-US" dirty="0" err="1" smtClean="0">
                <a:cs typeface="Arial" pitchFamily="34" charset="0"/>
              </a:rPr>
              <a:t>estimacion</a:t>
            </a:r>
            <a:r>
              <a:rPr lang="en-US" dirty="0" smtClean="0">
                <a:cs typeface="Arial" pitchFamily="34" charset="0"/>
              </a:rPr>
              <a:t> del </a:t>
            </a:r>
            <a:r>
              <a:rPr lang="en-US" dirty="0" err="1" smtClean="0">
                <a:cs typeface="Arial" pitchFamily="34" charset="0"/>
              </a:rPr>
              <a:t>volumen</a:t>
            </a:r>
            <a:r>
              <a:rPr lang="en-US" dirty="0" smtClean="0">
                <a:cs typeface="Arial" pitchFamily="34" charset="0"/>
              </a:rPr>
              <a:t> del canal.</a:t>
            </a:r>
          </a:p>
          <a:p>
            <a:pPr marL="342900" indent="-342900">
              <a:spcAft>
                <a:spcPts val="1200"/>
              </a:spcAft>
              <a:buFont typeface="Arial" pitchFamily="34" charset="0"/>
              <a:buChar char="•"/>
              <a:tabLst>
                <a:tab pos="2424113" algn="l"/>
              </a:tabLst>
              <a:defRPr/>
            </a:pPr>
            <a:r>
              <a:rPr lang="en-US" dirty="0" err="1" smtClean="0">
                <a:cs typeface="Arial" pitchFamily="34" charset="0"/>
              </a:rPr>
              <a:t>Esta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estimacion</a:t>
            </a:r>
            <a:r>
              <a:rPr lang="en-US" dirty="0" smtClean="0">
                <a:cs typeface="Arial" pitchFamily="34" charset="0"/>
              </a:rPr>
              <a:t> se </a:t>
            </a:r>
            <a:r>
              <a:rPr lang="en-US" dirty="0" err="1" smtClean="0">
                <a:cs typeface="Arial" pitchFamily="34" charset="0"/>
              </a:rPr>
              <a:t>corrije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por</a:t>
            </a:r>
            <a:r>
              <a:rPr lang="en-US" dirty="0" smtClean="0">
                <a:cs typeface="Arial" pitchFamily="34" charset="0"/>
              </a:rPr>
              <a:t> el </a:t>
            </a:r>
            <a:r>
              <a:rPr lang="en-US" dirty="0" err="1" smtClean="0">
                <a:cs typeface="Arial" pitchFamily="34" charset="0"/>
              </a:rPr>
              <a:t>efecto</a:t>
            </a:r>
            <a:r>
              <a:rPr lang="en-US" dirty="0" smtClean="0">
                <a:cs typeface="Arial" pitchFamily="34" charset="0"/>
              </a:rPr>
              <a:t> de los </a:t>
            </a:r>
            <a:r>
              <a:rPr lang="en-US" dirty="0" err="1" smtClean="0">
                <a:cs typeface="Arial" pitchFamily="34" charset="0"/>
              </a:rPr>
              <a:t>inyectores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vecinos</a:t>
            </a:r>
            <a:r>
              <a:rPr lang="en-US" dirty="0" smtClean="0">
                <a:cs typeface="Arial" pitchFamily="34" charset="0"/>
              </a:rPr>
              <a:t> (</a:t>
            </a:r>
            <a:r>
              <a:rPr lang="en-US" dirty="0" err="1" smtClean="0">
                <a:cs typeface="Arial" pitchFamily="34" charset="0"/>
              </a:rPr>
              <a:t>geometrico</a:t>
            </a:r>
            <a:r>
              <a:rPr lang="en-US" dirty="0" smtClean="0">
                <a:cs typeface="Arial" pitchFamily="34" charset="0"/>
              </a:rPr>
              <a:t>)</a:t>
            </a:r>
            <a:r>
              <a:rPr lang="en-US" sz="2000" dirty="0" smtClean="0">
                <a:cs typeface="Arial" pitchFamily="34" charset="0"/>
              </a:rPr>
              <a:t>.</a:t>
            </a:r>
          </a:p>
          <a:p>
            <a:pPr marL="342900" indent="-342900">
              <a:spcAft>
                <a:spcPts val="1200"/>
              </a:spcAft>
              <a:buFont typeface="Arial" pitchFamily="34" charset="0"/>
              <a:buChar char="•"/>
              <a:tabLst>
                <a:tab pos="2424113" algn="l"/>
              </a:tabLst>
              <a:defRPr/>
            </a:pPr>
            <a:r>
              <a:rPr lang="es-AR" dirty="0">
                <a:cs typeface="Arial" pitchFamily="34" charset="0"/>
              </a:rPr>
              <a:t>Se </a:t>
            </a:r>
            <a:r>
              <a:rPr lang="es-AR" dirty="0" err="1">
                <a:cs typeface="Arial" pitchFamily="34" charset="0"/>
              </a:rPr>
              <a:t>recomendo</a:t>
            </a:r>
            <a:r>
              <a:rPr lang="es-AR" dirty="0">
                <a:cs typeface="Arial" pitchFamily="34" charset="0"/>
              </a:rPr>
              <a:t> inyectar un volumen de Geles entre un 8 – 15% del canal estimado (450-950 m3</a:t>
            </a:r>
            <a:r>
              <a:rPr lang="es-AR" dirty="0" smtClean="0">
                <a:cs typeface="Arial" pitchFamily="34" charset="0"/>
              </a:rPr>
              <a:t>)</a:t>
            </a:r>
          </a:p>
          <a:p>
            <a:pPr marL="342900" indent="-342900">
              <a:spcAft>
                <a:spcPts val="1200"/>
              </a:spcAft>
              <a:buFont typeface="Arial" pitchFamily="34" charset="0"/>
              <a:buChar char="•"/>
              <a:tabLst>
                <a:tab pos="2424113" algn="l"/>
              </a:tabLst>
              <a:defRPr/>
            </a:pPr>
            <a:endParaRPr lang="en-US" dirty="0" smtClean="0">
              <a:cs typeface="Arial" pitchFamily="34" charset="0"/>
            </a:endParaRPr>
          </a:p>
        </p:txBody>
      </p:sp>
      <p:sp>
        <p:nvSpPr>
          <p:cNvPr id="8" name="Title 8"/>
          <p:cNvSpPr txBox="1">
            <a:spLocks/>
          </p:cNvSpPr>
          <p:nvPr/>
        </p:nvSpPr>
        <p:spPr bwMode="auto">
          <a:xfrm>
            <a:off x="623888" y="1143000"/>
            <a:ext cx="800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PRIMER PILOTO DE GELES EN JCP-10 (MAR-2008)</a:t>
            </a:r>
          </a:p>
        </p:txBody>
      </p:sp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223377"/>
            <a:ext cx="3633788" cy="2588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4223377"/>
            <a:ext cx="4514940" cy="205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8"/>
          <p:cNvSpPr txBox="1">
            <a:spLocks/>
          </p:cNvSpPr>
          <p:nvPr/>
        </p:nvSpPr>
        <p:spPr bwMode="auto">
          <a:xfrm>
            <a:off x="152400" y="1600200"/>
            <a:ext cx="87630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Aft>
                <a:spcPts val="1200"/>
              </a:spcAft>
              <a:tabLst>
                <a:tab pos="2424113" algn="l"/>
              </a:tabLst>
              <a:defRPr/>
            </a:pPr>
            <a:r>
              <a:rPr lang="en-US" b="1" u="sng" dirty="0" smtClean="0">
                <a:cs typeface="Arial" pitchFamily="34" charset="0"/>
              </a:rPr>
              <a:t>IMPLEMENTACION </a:t>
            </a:r>
            <a:r>
              <a:rPr lang="en-US" b="1" u="sng" dirty="0">
                <a:cs typeface="Arial" pitchFamily="34" charset="0"/>
              </a:rPr>
              <a:t>DEL TRATAMIENTO</a:t>
            </a:r>
          </a:p>
          <a:p>
            <a:pPr marL="228600" indent="-228600">
              <a:spcAft>
                <a:spcPts val="1200"/>
              </a:spcAft>
              <a:buFont typeface="Arial" pitchFamily="34" charset="0"/>
              <a:buChar char="•"/>
              <a:tabLst>
                <a:tab pos="2424113" algn="l"/>
              </a:tabLst>
              <a:defRPr/>
            </a:pPr>
            <a:r>
              <a:rPr lang="en-US" dirty="0" err="1" smtClean="0">
                <a:cs typeface="Arial" pitchFamily="34" charset="0"/>
              </a:rPr>
              <a:t>Irrupcion</a:t>
            </a:r>
            <a:r>
              <a:rPr lang="en-US" dirty="0" smtClean="0">
                <a:cs typeface="Arial" pitchFamily="34" charset="0"/>
              </a:rPr>
              <a:t> de Gel en productor </a:t>
            </a:r>
            <a:r>
              <a:rPr lang="en-US" dirty="0" err="1" smtClean="0">
                <a:cs typeface="Arial" pitchFamily="34" charset="0"/>
              </a:rPr>
              <a:t>canalizado</a:t>
            </a:r>
            <a:r>
              <a:rPr lang="en-US" dirty="0" smtClean="0">
                <a:cs typeface="Arial" pitchFamily="34" charset="0"/>
              </a:rPr>
              <a:t> (JCP-7) </a:t>
            </a:r>
            <a:r>
              <a:rPr lang="en-US" dirty="0" err="1" smtClean="0">
                <a:cs typeface="Arial" pitchFamily="34" charset="0"/>
              </a:rPr>
              <a:t>luego</a:t>
            </a:r>
            <a:r>
              <a:rPr lang="en-US" dirty="0" smtClean="0">
                <a:cs typeface="Arial" pitchFamily="34" charset="0"/>
              </a:rPr>
              <a:t> de 240 </a:t>
            </a:r>
            <a:r>
              <a:rPr lang="en-US" dirty="0">
                <a:cs typeface="Arial" pitchFamily="34" charset="0"/>
              </a:rPr>
              <a:t>m</a:t>
            </a:r>
            <a:r>
              <a:rPr lang="en-US" baseline="30000" dirty="0">
                <a:cs typeface="Arial" pitchFamily="34" charset="0"/>
              </a:rPr>
              <a:t>3</a:t>
            </a:r>
            <a:r>
              <a:rPr lang="en-US" dirty="0">
                <a:cs typeface="Arial" pitchFamily="34" charset="0"/>
              </a:rPr>
              <a:t> </a:t>
            </a:r>
            <a:r>
              <a:rPr lang="en-US" dirty="0" smtClean="0">
                <a:cs typeface="Arial" pitchFamily="34" charset="0"/>
              </a:rPr>
              <a:t>de </a:t>
            </a:r>
            <a:r>
              <a:rPr lang="en-US" dirty="0" err="1" smtClean="0">
                <a:cs typeface="Arial" pitchFamily="34" charset="0"/>
              </a:rPr>
              <a:t>tratamiento</a:t>
            </a:r>
            <a:r>
              <a:rPr lang="en-US" dirty="0" smtClean="0">
                <a:cs typeface="Arial" pitchFamily="34" charset="0"/>
              </a:rPr>
              <a:t>.</a:t>
            </a:r>
          </a:p>
          <a:p>
            <a:pPr marL="228600" indent="-228600">
              <a:spcAft>
                <a:spcPts val="1200"/>
              </a:spcAft>
              <a:buFont typeface="Arial" pitchFamily="34" charset="0"/>
              <a:buChar char="•"/>
              <a:tabLst>
                <a:tab pos="2424113" algn="l"/>
              </a:tabLst>
              <a:defRPr/>
            </a:pPr>
            <a:r>
              <a:rPr lang="en-US" dirty="0" smtClean="0">
                <a:cs typeface="Arial" pitchFamily="34" charset="0"/>
              </a:rPr>
              <a:t>Se </a:t>
            </a:r>
            <a:r>
              <a:rPr lang="en-US" dirty="0" err="1" smtClean="0">
                <a:cs typeface="Arial" pitchFamily="34" charset="0"/>
              </a:rPr>
              <a:t>suspendio</a:t>
            </a:r>
            <a:r>
              <a:rPr lang="en-US" dirty="0" smtClean="0">
                <a:cs typeface="Arial" pitchFamily="34" charset="0"/>
              </a:rPr>
              <a:t> la </a:t>
            </a:r>
            <a:r>
              <a:rPr lang="en-US" dirty="0" err="1" smtClean="0">
                <a:cs typeface="Arial" pitchFamily="34" charset="0"/>
              </a:rPr>
              <a:t>inyeccion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por</a:t>
            </a:r>
            <a:r>
              <a:rPr lang="en-US" dirty="0" smtClean="0">
                <a:cs typeface="Arial" pitchFamily="34" charset="0"/>
              </a:rPr>
              <a:t> 6 </a:t>
            </a:r>
            <a:r>
              <a:rPr lang="en-US" dirty="0" err="1" smtClean="0">
                <a:cs typeface="Arial" pitchFamily="34" charset="0"/>
              </a:rPr>
              <a:t>dias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para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incrementar</a:t>
            </a:r>
            <a:r>
              <a:rPr lang="en-US" dirty="0" smtClean="0">
                <a:cs typeface="Arial" pitchFamily="34" charset="0"/>
              </a:rPr>
              <a:t> la </a:t>
            </a:r>
            <a:r>
              <a:rPr lang="en-US" dirty="0" err="1" smtClean="0">
                <a:cs typeface="Arial" pitchFamily="34" charset="0"/>
              </a:rPr>
              <a:t>gelificacion</a:t>
            </a:r>
            <a:r>
              <a:rPr lang="en-US" dirty="0" smtClean="0">
                <a:cs typeface="Arial" pitchFamily="34" charset="0"/>
              </a:rPr>
              <a:t> del </a:t>
            </a:r>
            <a:r>
              <a:rPr lang="en-US" dirty="0" err="1" smtClean="0">
                <a:cs typeface="Arial" pitchFamily="34" charset="0"/>
              </a:rPr>
              <a:t>tratamiento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ya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inyectado</a:t>
            </a:r>
            <a:r>
              <a:rPr lang="en-US" dirty="0" smtClean="0">
                <a:cs typeface="Arial" pitchFamily="34" charset="0"/>
              </a:rPr>
              <a:t>.</a:t>
            </a:r>
          </a:p>
          <a:p>
            <a:pPr marL="228600" indent="-228600">
              <a:spcAft>
                <a:spcPts val="1200"/>
              </a:spcAft>
              <a:buFont typeface="Arial" pitchFamily="34" charset="0"/>
              <a:buChar char="•"/>
              <a:tabLst>
                <a:tab pos="2424113" algn="l"/>
              </a:tabLst>
              <a:defRPr/>
            </a:pPr>
            <a:r>
              <a:rPr lang="en-US" dirty="0" err="1" smtClean="0">
                <a:cs typeface="Arial" pitchFamily="34" charset="0"/>
              </a:rPr>
              <a:t>Luego</a:t>
            </a:r>
            <a:r>
              <a:rPr lang="en-US" dirty="0" smtClean="0">
                <a:cs typeface="Arial" pitchFamily="34" charset="0"/>
              </a:rPr>
              <a:t> de </a:t>
            </a:r>
            <a:r>
              <a:rPr lang="en-US" dirty="0" err="1" smtClean="0">
                <a:cs typeface="Arial" pitchFamily="34" charset="0"/>
              </a:rPr>
              <a:t>resumida</a:t>
            </a:r>
            <a:r>
              <a:rPr lang="en-US" dirty="0" smtClean="0">
                <a:cs typeface="Arial" pitchFamily="34" charset="0"/>
              </a:rPr>
              <a:t> la </a:t>
            </a:r>
            <a:r>
              <a:rPr lang="en-US" dirty="0" err="1" smtClean="0">
                <a:cs typeface="Arial" pitchFamily="34" charset="0"/>
              </a:rPr>
              <a:t>inyeccion</a:t>
            </a:r>
            <a:r>
              <a:rPr lang="en-US" dirty="0" smtClean="0">
                <a:cs typeface="Arial" pitchFamily="34" charset="0"/>
              </a:rPr>
              <a:t> no se detecto </a:t>
            </a:r>
            <a:r>
              <a:rPr lang="en-US" dirty="0" err="1" smtClean="0">
                <a:cs typeface="Arial" pitchFamily="34" charset="0"/>
              </a:rPr>
              <a:t>presencia</a:t>
            </a:r>
            <a:r>
              <a:rPr lang="en-US" dirty="0" smtClean="0">
                <a:cs typeface="Arial" pitchFamily="34" charset="0"/>
              </a:rPr>
              <a:t> de gel en productor </a:t>
            </a:r>
            <a:r>
              <a:rPr lang="en-US" dirty="0" err="1" smtClean="0">
                <a:cs typeface="Arial" pitchFamily="34" charset="0"/>
              </a:rPr>
              <a:t>canalizado</a:t>
            </a:r>
            <a:r>
              <a:rPr lang="en-US" dirty="0" smtClean="0">
                <a:cs typeface="Arial" pitchFamily="34" charset="0"/>
              </a:rPr>
              <a:t>.</a:t>
            </a:r>
          </a:p>
          <a:p>
            <a:pPr marL="228600" indent="-228600">
              <a:spcAft>
                <a:spcPts val="1200"/>
              </a:spcAft>
              <a:buFont typeface="Arial" pitchFamily="34" charset="0"/>
              <a:buChar char="•"/>
              <a:tabLst>
                <a:tab pos="2424113" algn="l"/>
              </a:tabLst>
              <a:defRPr/>
            </a:pPr>
            <a:r>
              <a:rPr lang="en-US" dirty="0">
                <a:cs typeface="Arial" charset="0"/>
              </a:rPr>
              <a:t>El </a:t>
            </a:r>
            <a:r>
              <a:rPr lang="en-US" dirty="0" err="1">
                <a:cs typeface="Arial" charset="0"/>
              </a:rPr>
              <a:t>Volumen</a:t>
            </a:r>
            <a:r>
              <a:rPr lang="en-US" dirty="0">
                <a:cs typeface="Arial" charset="0"/>
              </a:rPr>
              <a:t> y la </a:t>
            </a:r>
            <a:r>
              <a:rPr lang="en-US" dirty="0" err="1">
                <a:cs typeface="Arial" charset="0"/>
              </a:rPr>
              <a:t>concentracion</a:t>
            </a:r>
            <a:r>
              <a:rPr lang="en-US" dirty="0">
                <a:cs typeface="Arial" charset="0"/>
              </a:rPr>
              <a:t> de Gel </a:t>
            </a:r>
            <a:r>
              <a:rPr lang="en-US" dirty="0" err="1">
                <a:cs typeface="Arial" charset="0"/>
              </a:rPr>
              <a:t>fue</a:t>
            </a:r>
            <a:r>
              <a:rPr lang="en-US" dirty="0">
                <a:cs typeface="Arial" charset="0"/>
              </a:rPr>
              <a:t> </a:t>
            </a:r>
            <a:r>
              <a:rPr lang="en-US" dirty="0" err="1">
                <a:cs typeface="Arial" charset="0"/>
              </a:rPr>
              <a:t>modificada</a:t>
            </a:r>
            <a:r>
              <a:rPr lang="en-US" dirty="0">
                <a:cs typeface="Arial" charset="0"/>
              </a:rPr>
              <a:t> de </a:t>
            </a:r>
            <a:r>
              <a:rPr lang="en-US" dirty="0" err="1">
                <a:cs typeface="Arial" charset="0"/>
              </a:rPr>
              <a:t>acuerda</a:t>
            </a:r>
            <a:r>
              <a:rPr lang="en-US" dirty="0">
                <a:cs typeface="Arial" charset="0"/>
              </a:rPr>
              <a:t> a la </a:t>
            </a:r>
            <a:r>
              <a:rPr lang="en-US" dirty="0" err="1">
                <a:cs typeface="Arial" charset="0"/>
              </a:rPr>
              <a:t>respuesta</a:t>
            </a:r>
            <a:r>
              <a:rPr lang="en-US" dirty="0">
                <a:cs typeface="Arial" charset="0"/>
              </a:rPr>
              <a:t> de la </a:t>
            </a:r>
            <a:r>
              <a:rPr lang="en-US" dirty="0" err="1">
                <a:cs typeface="Arial" charset="0"/>
              </a:rPr>
              <a:t>presion</a:t>
            </a:r>
            <a:r>
              <a:rPr lang="en-US" dirty="0">
                <a:cs typeface="Arial" charset="0"/>
              </a:rPr>
              <a:t> de </a:t>
            </a:r>
            <a:r>
              <a:rPr lang="en-US" dirty="0" err="1">
                <a:cs typeface="Arial" charset="0"/>
              </a:rPr>
              <a:t>inyeccion</a:t>
            </a:r>
            <a:endParaRPr lang="es-AR" dirty="0">
              <a:cs typeface="Arial" pitchFamily="34" charset="0"/>
            </a:endParaRPr>
          </a:p>
          <a:p>
            <a:pPr marL="228600" indent="-228600">
              <a:spcAft>
                <a:spcPts val="1200"/>
              </a:spcAft>
              <a:buFont typeface="Arial" pitchFamily="34" charset="0"/>
              <a:buChar char="•"/>
              <a:tabLst>
                <a:tab pos="2424113" algn="l"/>
              </a:tabLst>
              <a:defRPr/>
            </a:pPr>
            <a:endParaRPr lang="en-US" dirty="0" smtClean="0"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  <a:tabLst>
                <a:tab pos="2424113" algn="l"/>
              </a:tabLst>
              <a:defRPr/>
            </a:pPr>
            <a:endParaRPr lang="en-US" dirty="0" smtClean="0">
              <a:cs typeface="Arial" pitchFamily="34" charset="0"/>
            </a:endParaRPr>
          </a:p>
        </p:txBody>
      </p:sp>
      <p:pic>
        <p:nvPicPr>
          <p:cNvPr id="14340" name="Picture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243432"/>
            <a:ext cx="3733800" cy="253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8"/>
          <p:cNvSpPr txBox="1">
            <a:spLocks/>
          </p:cNvSpPr>
          <p:nvPr/>
        </p:nvSpPr>
        <p:spPr bwMode="auto">
          <a:xfrm>
            <a:off x="623888" y="1143000"/>
            <a:ext cx="800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PRIMER PILOTO DE GELES EN JCP-10 (MAR-2008)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_Bod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6142</TotalTime>
  <Words>977</Words>
  <Application>Microsoft Office PowerPoint</Application>
  <PresentationFormat>On-screen Show (4:3)</PresentationFormat>
  <Paragraphs>122</Paragraphs>
  <Slides>17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Blank_Body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SPE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Tamela</dc:creator>
  <cp:lastModifiedBy>Guido Muniz</cp:lastModifiedBy>
  <cp:revision>234</cp:revision>
  <dcterms:created xsi:type="dcterms:W3CDTF">2010-12-30T17:22:33Z</dcterms:created>
  <dcterms:modified xsi:type="dcterms:W3CDTF">2012-09-21T11:51:45Z</dcterms:modified>
</cp:coreProperties>
</file>