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ags/tag1.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tags/tag2.xml" ContentType="application/vnd.openxmlformats-officedocument.presentationml.tags+xml"/>
  <Default Extension="wmf" ContentType="image/x-wmf"/>
  <Default Extension="xls" ContentType="application/vnd.ms-exce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4"/>
  </p:notesMasterIdLst>
  <p:handoutMasterIdLst>
    <p:handoutMasterId r:id="rId55"/>
  </p:handoutMasterIdLst>
  <p:sldIdLst>
    <p:sldId id="359" r:id="rId2"/>
    <p:sldId id="365" r:id="rId3"/>
    <p:sldId id="367" r:id="rId4"/>
    <p:sldId id="489" r:id="rId5"/>
    <p:sldId id="362" r:id="rId6"/>
    <p:sldId id="368" r:id="rId7"/>
    <p:sldId id="369" r:id="rId8"/>
    <p:sldId id="370" r:id="rId9"/>
    <p:sldId id="371" r:id="rId10"/>
    <p:sldId id="372" r:id="rId11"/>
    <p:sldId id="374" r:id="rId12"/>
    <p:sldId id="375" r:id="rId13"/>
    <p:sldId id="376" r:id="rId14"/>
    <p:sldId id="434" r:id="rId15"/>
    <p:sldId id="435" r:id="rId16"/>
    <p:sldId id="436" r:id="rId17"/>
    <p:sldId id="437" r:id="rId18"/>
    <p:sldId id="438" r:id="rId19"/>
    <p:sldId id="439" r:id="rId20"/>
    <p:sldId id="440" r:id="rId21"/>
    <p:sldId id="386" r:id="rId22"/>
    <p:sldId id="387" r:id="rId23"/>
    <p:sldId id="462" r:id="rId24"/>
    <p:sldId id="389" r:id="rId25"/>
    <p:sldId id="390" r:id="rId26"/>
    <p:sldId id="391" r:id="rId27"/>
    <p:sldId id="464" r:id="rId28"/>
    <p:sldId id="488" r:id="rId29"/>
    <p:sldId id="465" r:id="rId30"/>
    <p:sldId id="466" r:id="rId31"/>
    <p:sldId id="467" r:id="rId32"/>
    <p:sldId id="468" r:id="rId33"/>
    <p:sldId id="469" r:id="rId34"/>
    <p:sldId id="470" r:id="rId35"/>
    <p:sldId id="471" r:id="rId36"/>
    <p:sldId id="472" r:id="rId37"/>
    <p:sldId id="473" r:id="rId38"/>
    <p:sldId id="474" r:id="rId39"/>
    <p:sldId id="475" r:id="rId40"/>
    <p:sldId id="476" r:id="rId41"/>
    <p:sldId id="477" r:id="rId42"/>
    <p:sldId id="478" r:id="rId43"/>
    <p:sldId id="479" r:id="rId44"/>
    <p:sldId id="480" r:id="rId45"/>
    <p:sldId id="481" r:id="rId46"/>
    <p:sldId id="482" r:id="rId47"/>
    <p:sldId id="483" r:id="rId48"/>
    <p:sldId id="484" r:id="rId49"/>
    <p:sldId id="485" r:id="rId50"/>
    <p:sldId id="486" r:id="rId51"/>
    <p:sldId id="487" r:id="rId52"/>
    <p:sldId id="402" r:id="rId53"/>
  </p:sldIdLst>
  <p:sldSz cx="9144000" cy="6858000" type="screen4x3"/>
  <p:notesSz cx="6797675" cy="9926638"/>
  <p:defaultTextStyle>
    <a:defPPr>
      <a:defRPr lang="es-AR"/>
    </a:defPPr>
    <a:lvl1pPr algn="l" rtl="0" fontAlgn="base">
      <a:spcBef>
        <a:spcPct val="0"/>
      </a:spcBef>
      <a:spcAft>
        <a:spcPct val="0"/>
      </a:spcAft>
      <a:defRPr sz="2600" kern="1200">
        <a:solidFill>
          <a:schemeClr val="accent1"/>
        </a:solidFill>
        <a:latin typeface="Arial" charset="0"/>
        <a:ea typeface="ＭＳ Ｐゴシック" pitchFamily="34" charset="-128"/>
        <a:cs typeface="+mn-cs"/>
      </a:defRPr>
    </a:lvl1pPr>
    <a:lvl2pPr marL="457200" algn="l" rtl="0" fontAlgn="base">
      <a:spcBef>
        <a:spcPct val="0"/>
      </a:spcBef>
      <a:spcAft>
        <a:spcPct val="0"/>
      </a:spcAft>
      <a:defRPr sz="2600" kern="1200">
        <a:solidFill>
          <a:schemeClr val="accent1"/>
        </a:solidFill>
        <a:latin typeface="Arial" charset="0"/>
        <a:ea typeface="ＭＳ Ｐゴシック" pitchFamily="34" charset="-128"/>
        <a:cs typeface="+mn-cs"/>
      </a:defRPr>
    </a:lvl2pPr>
    <a:lvl3pPr marL="914400" algn="l" rtl="0" fontAlgn="base">
      <a:spcBef>
        <a:spcPct val="0"/>
      </a:spcBef>
      <a:spcAft>
        <a:spcPct val="0"/>
      </a:spcAft>
      <a:defRPr sz="2600" kern="1200">
        <a:solidFill>
          <a:schemeClr val="accent1"/>
        </a:solidFill>
        <a:latin typeface="Arial" charset="0"/>
        <a:ea typeface="ＭＳ Ｐゴシック" pitchFamily="34" charset="-128"/>
        <a:cs typeface="+mn-cs"/>
      </a:defRPr>
    </a:lvl3pPr>
    <a:lvl4pPr marL="1371600" algn="l" rtl="0" fontAlgn="base">
      <a:spcBef>
        <a:spcPct val="0"/>
      </a:spcBef>
      <a:spcAft>
        <a:spcPct val="0"/>
      </a:spcAft>
      <a:defRPr sz="2600" kern="1200">
        <a:solidFill>
          <a:schemeClr val="accent1"/>
        </a:solidFill>
        <a:latin typeface="Arial" charset="0"/>
        <a:ea typeface="ＭＳ Ｐゴシック" pitchFamily="34" charset="-128"/>
        <a:cs typeface="+mn-cs"/>
      </a:defRPr>
    </a:lvl4pPr>
    <a:lvl5pPr marL="1828800" algn="l" rtl="0" fontAlgn="base">
      <a:spcBef>
        <a:spcPct val="0"/>
      </a:spcBef>
      <a:spcAft>
        <a:spcPct val="0"/>
      </a:spcAft>
      <a:defRPr sz="2600" kern="1200">
        <a:solidFill>
          <a:schemeClr val="accent1"/>
        </a:solidFill>
        <a:latin typeface="Arial" charset="0"/>
        <a:ea typeface="ＭＳ Ｐゴシック" pitchFamily="34" charset="-128"/>
        <a:cs typeface="+mn-cs"/>
      </a:defRPr>
    </a:lvl5pPr>
    <a:lvl6pPr marL="2286000" algn="l" defTabSz="914400" rtl="0" eaLnBrk="1" latinLnBrk="0" hangingPunct="1">
      <a:defRPr sz="2600" kern="1200">
        <a:solidFill>
          <a:schemeClr val="accent1"/>
        </a:solidFill>
        <a:latin typeface="Arial" charset="0"/>
        <a:ea typeface="ＭＳ Ｐゴシック" pitchFamily="34" charset="-128"/>
        <a:cs typeface="+mn-cs"/>
      </a:defRPr>
    </a:lvl6pPr>
    <a:lvl7pPr marL="2743200" algn="l" defTabSz="914400" rtl="0" eaLnBrk="1" latinLnBrk="0" hangingPunct="1">
      <a:defRPr sz="2600" kern="1200">
        <a:solidFill>
          <a:schemeClr val="accent1"/>
        </a:solidFill>
        <a:latin typeface="Arial" charset="0"/>
        <a:ea typeface="ＭＳ Ｐゴシック" pitchFamily="34" charset="-128"/>
        <a:cs typeface="+mn-cs"/>
      </a:defRPr>
    </a:lvl7pPr>
    <a:lvl8pPr marL="3200400" algn="l" defTabSz="914400" rtl="0" eaLnBrk="1" latinLnBrk="0" hangingPunct="1">
      <a:defRPr sz="2600" kern="1200">
        <a:solidFill>
          <a:schemeClr val="accent1"/>
        </a:solidFill>
        <a:latin typeface="Arial" charset="0"/>
        <a:ea typeface="ＭＳ Ｐゴシック" pitchFamily="34" charset="-128"/>
        <a:cs typeface="+mn-cs"/>
      </a:defRPr>
    </a:lvl8pPr>
    <a:lvl9pPr marL="3657600" algn="l" defTabSz="914400" rtl="0" eaLnBrk="1" latinLnBrk="0" hangingPunct="1">
      <a:defRPr sz="2600" kern="1200">
        <a:solidFill>
          <a:schemeClr val="accent1"/>
        </a:solidFill>
        <a:latin typeface="Arial"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8C8B72"/>
    <a:srgbClr val="B5261B"/>
    <a:srgbClr val="6DB46D"/>
    <a:srgbClr val="8BB48B"/>
    <a:srgbClr val="6DA56D"/>
    <a:srgbClr val="8C8C72"/>
    <a:srgbClr val="79BDE8"/>
    <a:srgbClr val="80808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101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3" d="100"/>
          <a:sy n="53" d="100"/>
        </p:scale>
        <p:origin x="-1224" y="-90"/>
      </p:cViewPr>
      <p:guideLst>
        <p:guide orient="horz" pos="3127"/>
        <p:guide pos="2141"/>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solidFill>
                  <a:schemeClr val="tx1"/>
                </a:solidFill>
              </a:defRPr>
            </a:lvl1pPr>
          </a:lstStyle>
          <a:p>
            <a:pPr>
              <a:defRPr/>
            </a:pPr>
            <a:endParaRPr lang="en-US"/>
          </a:p>
        </p:txBody>
      </p:sp>
      <p:sp>
        <p:nvSpPr>
          <p:cNvPr id="33795"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solidFill>
                  <a:schemeClr val="tx1"/>
                </a:solidFill>
              </a:defRPr>
            </a:lvl1pPr>
          </a:lstStyle>
          <a:p>
            <a:pPr>
              <a:defRPr/>
            </a:pPr>
            <a:endParaRPr lang="en-US"/>
          </a:p>
        </p:txBody>
      </p:sp>
      <p:sp>
        <p:nvSpPr>
          <p:cNvPr id="33796"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solidFill>
                  <a:schemeClr val="tx1"/>
                </a:solidFill>
              </a:defRPr>
            </a:lvl1pPr>
          </a:lstStyle>
          <a:p>
            <a:pPr>
              <a:defRPr/>
            </a:pPr>
            <a:endParaRPr lang="en-US"/>
          </a:p>
        </p:txBody>
      </p:sp>
      <p:sp>
        <p:nvSpPr>
          <p:cNvPr id="33797"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solidFill>
                  <a:schemeClr val="tx1"/>
                </a:solidFill>
              </a:defRPr>
            </a:lvl1pPr>
          </a:lstStyle>
          <a:p>
            <a:pPr>
              <a:defRPr/>
            </a:pPr>
            <a:fld id="{C61F3444-C32A-4739-BFF3-AD4B98DEAA8C}" type="slidenum">
              <a:rPr lang="es-AR"/>
              <a:pPr>
                <a:defRPr/>
              </a:pPr>
              <a:t>‹Nº›</a:t>
            </a:fld>
            <a:endParaRPr lang="es-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solidFill>
                  <a:schemeClr val="tx1"/>
                </a:solidFill>
              </a:defRPr>
            </a:lvl1pPr>
          </a:lstStyle>
          <a:p>
            <a:pPr>
              <a:defRPr/>
            </a:pPr>
            <a:endParaRPr lang="en-US"/>
          </a:p>
        </p:txBody>
      </p:sp>
      <p:sp>
        <p:nvSpPr>
          <p:cNvPr id="32771"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solidFill>
                  <a:schemeClr val="tx1"/>
                </a:solidFill>
              </a:defRPr>
            </a:lvl1pPr>
          </a:lstStyle>
          <a:p>
            <a:pPr>
              <a:defRPr/>
            </a:pPr>
            <a:endParaRPr lang="en-US"/>
          </a:p>
        </p:txBody>
      </p:sp>
      <p:sp>
        <p:nvSpPr>
          <p:cNvPr id="44036" name="Rectangle 4"/>
          <p:cNvSpPr>
            <a:spLocks noRo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p:spPr>
      </p:sp>
      <p:sp>
        <p:nvSpPr>
          <p:cNvPr id="32773"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AR" noProof="0" smtClean="0"/>
              <a:t>Haga clic para modificar el estilo de texto del patrón</a:t>
            </a:r>
          </a:p>
          <a:p>
            <a:pPr lvl="1"/>
            <a:r>
              <a:rPr lang="es-AR" noProof="0" smtClean="0"/>
              <a:t>Segundo nivel</a:t>
            </a:r>
          </a:p>
          <a:p>
            <a:pPr lvl="2"/>
            <a:r>
              <a:rPr lang="es-AR" noProof="0" smtClean="0"/>
              <a:t>Tercer nivel</a:t>
            </a:r>
          </a:p>
          <a:p>
            <a:pPr lvl="3"/>
            <a:r>
              <a:rPr lang="es-AR" noProof="0" smtClean="0"/>
              <a:t>Cuarto nivel</a:t>
            </a:r>
          </a:p>
          <a:p>
            <a:pPr lvl="4"/>
            <a:r>
              <a:rPr lang="es-AR" noProof="0" smtClean="0"/>
              <a:t>Quinto nivel</a:t>
            </a:r>
          </a:p>
        </p:txBody>
      </p:sp>
      <p:sp>
        <p:nvSpPr>
          <p:cNvPr id="32774"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solidFill>
                  <a:schemeClr val="tx1"/>
                </a:solidFill>
              </a:defRPr>
            </a:lvl1pPr>
          </a:lstStyle>
          <a:p>
            <a:pPr>
              <a:defRPr/>
            </a:pPr>
            <a:endParaRPr lang="en-US"/>
          </a:p>
        </p:txBody>
      </p:sp>
      <p:sp>
        <p:nvSpPr>
          <p:cNvPr id="32775"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solidFill>
                  <a:schemeClr val="tx1"/>
                </a:solidFill>
              </a:defRPr>
            </a:lvl1pPr>
          </a:lstStyle>
          <a:p>
            <a:pPr>
              <a:defRPr/>
            </a:pPr>
            <a:fld id="{C36F0538-66B7-4BEA-91A5-9FA2229F458F}" type="slidenum">
              <a:rPr lang="es-AR"/>
              <a:pPr>
                <a:defRPr/>
              </a:pPr>
              <a:t>‹Nº›</a:t>
            </a:fld>
            <a:endParaRPr lang="es-A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28" charset="-52"/>
        <a:ea typeface="ＭＳ Ｐゴシック" pitchFamily="34" charset="-128"/>
        <a:cs typeface="+mn-cs"/>
      </a:defRPr>
    </a:lvl1pPr>
    <a:lvl2pPr marL="457200" algn="l" rtl="0" eaLnBrk="0" fontAlgn="base" hangingPunct="0">
      <a:spcBef>
        <a:spcPct val="30000"/>
      </a:spcBef>
      <a:spcAft>
        <a:spcPct val="0"/>
      </a:spcAft>
      <a:defRPr sz="1200" kern="1200">
        <a:solidFill>
          <a:schemeClr val="tx1"/>
        </a:solidFill>
        <a:latin typeface="Arial" pitchFamily="-28" charset="-52"/>
        <a:ea typeface="ＭＳ Ｐゴシック" pitchFamily="-28" charset="-128"/>
        <a:cs typeface="+mn-cs"/>
      </a:defRPr>
    </a:lvl2pPr>
    <a:lvl3pPr marL="914400" algn="l" rtl="0" eaLnBrk="0" fontAlgn="base" hangingPunct="0">
      <a:spcBef>
        <a:spcPct val="30000"/>
      </a:spcBef>
      <a:spcAft>
        <a:spcPct val="0"/>
      </a:spcAft>
      <a:defRPr sz="1200" kern="1200">
        <a:solidFill>
          <a:schemeClr val="tx1"/>
        </a:solidFill>
        <a:latin typeface="Arial" pitchFamily="-28" charset="-52"/>
        <a:ea typeface="ＭＳ Ｐゴシック" pitchFamily="-28" charset="-128"/>
        <a:cs typeface="+mn-cs"/>
      </a:defRPr>
    </a:lvl3pPr>
    <a:lvl4pPr marL="1371600" algn="l" rtl="0" eaLnBrk="0" fontAlgn="base" hangingPunct="0">
      <a:spcBef>
        <a:spcPct val="30000"/>
      </a:spcBef>
      <a:spcAft>
        <a:spcPct val="0"/>
      </a:spcAft>
      <a:defRPr sz="1200" kern="1200">
        <a:solidFill>
          <a:schemeClr val="tx1"/>
        </a:solidFill>
        <a:latin typeface="Arial" pitchFamily="-28" charset="-52"/>
        <a:ea typeface="ＭＳ Ｐゴシック" pitchFamily="-28" charset="-128"/>
        <a:cs typeface="+mn-cs"/>
      </a:defRPr>
    </a:lvl4pPr>
    <a:lvl5pPr marL="1828800" algn="l" rtl="0" eaLnBrk="0" fontAlgn="base" hangingPunct="0">
      <a:spcBef>
        <a:spcPct val="30000"/>
      </a:spcBef>
      <a:spcAft>
        <a:spcPct val="0"/>
      </a:spcAft>
      <a:defRPr sz="1200" kern="1200">
        <a:solidFill>
          <a:schemeClr val="tx1"/>
        </a:solidFill>
        <a:latin typeface="Arial" pitchFamily="-28" charset="-52"/>
        <a:ea typeface="ＭＳ Ｐゴシック" pitchFamily="-28"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xfrm>
            <a:off x="917575" y="744538"/>
            <a:ext cx="4962525" cy="3722687"/>
          </a:xfrm>
          <a:ln/>
        </p:spPr>
      </p:sp>
      <p:sp>
        <p:nvSpPr>
          <p:cNvPr id="45059" name="Notes Placeholder 2"/>
          <p:cNvSpPr>
            <a:spLocks noGrp="1"/>
          </p:cNvSpPr>
          <p:nvPr>
            <p:ph type="body" idx="1"/>
          </p:nvPr>
        </p:nvSpPr>
        <p:spPr>
          <a:noFill/>
          <a:ln/>
        </p:spPr>
        <p:txBody>
          <a:bodyPr lIns="91435" tIns="45718" rIns="91435" bIns="45718"/>
          <a:lstStyle/>
          <a:p>
            <a:endParaRPr lang="es-MX" smtClean="0">
              <a:latin typeface="Arial" charset="0"/>
            </a:endParaRPr>
          </a:p>
        </p:txBody>
      </p:sp>
      <p:sp>
        <p:nvSpPr>
          <p:cNvPr id="45060" name="Slide Number Placeholder 3"/>
          <p:cNvSpPr txBox="1">
            <a:spLocks noGrp="1"/>
          </p:cNvSpPr>
          <p:nvPr/>
        </p:nvSpPr>
        <p:spPr bwMode="auto">
          <a:xfrm>
            <a:off x="3849688" y="9428163"/>
            <a:ext cx="2946400" cy="496887"/>
          </a:xfrm>
          <a:prstGeom prst="rect">
            <a:avLst/>
          </a:prstGeom>
          <a:noFill/>
          <a:ln w="9525">
            <a:noFill/>
            <a:miter lim="800000"/>
            <a:headEnd/>
            <a:tailEnd/>
          </a:ln>
        </p:spPr>
        <p:txBody>
          <a:bodyPr lIns="91435" tIns="45718" rIns="91435" bIns="45718" anchor="b"/>
          <a:lstStyle/>
          <a:p>
            <a:pPr algn="r"/>
            <a:fld id="{E097BA35-7397-402D-AE14-623917CFC6B4}" type="slidenum">
              <a:rPr lang="es-AR" sz="1200">
                <a:solidFill>
                  <a:schemeClr val="tx1"/>
                </a:solidFill>
              </a:rPr>
              <a:pPr algn="r"/>
              <a:t>7</a:t>
            </a:fld>
            <a:endParaRPr lang="es-AR" sz="1200">
              <a:solidFill>
                <a:schemeClr val="tx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xfrm>
            <a:off x="917575" y="744538"/>
            <a:ext cx="4962525" cy="3722687"/>
          </a:xfrm>
          <a:ln/>
        </p:spPr>
      </p:sp>
      <p:sp>
        <p:nvSpPr>
          <p:cNvPr id="83971" name="Notes Placeholder 2"/>
          <p:cNvSpPr>
            <a:spLocks noGrp="1"/>
          </p:cNvSpPr>
          <p:nvPr>
            <p:ph type="body" idx="1"/>
          </p:nvPr>
        </p:nvSpPr>
        <p:spPr>
          <a:noFill/>
          <a:ln/>
        </p:spPr>
        <p:txBody>
          <a:bodyPr lIns="91435" tIns="45718" rIns="91435" bIns="45718"/>
          <a:lstStyle/>
          <a:p>
            <a:endParaRPr lang="es-MX" smtClean="0">
              <a:latin typeface="Arial" charset="0"/>
            </a:endParaRPr>
          </a:p>
        </p:txBody>
      </p:sp>
      <p:sp>
        <p:nvSpPr>
          <p:cNvPr id="83972" name="Slide Number Placeholder 3"/>
          <p:cNvSpPr txBox="1">
            <a:spLocks noGrp="1"/>
          </p:cNvSpPr>
          <p:nvPr/>
        </p:nvSpPr>
        <p:spPr bwMode="auto">
          <a:xfrm>
            <a:off x="3849688" y="9428163"/>
            <a:ext cx="2946400" cy="496887"/>
          </a:xfrm>
          <a:prstGeom prst="rect">
            <a:avLst/>
          </a:prstGeom>
          <a:noFill/>
          <a:ln w="9525">
            <a:noFill/>
            <a:miter lim="800000"/>
            <a:headEnd/>
            <a:tailEnd/>
          </a:ln>
        </p:spPr>
        <p:txBody>
          <a:bodyPr lIns="91435" tIns="45718" rIns="91435" bIns="45718" anchor="b"/>
          <a:lstStyle/>
          <a:p>
            <a:pPr algn="r"/>
            <a:fld id="{15411706-8F63-48AA-A5F2-D43E402A157F}" type="slidenum">
              <a:rPr lang="es-AR" sz="1200">
                <a:solidFill>
                  <a:schemeClr val="tx1"/>
                </a:solidFill>
              </a:rPr>
              <a:pPr algn="r"/>
              <a:t>14</a:t>
            </a:fld>
            <a:endParaRPr lang="es-AR" sz="1200">
              <a:solidFill>
                <a:schemeClr val="tx1"/>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txBox="1">
            <a:spLocks noGrp="1" noChangeArrowheads="1"/>
          </p:cNvSpPr>
          <p:nvPr/>
        </p:nvSpPr>
        <p:spPr bwMode="auto">
          <a:xfrm>
            <a:off x="3849688" y="9428163"/>
            <a:ext cx="2946400" cy="496887"/>
          </a:xfrm>
          <a:prstGeom prst="rect">
            <a:avLst/>
          </a:prstGeom>
          <a:noFill/>
          <a:ln w="9525">
            <a:noFill/>
            <a:miter lim="800000"/>
            <a:headEnd/>
            <a:tailEnd/>
          </a:ln>
        </p:spPr>
        <p:txBody>
          <a:bodyPr lIns="91435" tIns="45718" rIns="91435" bIns="45718" anchor="b"/>
          <a:lstStyle/>
          <a:p>
            <a:pPr algn="r" defTabSz="896938">
              <a:spcBef>
                <a:spcPct val="50000"/>
              </a:spcBef>
            </a:pPr>
            <a:fld id="{F4248EDF-1D03-4579-9312-5539BD58ADD0}" type="slidenum">
              <a:rPr lang="es-ES" sz="1200">
                <a:solidFill>
                  <a:schemeClr val="tx1"/>
                </a:solidFill>
              </a:rPr>
              <a:pPr algn="r" defTabSz="896938">
                <a:spcBef>
                  <a:spcPct val="50000"/>
                </a:spcBef>
              </a:pPr>
              <a:t>15</a:t>
            </a:fld>
            <a:endParaRPr lang="es-ES" sz="1200">
              <a:solidFill>
                <a:schemeClr val="tx1"/>
              </a:solidFill>
            </a:endParaRPr>
          </a:p>
        </p:txBody>
      </p:sp>
      <p:sp>
        <p:nvSpPr>
          <p:cNvPr id="86019" name="1 Marcador de imagen de diapositiva"/>
          <p:cNvSpPr>
            <a:spLocks noGrp="1" noRot="1" noChangeAspect="1" noTextEdit="1"/>
          </p:cNvSpPr>
          <p:nvPr>
            <p:ph type="sldImg"/>
          </p:nvPr>
        </p:nvSpPr>
        <p:spPr>
          <a:xfrm>
            <a:off x="917575" y="744538"/>
            <a:ext cx="4962525" cy="3722687"/>
          </a:xfrm>
          <a:ln/>
        </p:spPr>
      </p:sp>
      <p:sp>
        <p:nvSpPr>
          <p:cNvPr id="86020" name="2 Marcador de notas"/>
          <p:cNvSpPr>
            <a:spLocks noGrp="1"/>
          </p:cNvSpPr>
          <p:nvPr>
            <p:ph type="body" idx="1"/>
          </p:nvPr>
        </p:nvSpPr>
        <p:spPr>
          <a:noFill/>
          <a:ln/>
        </p:spPr>
        <p:txBody>
          <a:bodyPr lIns="91426" tIns="45714" rIns="91426" bIns="45714"/>
          <a:lstStyle/>
          <a:p>
            <a:pPr eaLnBrk="1" hangingPunct="1"/>
            <a:endParaRPr lang="en-US" smtClean="0">
              <a:latin typeface="Arial" charset="0"/>
            </a:endParaRPr>
          </a:p>
        </p:txBody>
      </p:sp>
      <p:sp>
        <p:nvSpPr>
          <p:cNvPr id="86021" name="3 Marcador de número de diapositiva"/>
          <p:cNvSpPr txBox="1">
            <a:spLocks noGrp="1"/>
          </p:cNvSpPr>
          <p:nvPr/>
        </p:nvSpPr>
        <p:spPr bwMode="auto">
          <a:xfrm>
            <a:off x="3849688" y="9428163"/>
            <a:ext cx="2946400" cy="496887"/>
          </a:xfrm>
          <a:prstGeom prst="rect">
            <a:avLst/>
          </a:prstGeom>
          <a:noFill/>
          <a:ln w="9525">
            <a:noFill/>
            <a:miter lim="800000"/>
            <a:headEnd/>
            <a:tailEnd/>
          </a:ln>
        </p:spPr>
        <p:txBody>
          <a:bodyPr lIns="91426" tIns="45714" rIns="91426" bIns="45714" anchor="b"/>
          <a:lstStyle/>
          <a:p>
            <a:pPr algn="r" defTabSz="896938">
              <a:spcBef>
                <a:spcPct val="50000"/>
              </a:spcBef>
            </a:pPr>
            <a:fld id="{E1BDE8E6-9C3E-4873-A5A3-62D64D51181F}" type="slidenum">
              <a:rPr lang="en-US" sz="1200">
                <a:solidFill>
                  <a:schemeClr val="tx1"/>
                </a:solidFill>
              </a:rPr>
              <a:pPr algn="r" defTabSz="896938">
                <a:spcBef>
                  <a:spcPct val="50000"/>
                </a:spcBef>
              </a:pPr>
              <a:t>15</a:t>
            </a:fld>
            <a:endParaRPr lang="en-US" sz="1200">
              <a:solidFill>
                <a:schemeClr val="tx1"/>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txBox="1">
            <a:spLocks noGrp="1" noChangeArrowheads="1"/>
          </p:cNvSpPr>
          <p:nvPr/>
        </p:nvSpPr>
        <p:spPr bwMode="auto">
          <a:xfrm>
            <a:off x="3849688" y="9428163"/>
            <a:ext cx="2946400" cy="496887"/>
          </a:xfrm>
          <a:prstGeom prst="rect">
            <a:avLst/>
          </a:prstGeom>
          <a:noFill/>
          <a:ln w="9525">
            <a:noFill/>
            <a:miter lim="800000"/>
            <a:headEnd/>
            <a:tailEnd/>
          </a:ln>
        </p:spPr>
        <p:txBody>
          <a:bodyPr lIns="91435" tIns="45718" rIns="91435" bIns="45718" anchor="b"/>
          <a:lstStyle/>
          <a:p>
            <a:pPr algn="r" defTabSz="896938">
              <a:spcBef>
                <a:spcPct val="50000"/>
              </a:spcBef>
            </a:pPr>
            <a:fld id="{0C176A97-8AE9-49B8-9AFB-D4B23D4BB63E}" type="slidenum">
              <a:rPr lang="es-ES" sz="1200">
                <a:solidFill>
                  <a:schemeClr val="tx1"/>
                </a:solidFill>
              </a:rPr>
              <a:pPr algn="r" defTabSz="896938">
                <a:spcBef>
                  <a:spcPct val="50000"/>
                </a:spcBef>
              </a:pPr>
              <a:t>16</a:t>
            </a:fld>
            <a:endParaRPr lang="es-ES" sz="1200">
              <a:solidFill>
                <a:schemeClr val="tx1"/>
              </a:solidFill>
            </a:endParaRPr>
          </a:p>
        </p:txBody>
      </p:sp>
      <p:sp>
        <p:nvSpPr>
          <p:cNvPr id="88067" name="1 Marcador de imagen de diapositiva"/>
          <p:cNvSpPr>
            <a:spLocks noGrp="1" noRot="1" noChangeAspect="1" noTextEdit="1"/>
          </p:cNvSpPr>
          <p:nvPr>
            <p:ph type="sldImg"/>
          </p:nvPr>
        </p:nvSpPr>
        <p:spPr>
          <a:xfrm>
            <a:off x="917575" y="744538"/>
            <a:ext cx="4962525" cy="3722687"/>
          </a:xfrm>
          <a:ln/>
        </p:spPr>
      </p:sp>
      <p:sp>
        <p:nvSpPr>
          <p:cNvPr id="88068" name="2 Marcador de notas"/>
          <p:cNvSpPr>
            <a:spLocks noGrp="1"/>
          </p:cNvSpPr>
          <p:nvPr>
            <p:ph type="body" idx="1"/>
          </p:nvPr>
        </p:nvSpPr>
        <p:spPr>
          <a:noFill/>
          <a:ln/>
        </p:spPr>
        <p:txBody>
          <a:bodyPr lIns="91426" tIns="45714" rIns="91426" bIns="45714"/>
          <a:lstStyle/>
          <a:p>
            <a:pPr eaLnBrk="1" hangingPunct="1"/>
            <a:endParaRPr lang="en-US" smtClean="0">
              <a:latin typeface="Arial" charset="0"/>
            </a:endParaRPr>
          </a:p>
        </p:txBody>
      </p:sp>
      <p:sp>
        <p:nvSpPr>
          <p:cNvPr id="88069" name="3 Marcador de número de diapositiva"/>
          <p:cNvSpPr txBox="1">
            <a:spLocks noGrp="1"/>
          </p:cNvSpPr>
          <p:nvPr/>
        </p:nvSpPr>
        <p:spPr bwMode="auto">
          <a:xfrm>
            <a:off x="3849688" y="9428163"/>
            <a:ext cx="2946400" cy="496887"/>
          </a:xfrm>
          <a:prstGeom prst="rect">
            <a:avLst/>
          </a:prstGeom>
          <a:noFill/>
          <a:ln w="9525">
            <a:noFill/>
            <a:miter lim="800000"/>
            <a:headEnd/>
            <a:tailEnd/>
          </a:ln>
        </p:spPr>
        <p:txBody>
          <a:bodyPr lIns="91426" tIns="45714" rIns="91426" bIns="45714" anchor="b"/>
          <a:lstStyle/>
          <a:p>
            <a:pPr algn="r" defTabSz="896938">
              <a:spcBef>
                <a:spcPct val="50000"/>
              </a:spcBef>
            </a:pPr>
            <a:fld id="{EEE95B3B-ECA4-4B80-901A-1AD3CFFACB2A}" type="slidenum">
              <a:rPr lang="en-US" sz="1200">
                <a:solidFill>
                  <a:schemeClr val="tx1"/>
                </a:solidFill>
              </a:rPr>
              <a:pPr algn="r" defTabSz="896938">
                <a:spcBef>
                  <a:spcPct val="50000"/>
                </a:spcBef>
              </a:pPr>
              <a:t>16</a:t>
            </a:fld>
            <a:endParaRPr lang="en-US" sz="1200">
              <a:solidFill>
                <a:schemeClr val="tx1"/>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xfrm>
            <a:off x="917575" y="744538"/>
            <a:ext cx="4962525" cy="3722687"/>
          </a:xfrm>
          <a:ln/>
        </p:spPr>
      </p:sp>
      <p:sp>
        <p:nvSpPr>
          <p:cNvPr id="46083" name="Notes Placeholder 2"/>
          <p:cNvSpPr>
            <a:spLocks noGrp="1"/>
          </p:cNvSpPr>
          <p:nvPr>
            <p:ph type="body" idx="1"/>
          </p:nvPr>
        </p:nvSpPr>
        <p:spPr>
          <a:noFill/>
          <a:ln/>
        </p:spPr>
        <p:txBody>
          <a:bodyPr lIns="91435" tIns="45718" rIns="91435" bIns="45718"/>
          <a:lstStyle/>
          <a:p>
            <a:endParaRPr lang="es-MX" smtClean="0">
              <a:latin typeface="Arial" charset="0"/>
            </a:endParaRPr>
          </a:p>
        </p:txBody>
      </p:sp>
      <p:sp>
        <p:nvSpPr>
          <p:cNvPr id="46084" name="Slide Number Placeholder 3"/>
          <p:cNvSpPr txBox="1">
            <a:spLocks noGrp="1"/>
          </p:cNvSpPr>
          <p:nvPr/>
        </p:nvSpPr>
        <p:spPr bwMode="auto">
          <a:xfrm>
            <a:off x="3849688" y="9428163"/>
            <a:ext cx="2946400" cy="496887"/>
          </a:xfrm>
          <a:prstGeom prst="rect">
            <a:avLst/>
          </a:prstGeom>
          <a:noFill/>
          <a:ln w="9525">
            <a:noFill/>
            <a:miter lim="800000"/>
            <a:headEnd/>
            <a:tailEnd/>
          </a:ln>
        </p:spPr>
        <p:txBody>
          <a:bodyPr lIns="91435" tIns="45718" rIns="91435" bIns="45718" anchor="b"/>
          <a:lstStyle/>
          <a:p>
            <a:pPr algn="r"/>
            <a:fld id="{5F060248-93B4-4AF3-9FED-3DA97D287850}" type="slidenum">
              <a:rPr lang="es-AR" sz="1200">
                <a:solidFill>
                  <a:schemeClr val="tx1"/>
                </a:solidFill>
              </a:rPr>
              <a:pPr algn="r"/>
              <a:t>21</a:t>
            </a:fld>
            <a:endParaRPr lang="es-AR" sz="1200">
              <a:solidFill>
                <a:schemeClr val="tx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a:xfrm>
            <a:off x="917575" y="744538"/>
            <a:ext cx="4962525" cy="3722687"/>
          </a:xfrm>
          <a:ln/>
        </p:spPr>
      </p:sp>
      <p:sp>
        <p:nvSpPr>
          <p:cNvPr id="132099" name="Notes Placeholder 2"/>
          <p:cNvSpPr>
            <a:spLocks noGrp="1"/>
          </p:cNvSpPr>
          <p:nvPr>
            <p:ph type="body" idx="1"/>
          </p:nvPr>
        </p:nvSpPr>
        <p:spPr>
          <a:noFill/>
          <a:ln/>
        </p:spPr>
        <p:txBody>
          <a:bodyPr lIns="91435" tIns="45718" rIns="91435" bIns="45718"/>
          <a:lstStyle/>
          <a:p>
            <a:endParaRPr lang="es-MX" smtClean="0">
              <a:latin typeface="Arial" charset="0"/>
            </a:endParaRPr>
          </a:p>
        </p:txBody>
      </p:sp>
      <p:sp>
        <p:nvSpPr>
          <p:cNvPr id="132100" name="Slide Number Placeholder 3"/>
          <p:cNvSpPr txBox="1">
            <a:spLocks noGrp="1"/>
          </p:cNvSpPr>
          <p:nvPr/>
        </p:nvSpPr>
        <p:spPr bwMode="auto">
          <a:xfrm>
            <a:off x="3849688" y="9428163"/>
            <a:ext cx="2946400" cy="496887"/>
          </a:xfrm>
          <a:prstGeom prst="rect">
            <a:avLst/>
          </a:prstGeom>
          <a:noFill/>
          <a:ln w="9525">
            <a:noFill/>
            <a:miter lim="800000"/>
            <a:headEnd/>
            <a:tailEnd/>
          </a:ln>
        </p:spPr>
        <p:txBody>
          <a:bodyPr lIns="91435" tIns="45718" rIns="91435" bIns="45718" anchor="b"/>
          <a:lstStyle/>
          <a:p>
            <a:pPr algn="r"/>
            <a:fld id="{4EC8D8B4-6F68-49DD-93E9-8A26232438D4}" type="slidenum">
              <a:rPr lang="es-AR" sz="1200">
                <a:solidFill>
                  <a:schemeClr val="tx1"/>
                </a:solidFill>
              </a:rPr>
              <a:pPr algn="r"/>
              <a:t>27</a:t>
            </a:fld>
            <a:endParaRPr lang="es-AR" sz="1200">
              <a:solidFill>
                <a:schemeClr val="tx1"/>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Rot="1" noChangeArrowheads="1" noTextEdit="1"/>
          </p:cNvSpPr>
          <p:nvPr>
            <p:ph type="sldImg"/>
          </p:nvPr>
        </p:nvSpPr>
        <p:spPr>
          <a:xfrm>
            <a:off x="917575" y="744538"/>
            <a:ext cx="4962525" cy="3722687"/>
          </a:xfrm>
          <a:ln/>
        </p:spPr>
      </p:sp>
      <p:sp>
        <p:nvSpPr>
          <p:cNvPr id="134147" name="Rectangle 3"/>
          <p:cNvSpPr>
            <a:spLocks noGrp="1" noChangeArrowheads="1"/>
          </p:cNvSpPr>
          <p:nvPr>
            <p:ph type="body" idx="1"/>
          </p:nvPr>
        </p:nvSpPr>
        <p:spPr>
          <a:noFill/>
          <a:ln/>
        </p:spPr>
        <p:txBody>
          <a:bodyPr/>
          <a:lstStyle/>
          <a:p>
            <a:r>
              <a:rPr lang="es-MX" u="sng" smtClean="0">
                <a:latin typeface="Arial" charset="0"/>
              </a:rPr>
              <a:t>Generación de energía eléctrica:</a:t>
            </a:r>
            <a:r>
              <a:rPr lang="es-MX" smtClean="0">
                <a:latin typeface="Arial" charset="0"/>
              </a:rPr>
              <a:t/>
            </a:r>
            <a:br>
              <a:rPr lang="es-MX" smtClean="0">
                <a:latin typeface="Arial" charset="0"/>
              </a:rPr>
            </a:br>
            <a:r>
              <a:rPr lang="es-MX" smtClean="0">
                <a:latin typeface="Arial" charset="0"/>
              </a:rPr>
              <a:t>El abastecimiento actual de energía eléctrica de El Tordillo se basa en tres fuentes a saber: Red pública, centros de moto-generación y central de turbo-generación.                                                                     Slide 6-7</a:t>
            </a:r>
            <a:endParaRPr lang="en-US"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Rot="1" noChangeArrowheads="1" noTextEdit="1"/>
          </p:cNvSpPr>
          <p:nvPr>
            <p:ph type="sldImg"/>
          </p:nvPr>
        </p:nvSpPr>
        <p:spPr>
          <a:xfrm>
            <a:off x="917575" y="744538"/>
            <a:ext cx="4962525" cy="3722687"/>
          </a:xfrm>
          <a:ln/>
        </p:spPr>
      </p:sp>
      <p:sp>
        <p:nvSpPr>
          <p:cNvPr id="137219" name="Rectangle 3"/>
          <p:cNvSpPr>
            <a:spLocks noGrp="1" noChangeArrowheads="1"/>
          </p:cNvSpPr>
          <p:nvPr>
            <p:ph type="body" idx="1"/>
          </p:nvPr>
        </p:nvSpPr>
        <p:spPr>
          <a:noFill/>
          <a:ln/>
        </p:spPr>
        <p:txBody>
          <a:bodyPr/>
          <a:lstStyle/>
          <a:p>
            <a:r>
              <a:rPr lang="es-MX" sz="1000" smtClean="0">
                <a:latin typeface="Arial" charset="0"/>
              </a:rPr>
              <a:t>Las Líneas en 35KV conectan la sub-estación de 132KV con las plantas de inyección y la central de turbinas (mayores consumos). Originalmente el lay out respondía al formato de nodo de generación con líneas ramificadas hacia los consumos, recientemente se ha optimizado este diseño cerrando una “línea anillo” uniendo Plta. Sur con Plta. La Petisa permitiendo de esta manera alimentar los consumos desde diferentes puntos ante eventuales fallas. </a:t>
            </a:r>
            <a:r>
              <a:rPr lang="es-MX" sz="1000" b="1" smtClean="0">
                <a:latin typeface="Arial" charset="0"/>
              </a:rPr>
              <a:t>En el área hay un total de 43 kms de líneas de 35KV instaladas.</a:t>
            </a:r>
            <a:r>
              <a:rPr lang="es-MX" sz="1000" smtClean="0">
                <a:latin typeface="Arial" charset="0"/>
              </a:rPr>
              <a:t/>
            </a:r>
            <a:br>
              <a:rPr lang="es-MX" sz="1000" smtClean="0">
                <a:latin typeface="Arial" charset="0"/>
              </a:rPr>
            </a:br>
            <a:r>
              <a:rPr lang="es-MX" sz="1000" smtClean="0">
                <a:latin typeface="Arial" charset="0"/>
              </a:rPr>
              <a:t>Slide 14-15                                                                                                                                                        La energía generada tanto en  turbinas como en moto-generación se transporta en líneas de 10KV desde dichos centros hasta sub-estaciones transformadoras de campo que reducen tensión a 1KV. A su vez, además de las sub estaciones, también se encuentran conectadas en 10KV bbas electro-sumergibles. </a:t>
            </a:r>
            <a:r>
              <a:rPr lang="es-MX" sz="1000" b="1" smtClean="0">
                <a:latin typeface="Arial" charset="0"/>
              </a:rPr>
              <a:t>En el área hay un total de 240 kms de líneas de 10KV instaladas que abastecen 48 sub-estaciones eléctricas y 170 bbas. electro-sumergibles.</a:t>
            </a:r>
            <a:r>
              <a:rPr lang="es-MX" sz="1000" smtClean="0">
                <a:latin typeface="Arial" charset="0"/>
              </a:rPr>
              <a:t/>
            </a:r>
            <a:br>
              <a:rPr lang="es-MX" sz="1000" smtClean="0">
                <a:latin typeface="Arial" charset="0"/>
              </a:rPr>
            </a:br>
            <a:r>
              <a:rPr lang="es-MX" sz="1000" smtClean="0">
                <a:latin typeface="Arial" charset="0"/>
              </a:rPr>
              <a:t>Slide 14-15</a:t>
            </a:r>
            <a:br>
              <a:rPr lang="es-MX" sz="1000" smtClean="0">
                <a:latin typeface="Arial" charset="0"/>
              </a:rPr>
            </a:br>
            <a:r>
              <a:rPr lang="es-MX" sz="1000" smtClean="0">
                <a:latin typeface="Arial" charset="0"/>
              </a:rPr>
              <a:t>Desde cada sub-estación transformadora de campo se transmite mediante tres líneas de 1KV hasta los diferentes pozos y consumos. </a:t>
            </a:r>
            <a:r>
              <a:rPr lang="es-MX" sz="1000" b="1" smtClean="0">
                <a:latin typeface="Arial" charset="0"/>
              </a:rPr>
              <a:t>En el área hay un total de 296 kms de líneas de 1KV instaladas que abastecen un total de 35 baterías,  590 AIB y 52 bbas. Electro-sumergibles.</a:t>
            </a:r>
            <a:r>
              <a:rPr lang="es-MX" sz="1000" smtClean="0">
                <a:latin typeface="Arial" charset="0"/>
              </a:rPr>
              <a:t/>
            </a:r>
            <a:br>
              <a:rPr lang="es-MX" sz="1000" smtClean="0">
                <a:latin typeface="Arial" charset="0"/>
              </a:rPr>
            </a:br>
            <a:r>
              <a:rPr lang="es-MX" sz="1000" smtClean="0">
                <a:latin typeface="Arial" charset="0"/>
              </a:rPr>
              <a:t> Slide 14-15</a:t>
            </a:r>
            <a:endParaRPr lang="en-US" sz="1000"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Rot="1" noChangeArrowheads="1" noTextEdit="1"/>
          </p:cNvSpPr>
          <p:nvPr>
            <p:ph type="sldImg"/>
          </p:nvPr>
        </p:nvSpPr>
        <p:spPr>
          <a:xfrm>
            <a:off x="917575" y="744538"/>
            <a:ext cx="4962525" cy="3722687"/>
          </a:xfrm>
          <a:ln/>
        </p:spPr>
      </p:sp>
      <p:sp>
        <p:nvSpPr>
          <p:cNvPr id="139267" name="Rectangle 3"/>
          <p:cNvSpPr>
            <a:spLocks noGrp="1" noChangeArrowheads="1"/>
          </p:cNvSpPr>
          <p:nvPr>
            <p:ph type="body" idx="1"/>
          </p:nvPr>
        </p:nvSpPr>
        <p:spPr>
          <a:noFill/>
          <a:ln/>
        </p:spPr>
        <p:txBody>
          <a:bodyPr/>
          <a:lstStyle/>
          <a:p>
            <a:r>
              <a:rPr lang="es-MX" sz="1000" smtClean="0">
                <a:latin typeface="Arial" charset="0"/>
              </a:rPr>
              <a:t>Las Líneas en 35KV conectan la sub-estación de 132KV con las plantas de inyección y la central de turbinas (mayores consumos). Originalmente el lay out respondía al formato de nodo de generación con líneas ramificadas hacia los consumos, recientemente se ha optimizado este diseño cerrando una “línea anillo” uniendo Plta. Sur con Plta. La Petisa permitiendo de esta manera alimentar los consumos desde diferentes puntos ante eventuales fallas. </a:t>
            </a:r>
            <a:r>
              <a:rPr lang="es-MX" sz="1000" b="1" smtClean="0">
                <a:latin typeface="Arial" charset="0"/>
              </a:rPr>
              <a:t>En el área hay un total de 43 kms de líneas de 35KV instaladas.</a:t>
            </a:r>
            <a:r>
              <a:rPr lang="es-MX" sz="1000" smtClean="0">
                <a:latin typeface="Arial" charset="0"/>
              </a:rPr>
              <a:t/>
            </a:r>
            <a:br>
              <a:rPr lang="es-MX" sz="1000" smtClean="0">
                <a:latin typeface="Arial" charset="0"/>
              </a:rPr>
            </a:br>
            <a:r>
              <a:rPr lang="es-MX" sz="1000" smtClean="0">
                <a:latin typeface="Arial" charset="0"/>
              </a:rPr>
              <a:t>Slide 14-15                                                                                                                                                        La energía generada tanto en  turbinas como en moto-generación se transporta en líneas de 10KV desde dichos centros hasta sub-estaciones transformadoras de campo que reducen tensión a 1KV. A su vez, además de las sub estaciones, también se encuentran conectadas en 10KV bbas electro-sumergibles. </a:t>
            </a:r>
            <a:r>
              <a:rPr lang="es-MX" sz="1000" b="1" smtClean="0">
                <a:latin typeface="Arial" charset="0"/>
              </a:rPr>
              <a:t>En el área hay un total de 240 kms de líneas de 10KV instaladas que abastecen 48 sub-estaciones eléctricas y 170 bbas. electro-sumergibles.</a:t>
            </a:r>
            <a:r>
              <a:rPr lang="es-MX" sz="1000" smtClean="0">
                <a:latin typeface="Arial" charset="0"/>
              </a:rPr>
              <a:t/>
            </a:r>
            <a:br>
              <a:rPr lang="es-MX" sz="1000" smtClean="0">
                <a:latin typeface="Arial" charset="0"/>
              </a:rPr>
            </a:br>
            <a:r>
              <a:rPr lang="es-MX" sz="1000" smtClean="0">
                <a:latin typeface="Arial" charset="0"/>
              </a:rPr>
              <a:t>Slide 14-15</a:t>
            </a:r>
            <a:br>
              <a:rPr lang="es-MX" sz="1000" smtClean="0">
                <a:latin typeface="Arial" charset="0"/>
              </a:rPr>
            </a:br>
            <a:r>
              <a:rPr lang="es-MX" sz="1000" smtClean="0">
                <a:latin typeface="Arial" charset="0"/>
              </a:rPr>
              <a:t>Desde cada sub-estación transformadora de campo se transmite mediante tres líneas de 1KV hasta los diferentes pozos y consumos. </a:t>
            </a:r>
            <a:r>
              <a:rPr lang="es-MX" sz="1000" b="1" smtClean="0">
                <a:latin typeface="Arial" charset="0"/>
              </a:rPr>
              <a:t>En el área hay un total de 296 kms de líneas de 1KV instaladas que abastecen un total de 35 baterías,  590 AIB y 52 bbas. Electro-sumergibles.</a:t>
            </a:r>
            <a:r>
              <a:rPr lang="es-MX" sz="1000" smtClean="0">
                <a:latin typeface="Arial" charset="0"/>
              </a:rPr>
              <a:t/>
            </a:r>
            <a:br>
              <a:rPr lang="es-MX" sz="1000" smtClean="0">
                <a:latin typeface="Arial" charset="0"/>
              </a:rPr>
            </a:br>
            <a:r>
              <a:rPr lang="es-MX" sz="1000" smtClean="0">
                <a:latin typeface="Arial" charset="0"/>
              </a:rPr>
              <a:t> Slide 14-15</a:t>
            </a:r>
            <a:endParaRPr lang="en-US" sz="1000"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Rot="1" noChangeArrowheads="1" noTextEdit="1"/>
          </p:cNvSpPr>
          <p:nvPr>
            <p:ph type="sldImg"/>
          </p:nvPr>
        </p:nvSpPr>
        <p:spPr>
          <a:xfrm>
            <a:off x="900113" y="731838"/>
            <a:ext cx="4999037" cy="3749675"/>
          </a:xfrm>
          <a:ln/>
        </p:spPr>
      </p:sp>
      <p:sp>
        <p:nvSpPr>
          <p:cNvPr id="141315" name="Rectangle 3"/>
          <p:cNvSpPr>
            <a:spLocks noGrp="1" noChangeArrowheads="1"/>
          </p:cNvSpPr>
          <p:nvPr>
            <p:ph type="body" idx="1"/>
          </p:nvPr>
        </p:nvSpPr>
        <p:spPr>
          <a:xfrm>
            <a:off x="887413" y="4719638"/>
            <a:ext cx="5022850" cy="4476750"/>
          </a:xfrm>
          <a:noFill/>
          <a:ln/>
        </p:spPr>
        <p:txBody>
          <a:bodyPr/>
          <a:lstStyle/>
          <a:p>
            <a:endParaRPr lang="es-ES_tradnl"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Rot="1" noChangeArrowheads="1" noTextEdit="1"/>
          </p:cNvSpPr>
          <p:nvPr>
            <p:ph type="sldImg"/>
          </p:nvPr>
        </p:nvSpPr>
        <p:spPr>
          <a:xfrm>
            <a:off x="917575" y="744538"/>
            <a:ext cx="4962525" cy="3722687"/>
          </a:xfrm>
          <a:ln/>
        </p:spPr>
      </p:sp>
      <p:sp>
        <p:nvSpPr>
          <p:cNvPr id="143363" name="Rectangle 3"/>
          <p:cNvSpPr>
            <a:spLocks noGrp="1" noChangeArrowheads="1"/>
          </p:cNvSpPr>
          <p:nvPr>
            <p:ph type="body" idx="1"/>
          </p:nvPr>
        </p:nvSpPr>
        <p:spPr>
          <a:noFill/>
          <a:ln/>
        </p:spPr>
        <p:txBody>
          <a:bodyPr/>
          <a:lstStyle/>
          <a:p>
            <a:r>
              <a:rPr lang="es-AR" b="1" u="sng" smtClean="0">
                <a:latin typeface="Arial" charset="0"/>
              </a:rPr>
              <a:t>SCADA ELECTRICO</a:t>
            </a:r>
            <a:r>
              <a:rPr lang="es-AR" smtClean="0">
                <a:latin typeface="Arial" charset="0"/>
              </a:rPr>
              <a:t> </a:t>
            </a:r>
          </a:p>
          <a:p>
            <a:r>
              <a:rPr lang="es-AR" smtClean="0">
                <a:latin typeface="Arial" charset="0"/>
              </a:rPr>
              <a:t>Se desarrolló un sistema de </a:t>
            </a:r>
            <a:r>
              <a:rPr lang="es-ES" smtClean="0">
                <a:latin typeface="Arial" charset="0"/>
              </a:rPr>
              <a:t>adquisición, almacenamiento y procesamiento de datos e información en tiempo real, asociada a variables eléctricas que inciden en procesos productivos, relacionados con la generación, transmisión y distribución de energía eléctrica. </a:t>
            </a:r>
            <a:endParaRPr lang="es-AR" smtClean="0">
              <a:latin typeface="Arial" charset="0"/>
            </a:endParaRPr>
          </a:p>
          <a:p>
            <a:r>
              <a:rPr lang="es-AR" smtClean="0">
                <a:latin typeface="Arial" charset="0"/>
              </a:rPr>
              <a:t>El objetivo es optimizar el sistema eléctrico del yacimiento, a través de la implementación de un sistema informático para la gestión de la red eléctrica, en línea con las mejores prácticas de la industria</a:t>
            </a:r>
          </a:p>
          <a:p>
            <a:r>
              <a:rPr lang="es-AR" smtClean="0">
                <a:latin typeface="Arial" charset="0"/>
              </a:rPr>
              <a:t>Beneficios:</a:t>
            </a:r>
            <a:endParaRPr lang="en-US" smtClean="0">
              <a:latin typeface="Arial" charset="0"/>
            </a:endParaRPr>
          </a:p>
          <a:p>
            <a:r>
              <a:rPr lang="en-US" smtClean="0">
                <a:latin typeface="Arial" charset="0"/>
              </a:rPr>
              <a:t>Supervisión en tiempo real. </a:t>
            </a:r>
          </a:p>
          <a:p>
            <a:r>
              <a:rPr lang="es-AR" smtClean="0">
                <a:latin typeface="Arial" charset="0"/>
              </a:rPr>
              <a:t>Adquisición de información local o remota</a:t>
            </a:r>
            <a:endParaRPr lang="en-US" smtClean="0">
              <a:latin typeface="Arial" charset="0"/>
            </a:endParaRPr>
          </a:p>
          <a:p>
            <a:r>
              <a:rPr lang="en-US" smtClean="0">
                <a:latin typeface="Arial" charset="0"/>
              </a:rPr>
              <a:t>Centralización de la información</a:t>
            </a:r>
          </a:p>
          <a:p>
            <a:r>
              <a:rPr lang="es-AR" smtClean="0">
                <a:latin typeface="Arial" charset="0"/>
              </a:rPr>
              <a:t>Facilidad de operación y de control</a:t>
            </a:r>
            <a:endParaRPr lang="en-US" smtClean="0">
              <a:latin typeface="Arial" charset="0"/>
            </a:endParaRPr>
          </a:p>
          <a:p>
            <a:r>
              <a:rPr lang="en-US" smtClean="0">
                <a:latin typeface="Arial" charset="0"/>
              </a:rPr>
              <a:t>Integración con sistemas corporativos</a:t>
            </a:r>
          </a:p>
          <a:p>
            <a:r>
              <a:rPr lang="en-US" smtClean="0">
                <a:latin typeface="Arial" charset="0"/>
              </a:rPr>
              <a:t>Sistema abierto. </a:t>
            </a:r>
          </a:p>
          <a:p>
            <a:r>
              <a:rPr lang="es-AR" smtClean="0">
                <a:latin typeface="Arial" charset="0"/>
              </a:rPr>
              <a:t>Inversión:</a:t>
            </a:r>
          </a:p>
          <a:p>
            <a:r>
              <a:rPr lang="es-AR" smtClean="0">
                <a:latin typeface="Arial" charset="0"/>
              </a:rPr>
              <a:t>	</a:t>
            </a:r>
            <a:r>
              <a:rPr lang="es-AR" b="1" smtClean="0">
                <a:latin typeface="Arial" charset="0"/>
              </a:rPr>
              <a:t>     USD 50.000</a:t>
            </a:r>
            <a:endParaRPr lang="es-AR" smtClean="0">
              <a:latin typeface="Arial" charset="0"/>
            </a:endParaRPr>
          </a:p>
          <a:p>
            <a:r>
              <a:rPr lang="es-AR" smtClean="0">
                <a:latin typeface="Arial" charset="0"/>
              </a:rPr>
              <a:t>Slide 16</a:t>
            </a:r>
            <a:endParaRPr lang="en-US"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Rot="1" noChangeArrowheads="1" noTextEdit="1"/>
          </p:cNvSpPr>
          <p:nvPr>
            <p:ph type="sldImg"/>
          </p:nvPr>
        </p:nvSpPr>
        <p:spPr>
          <a:xfrm>
            <a:off x="917575" y="744538"/>
            <a:ext cx="4962525" cy="3722687"/>
          </a:xfrm>
          <a:ln/>
        </p:spPr>
      </p:sp>
      <p:sp>
        <p:nvSpPr>
          <p:cNvPr id="145411" name="Rectangle 3"/>
          <p:cNvSpPr>
            <a:spLocks noGrp="1" noChangeArrowheads="1"/>
          </p:cNvSpPr>
          <p:nvPr>
            <p:ph type="body" idx="1"/>
          </p:nvPr>
        </p:nvSpPr>
        <p:spPr>
          <a:noFill/>
          <a:ln/>
        </p:spPr>
        <p:txBody>
          <a:bodyPr/>
          <a:lstStyle/>
          <a:p>
            <a:r>
              <a:rPr lang="es-AR" b="1" u="sng" smtClean="0">
                <a:latin typeface="Arial" charset="0"/>
              </a:rPr>
              <a:t>DETECCION TEMPRANA DE FALLAS</a:t>
            </a:r>
            <a:r>
              <a:rPr lang="es-AR" b="1" smtClean="0">
                <a:latin typeface="Arial" charset="0"/>
              </a:rPr>
              <a:t>  </a:t>
            </a:r>
            <a:endParaRPr lang="es-ES" smtClean="0">
              <a:latin typeface="Arial" charset="0"/>
            </a:endParaRPr>
          </a:p>
          <a:p>
            <a:r>
              <a:rPr lang="es-ES" smtClean="0">
                <a:latin typeface="Arial" charset="0"/>
              </a:rPr>
              <a:t>Se desarrolló e implementó un sistema de "Detección temprana de fallas" con la utilización de Detectores de pasaje de fallas en líneas de 10 kV, centralizando esta información en el SCADA Eléctrico. </a:t>
            </a:r>
          </a:p>
          <a:p>
            <a:r>
              <a:rPr lang="es-ES" smtClean="0">
                <a:latin typeface="Arial" charset="0"/>
              </a:rPr>
              <a:t>De esta manera se determinan con exactitud las secciones en fallas y se toman las acciones necesarias en el menor tiempo posible, disminuyendo de esta forma las pérdidas de producción por cortes en líneas de 10 kV.</a:t>
            </a:r>
            <a:endParaRPr lang="es-AR" smtClean="0">
              <a:latin typeface="Arial" charset="0"/>
            </a:endParaRPr>
          </a:p>
          <a:p>
            <a:r>
              <a:rPr lang="es-AR" smtClean="0">
                <a:latin typeface="Arial" charset="0"/>
              </a:rPr>
              <a:t>Beneficios:</a:t>
            </a:r>
            <a:endParaRPr lang="en-US" smtClean="0">
              <a:latin typeface="Arial" charset="0"/>
            </a:endParaRPr>
          </a:p>
          <a:p>
            <a:r>
              <a:rPr lang="es-AR" smtClean="0">
                <a:latin typeface="Arial" charset="0"/>
              </a:rPr>
              <a:t>Detección temprana de fallas, se acotan los sectores de línea en falla y se disminuyen los tiempos de fuera de servicio de líneas.</a:t>
            </a:r>
            <a:endParaRPr lang="en-US" smtClean="0">
              <a:latin typeface="Arial" charset="0"/>
            </a:endParaRPr>
          </a:p>
          <a:p>
            <a:r>
              <a:rPr lang="es-ES" smtClean="0">
                <a:latin typeface="Arial" charset="0"/>
              </a:rPr>
              <a:t>Mayor agilidad en la toma de decisiones; reducción de los costos de planificación, operación y mantenimiento de la red.</a:t>
            </a:r>
            <a:endParaRPr lang="en-US" smtClean="0">
              <a:latin typeface="Arial" charset="0"/>
            </a:endParaRPr>
          </a:p>
          <a:p>
            <a:r>
              <a:rPr lang="es-AR" smtClean="0">
                <a:latin typeface="Arial" charset="0"/>
              </a:rPr>
              <a:t>Disminución de pérdidas de producción.</a:t>
            </a:r>
            <a:endParaRPr lang="en-US" smtClean="0">
              <a:latin typeface="Arial" charset="0"/>
            </a:endParaRPr>
          </a:p>
          <a:p>
            <a:r>
              <a:rPr lang="es-AR" smtClean="0">
                <a:latin typeface="Arial" charset="0"/>
              </a:rPr>
              <a:t>Se dispone de información precisa para estudio, análisis y estadística, optimizando la gestión de mantenimiento.</a:t>
            </a:r>
            <a:endParaRPr lang="en-US" smtClean="0">
              <a:latin typeface="Arial" charset="0"/>
            </a:endParaRPr>
          </a:p>
          <a:p>
            <a:r>
              <a:rPr lang="es-AR" smtClean="0">
                <a:latin typeface="Arial" charset="0"/>
              </a:rPr>
              <a:t>Inversión:</a:t>
            </a:r>
          </a:p>
          <a:p>
            <a:r>
              <a:rPr lang="es-AR" smtClean="0">
                <a:latin typeface="Arial" charset="0"/>
              </a:rPr>
              <a:t>	</a:t>
            </a:r>
            <a:r>
              <a:rPr lang="es-AR" b="1" smtClean="0">
                <a:latin typeface="Arial" charset="0"/>
              </a:rPr>
              <a:t>    USD 350.000</a:t>
            </a:r>
            <a:endParaRPr lang="es-AR" smtClean="0">
              <a:latin typeface="Arial" charset="0"/>
            </a:endParaRPr>
          </a:p>
          <a:p>
            <a:r>
              <a:rPr lang="es-AR" smtClean="0">
                <a:latin typeface="Arial" charset="0"/>
              </a:rPr>
              <a:t>Slide 18</a:t>
            </a:r>
            <a:endParaRPr lang="en-US" smtClean="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Rot="1" noChangeArrowheads="1" noTextEdit="1"/>
          </p:cNvSpPr>
          <p:nvPr>
            <p:ph type="sldImg"/>
          </p:nvPr>
        </p:nvSpPr>
        <p:spPr>
          <a:xfrm>
            <a:off x="917575" y="744538"/>
            <a:ext cx="4962525" cy="3722687"/>
          </a:xfrm>
          <a:ln/>
        </p:spPr>
      </p:sp>
      <p:sp>
        <p:nvSpPr>
          <p:cNvPr id="148483" name="Rectangle 3"/>
          <p:cNvSpPr>
            <a:spLocks noGrp="1" noChangeArrowheads="1"/>
          </p:cNvSpPr>
          <p:nvPr>
            <p:ph type="body" idx="1"/>
          </p:nvPr>
        </p:nvSpPr>
        <p:spPr>
          <a:noFill/>
          <a:ln/>
        </p:spPr>
        <p:txBody>
          <a:bodyPr/>
          <a:lstStyle/>
          <a:p>
            <a:r>
              <a:rPr lang="es-MX" sz="900" b="1" smtClean="0">
                <a:latin typeface="Arial" charset="0"/>
              </a:rPr>
              <a:t>Dispara la línea 5 de Set Ppal. por cortocircuito trifásico, acusando todos los detectores de pasaje de falla y situando la falla en zona de pampa. Inmediatamente se recorre el tramo de falla en cuestión y se observa fase suelta, se procede a abrir el seccionador xxx y energizar la línea. Sin el proyecto se debería haber recorrido la totalidad de la línea, lo que toma aproximadamente  entre recorrido y reparación 4:00 Hrs. Con el proyecto,  la falla se detectó y reparó en 1hr. El ahorro fue aproximadamente de 45 m3 equivalente al xx% de la totalidad de la línea</a:t>
            </a:r>
          </a:p>
          <a:p>
            <a:endParaRPr lang="en-US"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Rot="1" noChangeArrowheads="1" noTextEdit="1"/>
          </p:cNvSpPr>
          <p:nvPr>
            <p:ph type="sldImg"/>
          </p:nvPr>
        </p:nvSpPr>
        <p:spPr>
          <a:xfrm>
            <a:off x="917575" y="744538"/>
            <a:ext cx="4962525" cy="3722687"/>
          </a:xfrm>
          <a:ln/>
        </p:spPr>
      </p:sp>
      <p:sp>
        <p:nvSpPr>
          <p:cNvPr id="151555" name="Rectangle 3"/>
          <p:cNvSpPr>
            <a:spLocks noGrp="1" noChangeArrowheads="1"/>
          </p:cNvSpPr>
          <p:nvPr>
            <p:ph type="body" idx="1"/>
          </p:nvPr>
        </p:nvSpPr>
        <p:spPr>
          <a:noFill/>
          <a:ln/>
        </p:spPr>
        <p:txBody>
          <a:bodyPr/>
          <a:lstStyle/>
          <a:p>
            <a:pPr>
              <a:lnSpc>
                <a:spcPct val="90000"/>
              </a:lnSpc>
            </a:pPr>
            <a:r>
              <a:rPr lang="es-AR" b="1" u="sng" smtClean="0">
                <a:latin typeface="Arial" charset="0"/>
              </a:rPr>
              <a:t>SECTORIZACION AUTOMATICA DE LINEAS </a:t>
            </a:r>
            <a:r>
              <a:rPr lang="es-AR" smtClean="0">
                <a:latin typeface="Arial" charset="0"/>
              </a:rPr>
              <a:t> </a:t>
            </a:r>
          </a:p>
          <a:p>
            <a:pPr>
              <a:lnSpc>
                <a:spcPct val="90000"/>
              </a:lnSpc>
            </a:pPr>
            <a:r>
              <a:rPr lang="es-AR" smtClean="0">
                <a:latin typeface="Arial" charset="0"/>
              </a:rPr>
              <a:t>Consiste es seccionar las líneas en el tramo que presentan fallas de manera de poder energizarlas remotamente habilitando rápidamente el tramo en buenas condiciones operativas hasta poder intervenir con cuadrillas de mantenimiento eléctrico la zona con falla.</a:t>
            </a:r>
            <a:endParaRPr lang="es-ES" smtClean="0">
              <a:latin typeface="Arial" charset="0"/>
            </a:endParaRPr>
          </a:p>
          <a:p>
            <a:pPr>
              <a:lnSpc>
                <a:spcPct val="90000"/>
              </a:lnSpc>
            </a:pPr>
            <a:r>
              <a:rPr lang="es-ES" smtClean="0">
                <a:latin typeface="Arial" charset="0"/>
              </a:rPr>
              <a:t>El objetivo es optimizar la Red Eléctrica del yacimiento de manera de tener un sistema más confiable desde el punto de vista tanto operativo como de seguridad.</a:t>
            </a:r>
          </a:p>
          <a:p>
            <a:pPr>
              <a:lnSpc>
                <a:spcPct val="90000"/>
              </a:lnSpc>
            </a:pPr>
            <a:r>
              <a:rPr lang="es-ES" smtClean="0">
                <a:latin typeface="Arial" charset="0"/>
              </a:rPr>
              <a:t>Como consecuencia de la aplicación de este seccionamiento se disminuye el tiempo fuera de servicio de líneas eléctricas y por consiguiente reducir las pérdidas de producción.</a:t>
            </a:r>
          </a:p>
          <a:p>
            <a:pPr>
              <a:lnSpc>
                <a:spcPct val="90000"/>
              </a:lnSpc>
            </a:pPr>
            <a:r>
              <a:rPr lang="es-ES" smtClean="0">
                <a:latin typeface="Arial" charset="0"/>
              </a:rPr>
              <a:t>Beneficios: </a:t>
            </a:r>
            <a:endParaRPr lang="en-US" smtClean="0">
              <a:latin typeface="Arial" charset="0"/>
            </a:endParaRPr>
          </a:p>
          <a:p>
            <a:pPr>
              <a:lnSpc>
                <a:spcPct val="90000"/>
              </a:lnSpc>
            </a:pPr>
            <a:r>
              <a:rPr lang="es-ES" smtClean="0">
                <a:latin typeface="Arial" charset="0"/>
              </a:rPr>
              <a:t>Al aislar en forma automática  los sectores de líneas con fallas permite que el resto de la misma no se vea afectada, permaneciendo con energía. De esta forma se acotan los sectores con falla disminuyendo los tiempos de recorrido y reposición de líneas y por tanto se reducen las pérdidas de producción por cortes de índole eléctrica.</a:t>
            </a:r>
            <a:endParaRPr lang="en-US" smtClean="0">
              <a:latin typeface="Arial" charset="0"/>
            </a:endParaRPr>
          </a:p>
          <a:p>
            <a:pPr>
              <a:lnSpc>
                <a:spcPct val="90000"/>
              </a:lnSpc>
            </a:pPr>
            <a:r>
              <a:rPr lang="es-ES" smtClean="0">
                <a:latin typeface="Arial" charset="0"/>
              </a:rPr>
              <a:t>Inversión: </a:t>
            </a:r>
          </a:p>
          <a:p>
            <a:pPr>
              <a:lnSpc>
                <a:spcPct val="90000"/>
              </a:lnSpc>
            </a:pPr>
            <a:r>
              <a:rPr lang="es-ES" smtClean="0">
                <a:latin typeface="Arial" charset="0"/>
              </a:rPr>
              <a:t>   	</a:t>
            </a:r>
            <a:r>
              <a:rPr lang="es-ES" b="1" smtClean="0">
                <a:latin typeface="Arial" charset="0"/>
              </a:rPr>
              <a:t>USD  150.000</a:t>
            </a:r>
          </a:p>
          <a:p>
            <a:pPr>
              <a:lnSpc>
                <a:spcPct val="90000"/>
              </a:lnSpc>
            </a:pPr>
            <a:r>
              <a:rPr lang="es-ES" b="1" smtClean="0">
                <a:latin typeface="Arial" charset="0"/>
              </a:rPr>
              <a:t>Inversión total del proyecto: USD 550.000 </a:t>
            </a:r>
            <a:endParaRPr lang="es-AR" smtClean="0">
              <a:latin typeface="Arial" charset="0"/>
            </a:endParaRPr>
          </a:p>
          <a:p>
            <a:pPr>
              <a:lnSpc>
                <a:spcPct val="90000"/>
              </a:lnSpc>
            </a:pPr>
            <a:r>
              <a:rPr lang="es-AR" smtClean="0">
                <a:latin typeface="Arial" charset="0"/>
              </a:rPr>
              <a:t>Slide 21</a:t>
            </a:r>
            <a:endParaRPr lang="en-US"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Rot="1" noChangeArrowheads="1" noTextEdit="1"/>
          </p:cNvSpPr>
          <p:nvPr>
            <p:ph type="sldImg"/>
          </p:nvPr>
        </p:nvSpPr>
        <p:spPr>
          <a:xfrm>
            <a:off x="900113" y="731838"/>
            <a:ext cx="4999037" cy="3749675"/>
          </a:xfrm>
          <a:ln/>
        </p:spPr>
      </p:sp>
      <p:sp>
        <p:nvSpPr>
          <p:cNvPr id="156675" name="Rectangle 3"/>
          <p:cNvSpPr>
            <a:spLocks noGrp="1" noChangeArrowheads="1"/>
          </p:cNvSpPr>
          <p:nvPr>
            <p:ph type="body" idx="1"/>
          </p:nvPr>
        </p:nvSpPr>
        <p:spPr>
          <a:xfrm>
            <a:off x="887413" y="4719638"/>
            <a:ext cx="5022850" cy="4476750"/>
          </a:xfrm>
          <a:noFill/>
          <a:ln/>
        </p:spPr>
        <p:txBody>
          <a:bodyPr/>
          <a:lstStyle/>
          <a:p>
            <a:endParaRPr lang="es-ES_tradnl"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Rot="1" noChangeArrowheads="1" noTextEdit="1"/>
          </p:cNvSpPr>
          <p:nvPr>
            <p:ph type="sldImg"/>
          </p:nvPr>
        </p:nvSpPr>
        <p:spPr>
          <a:xfrm>
            <a:off x="900113" y="731838"/>
            <a:ext cx="4999037" cy="3749675"/>
          </a:xfrm>
          <a:ln/>
        </p:spPr>
      </p:sp>
      <p:sp>
        <p:nvSpPr>
          <p:cNvPr id="158723" name="Rectangle 3"/>
          <p:cNvSpPr>
            <a:spLocks noGrp="1" noChangeArrowheads="1"/>
          </p:cNvSpPr>
          <p:nvPr>
            <p:ph type="body" idx="1"/>
          </p:nvPr>
        </p:nvSpPr>
        <p:spPr>
          <a:xfrm>
            <a:off x="887413" y="4719638"/>
            <a:ext cx="5022850" cy="4476750"/>
          </a:xfrm>
          <a:noFill/>
          <a:ln/>
        </p:spPr>
        <p:txBody>
          <a:bodyPr/>
          <a:lstStyle/>
          <a:p>
            <a:endParaRPr lang="es-ES_tradnl"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Rot="1" noChangeArrowheads="1" noTextEdit="1"/>
          </p:cNvSpPr>
          <p:nvPr>
            <p:ph type="sldImg"/>
          </p:nvPr>
        </p:nvSpPr>
        <p:spPr>
          <a:xfrm>
            <a:off x="900113" y="731838"/>
            <a:ext cx="4999037" cy="3749675"/>
          </a:xfrm>
          <a:ln/>
        </p:spPr>
      </p:sp>
      <p:sp>
        <p:nvSpPr>
          <p:cNvPr id="160771" name="Rectangle 3"/>
          <p:cNvSpPr>
            <a:spLocks noGrp="1" noChangeArrowheads="1"/>
          </p:cNvSpPr>
          <p:nvPr>
            <p:ph type="body" idx="1"/>
          </p:nvPr>
        </p:nvSpPr>
        <p:spPr>
          <a:xfrm>
            <a:off x="887413" y="4719638"/>
            <a:ext cx="5022850" cy="4476750"/>
          </a:xfrm>
          <a:noFill/>
          <a:ln/>
        </p:spPr>
        <p:txBody>
          <a:bodyPr/>
          <a:lstStyle/>
          <a:p>
            <a:endParaRPr lang="es-ES_tradnl"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Rot="1" noChangeArrowheads="1" noTextEdit="1"/>
          </p:cNvSpPr>
          <p:nvPr>
            <p:ph type="sldImg"/>
          </p:nvPr>
        </p:nvSpPr>
        <p:spPr>
          <a:xfrm>
            <a:off x="900113" y="731838"/>
            <a:ext cx="4999037" cy="3749675"/>
          </a:xfrm>
          <a:ln/>
        </p:spPr>
      </p:sp>
      <p:sp>
        <p:nvSpPr>
          <p:cNvPr id="162819" name="Rectangle 3"/>
          <p:cNvSpPr>
            <a:spLocks noGrp="1" noChangeArrowheads="1"/>
          </p:cNvSpPr>
          <p:nvPr>
            <p:ph type="body" idx="1"/>
          </p:nvPr>
        </p:nvSpPr>
        <p:spPr>
          <a:xfrm>
            <a:off x="887413" y="4719638"/>
            <a:ext cx="5022850" cy="4476750"/>
          </a:xfrm>
          <a:noFill/>
          <a:ln/>
        </p:spPr>
        <p:txBody>
          <a:bodyPr/>
          <a:lstStyle/>
          <a:p>
            <a:endParaRPr lang="es-ES_tradnl" smtClean="0">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Rot="1" noChangeArrowheads="1" noTextEdit="1"/>
          </p:cNvSpPr>
          <p:nvPr>
            <p:ph type="sldImg"/>
          </p:nvPr>
        </p:nvSpPr>
        <p:spPr>
          <a:xfrm>
            <a:off x="900113" y="731838"/>
            <a:ext cx="4999037" cy="3749675"/>
          </a:xfrm>
          <a:ln/>
        </p:spPr>
      </p:sp>
      <p:sp>
        <p:nvSpPr>
          <p:cNvPr id="167939" name="Rectangle 3"/>
          <p:cNvSpPr>
            <a:spLocks noGrp="1" noChangeArrowheads="1"/>
          </p:cNvSpPr>
          <p:nvPr>
            <p:ph type="body" idx="1"/>
          </p:nvPr>
        </p:nvSpPr>
        <p:spPr>
          <a:xfrm>
            <a:off x="887413" y="4719638"/>
            <a:ext cx="5022850" cy="4476750"/>
          </a:xfrm>
          <a:noFill/>
          <a:ln/>
        </p:spPr>
        <p:txBody>
          <a:bodyPr/>
          <a:lstStyle/>
          <a:p>
            <a:endParaRPr lang="es-ES_tradnl" smtClean="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Rot="1" noChangeArrowheads="1" noTextEdit="1"/>
          </p:cNvSpPr>
          <p:nvPr>
            <p:ph type="sldImg"/>
          </p:nvPr>
        </p:nvSpPr>
        <p:spPr>
          <a:xfrm>
            <a:off x="900113" y="731838"/>
            <a:ext cx="4999037" cy="3749675"/>
          </a:xfrm>
          <a:ln/>
        </p:spPr>
      </p:sp>
      <p:sp>
        <p:nvSpPr>
          <p:cNvPr id="169987" name="Rectangle 3"/>
          <p:cNvSpPr>
            <a:spLocks noGrp="1" noChangeArrowheads="1"/>
          </p:cNvSpPr>
          <p:nvPr>
            <p:ph type="body" idx="1"/>
          </p:nvPr>
        </p:nvSpPr>
        <p:spPr>
          <a:xfrm>
            <a:off x="887413" y="4719638"/>
            <a:ext cx="5022850" cy="4476750"/>
          </a:xfrm>
          <a:noFill/>
          <a:ln/>
        </p:spPr>
        <p:txBody>
          <a:bodyPr/>
          <a:lstStyle/>
          <a:p>
            <a:endParaRPr lang="es-ES_tradnl" smtClean="0">
              <a:latin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xfrm>
            <a:off x="917575" y="744538"/>
            <a:ext cx="4962525" cy="3722687"/>
          </a:xfrm>
          <a:ln/>
        </p:spPr>
      </p:sp>
      <p:sp>
        <p:nvSpPr>
          <p:cNvPr id="60419" name="Notes Placeholder 2"/>
          <p:cNvSpPr>
            <a:spLocks noGrp="1"/>
          </p:cNvSpPr>
          <p:nvPr>
            <p:ph type="body" idx="1"/>
          </p:nvPr>
        </p:nvSpPr>
        <p:spPr>
          <a:noFill/>
          <a:ln/>
        </p:spPr>
        <p:txBody>
          <a:bodyPr lIns="91435" tIns="45718" rIns="91435" bIns="45718"/>
          <a:lstStyle/>
          <a:p>
            <a:endParaRPr lang="es-MX" smtClean="0">
              <a:latin typeface="Arial" charset="0"/>
            </a:endParaRPr>
          </a:p>
        </p:txBody>
      </p:sp>
      <p:sp>
        <p:nvSpPr>
          <p:cNvPr id="60420" name="Slide Number Placeholder 3"/>
          <p:cNvSpPr txBox="1">
            <a:spLocks noGrp="1"/>
          </p:cNvSpPr>
          <p:nvPr/>
        </p:nvSpPr>
        <p:spPr bwMode="auto">
          <a:xfrm>
            <a:off x="3849688" y="9428163"/>
            <a:ext cx="2946400" cy="496887"/>
          </a:xfrm>
          <a:prstGeom prst="rect">
            <a:avLst/>
          </a:prstGeom>
          <a:noFill/>
          <a:ln w="9525">
            <a:noFill/>
            <a:miter lim="800000"/>
            <a:headEnd/>
            <a:tailEnd/>
          </a:ln>
        </p:spPr>
        <p:txBody>
          <a:bodyPr lIns="91435" tIns="45718" rIns="91435" bIns="45718" anchor="b"/>
          <a:lstStyle/>
          <a:p>
            <a:pPr algn="r"/>
            <a:fld id="{83CA128C-E7C6-442D-B35D-31BBC3E168C2}" type="slidenum">
              <a:rPr lang="es-AR" sz="1200">
                <a:solidFill>
                  <a:schemeClr val="tx1"/>
                </a:solidFill>
              </a:rPr>
              <a:pPr algn="r"/>
              <a:t>52</a:t>
            </a:fld>
            <a:endParaRPr lang="es-AR" sz="1200">
              <a:solidFill>
                <a:schemeClr val="tx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Text Box 32"/>
          <p:cNvSpPr txBox="1">
            <a:spLocks noChangeArrowheads="1"/>
          </p:cNvSpPr>
          <p:nvPr userDrawn="1"/>
        </p:nvSpPr>
        <p:spPr bwMode="auto">
          <a:xfrm>
            <a:off x="1890713" y="6002338"/>
            <a:ext cx="2484437" cy="304800"/>
          </a:xfrm>
          <a:prstGeom prst="rect">
            <a:avLst/>
          </a:prstGeom>
          <a:noFill/>
          <a:ln w="12700">
            <a:noFill/>
            <a:miter lim="800000"/>
            <a:headEnd/>
            <a:tailEnd/>
          </a:ln>
          <a:effectLst/>
        </p:spPr>
        <p:txBody>
          <a:bodyPr lIns="0" anchor="b">
            <a:spAutoFit/>
          </a:bodyPr>
          <a:lstStyle/>
          <a:p>
            <a:pPr>
              <a:spcBef>
                <a:spcPct val="50000"/>
              </a:spcBef>
              <a:defRPr/>
            </a:pPr>
            <a:r>
              <a:rPr lang="es-AR" sz="1400"/>
              <a:t>22 de Octubre de 2009</a:t>
            </a:r>
          </a:p>
        </p:txBody>
      </p:sp>
      <p:pic>
        <p:nvPicPr>
          <p:cNvPr id="5" name="Picture 51"/>
          <p:cNvPicPr>
            <a:picLocks noChangeAspect="1" noChangeArrowheads="1"/>
          </p:cNvPicPr>
          <p:nvPr userDrawn="1"/>
        </p:nvPicPr>
        <p:blipFill>
          <a:blip r:embed="rId2"/>
          <a:srcRect/>
          <a:stretch>
            <a:fillRect/>
          </a:stretch>
        </p:blipFill>
        <p:spPr bwMode="auto">
          <a:xfrm>
            <a:off x="722313" y="620713"/>
            <a:ext cx="3024187" cy="1708150"/>
          </a:xfrm>
          <a:prstGeom prst="rect">
            <a:avLst/>
          </a:prstGeom>
          <a:noFill/>
          <a:ln w="12700">
            <a:noFill/>
            <a:miter lim="800000"/>
            <a:headEnd/>
            <a:tailEnd/>
          </a:ln>
        </p:spPr>
      </p:pic>
      <p:sp>
        <p:nvSpPr>
          <p:cNvPr id="137218" name="Rectangle 2"/>
          <p:cNvSpPr>
            <a:spLocks noGrp="1" noChangeArrowheads="1"/>
          </p:cNvSpPr>
          <p:nvPr>
            <p:ph type="ctrTitle"/>
          </p:nvPr>
        </p:nvSpPr>
        <p:spPr>
          <a:xfrm>
            <a:off x="1890713" y="3335338"/>
            <a:ext cx="6824662" cy="1006475"/>
          </a:xfrm>
          <a:noFill/>
        </p:spPr>
        <p:txBody>
          <a:bodyPr tIns="45720" rIns="91440" bIns="45720">
            <a:spAutoFit/>
          </a:bodyPr>
          <a:lstStyle>
            <a:lvl1pPr>
              <a:lnSpc>
                <a:spcPct val="100000"/>
              </a:lnSpc>
              <a:defRPr sz="3000"/>
            </a:lvl1pPr>
          </a:lstStyle>
          <a:p>
            <a:r>
              <a:rPr lang="es-AR"/>
              <a:t>Haga click para cambiar el estilo de título	</a:t>
            </a:r>
          </a:p>
        </p:txBody>
      </p:sp>
      <p:sp>
        <p:nvSpPr>
          <p:cNvPr id="137219" name="Rectangle 3"/>
          <p:cNvSpPr>
            <a:spLocks noGrp="1" noChangeArrowheads="1"/>
          </p:cNvSpPr>
          <p:nvPr>
            <p:ph type="subTitle" idx="1"/>
          </p:nvPr>
        </p:nvSpPr>
        <p:spPr>
          <a:xfrm>
            <a:off x="1890713" y="5013325"/>
            <a:ext cx="5159375" cy="503238"/>
          </a:xfrm>
        </p:spPr>
        <p:txBody>
          <a:bodyPr/>
          <a:lstStyle>
            <a:lvl1pPr marL="0" indent="0">
              <a:buFont typeface="Arial" pitchFamily="-28" charset="-52"/>
              <a:buNone/>
              <a:defRPr sz="2000">
                <a:solidFill>
                  <a:schemeClr val="hlink"/>
                </a:solidFill>
              </a:defRPr>
            </a:lvl1pPr>
          </a:lstStyle>
          <a:p>
            <a:r>
              <a:rPr lang="es-AR"/>
              <a:t>Nombre del Autor l SIGLAS</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15913" y="1557338"/>
            <a:ext cx="4175125" cy="4540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3438" y="1557338"/>
            <a:ext cx="4176712" cy="4540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4488" y="138113"/>
            <a:ext cx="2125662" cy="5959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15913" y="138113"/>
            <a:ext cx="6226175" cy="5959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15913" y="138113"/>
            <a:ext cx="8034337" cy="7556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15913" y="1557338"/>
            <a:ext cx="4175125" cy="4540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3438" y="1557338"/>
            <a:ext cx="4176712" cy="4540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315913" y="138113"/>
            <a:ext cx="8034337" cy="7556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15913" y="1557338"/>
            <a:ext cx="4175125" cy="4540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hart Placeholder 3"/>
          <p:cNvSpPr>
            <a:spLocks noGrp="1"/>
          </p:cNvSpPr>
          <p:nvPr>
            <p:ph type="chart" sz="half" idx="2"/>
          </p:nvPr>
        </p:nvSpPr>
        <p:spPr>
          <a:xfrm>
            <a:off x="4643438" y="1557338"/>
            <a:ext cx="4176712" cy="4540250"/>
          </a:xfrm>
        </p:spPr>
        <p:txBody>
          <a:bodyPr/>
          <a:lstStyle/>
          <a:p>
            <a:pPr lvl="0"/>
            <a:endParaRPr lang="en-US" noProof="0" smtClean="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15913" y="138113"/>
            <a:ext cx="8034337" cy="75565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315913" y="1557338"/>
            <a:ext cx="8504237" cy="4540250"/>
          </a:xfrm>
        </p:spPr>
        <p:txBody>
          <a:bodyPr/>
          <a:lstStyle/>
          <a:p>
            <a:pPr lvl="0"/>
            <a:endParaRPr lang="en-US"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15913" y="138113"/>
            <a:ext cx="8034337" cy="755650"/>
          </a:xfrm>
          <a:prstGeom prst="rect">
            <a:avLst/>
          </a:prstGeom>
          <a:solidFill>
            <a:schemeClr val="bg1"/>
          </a:solidFill>
          <a:ln w="12700">
            <a:noFill/>
            <a:miter lim="800000"/>
            <a:headEnd/>
            <a:tailEnd/>
          </a:ln>
        </p:spPr>
        <p:txBody>
          <a:bodyPr vert="horz" wrap="square" lIns="0" tIns="28800" rIns="360000" bIns="28800" numCol="1" anchor="t" anchorCtr="0" compatLnSpc="1">
            <a:prstTxWarp prst="textNoShape">
              <a:avLst/>
            </a:prstTxWarp>
          </a:bodyPr>
          <a:lstStyle/>
          <a:p>
            <a:pPr lvl="0"/>
            <a:r>
              <a:rPr lang="en-US" smtClean="0"/>
              <a:t>Haga click para editar el título</a:t>
            </a:r>
            <a:endParaRPr lang="es-AR" smtClean="0"/>
          </a:p>
        </p:txBody>
      </p:sp>
      <p:sp>
        <p:nvSpPr>
          <p:cNvPr id="2051" name="Rectangle 3"/>
          <p:cNvSpPr>
            <a:spLocks noGrp="1" noChangeArrowheads="1"/>
          </p:cNvSpPr>
          <p:nvPr>
            <p:ph type="body" idx="1"/>
          </p:nvPr>
        </p:nvSpPr>
        <p:spPr bwMode="auto">
          <a:xfrm>
            <a:off x="315913" y="1557338"/>
            <a:ext cx="8504237" cy="45402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Viñetas nivel 1</a:t>
            </a:r>
          </a:p>
          <a:p>
            <a:pPr lvl="0"/>
            <a:r>
              <a:rPr lang="en-US" smtClean="0"/>
              <a:t>Viñetas nivel 1</a:t>
            </a:r>
          </a:p>
          <a:p>
            <a:pPr lvl="1"/>
            <a:r>
              <a:rPr lang="en-US" smtClean="0"/>
              <a:t>Viñetas nivel 2</a:t>
            </a:r>
          </a:p>
          <a:p>
            <a:pPr lvl="1"/>
            <a:r>
              <a:rPr lang="en-US" smtClean="0"/>
              <a:t>Viñetas nivel 3</a:t>
            </a:r>
          </a:p>
          <a:p>
            <a:pPr lvl="2"/>
            <a:r>
              <a:rPr lang="en-US" smtClean="0"/>
              <a:t>Viñetas nivel 4</a:t>
            </a:r>
          </a:p>
          <a:p>
            <a:pPr lvl="2"/>
            <a:r>
              <a:rPr lang="en-US" smtClean="0"/>
              <a:t>Viñetas nivel 4</a:t>
            </a:r>
          </a:p>
        </p:txBody>
      </p:sp>
      <p:sp>
        <p:nvSpPr>
          <p:cNvPr id="1032" name="Text Box 8"/>
          <p:cNvSpPr txBox="1">
            <a:spLocks noChangeArrowheads="1"/>
          </p:cNvSpPr>
          <p:nvPr userDrawn="1"/>
        </p:nvSpPr>
        <p:spPr bwMode="auto">
          <a:xfrm>
            <a:off x="328613" y="6613525"/>
            <a:ext cx="671512" cy="152400"/>
          </a:xfrm>
          <a:prstGeom prst="rect">
            <a:avLst/>
          </a:prstGeom>
          <a:noFill/>
          <a:ln w="9525">
            <a:noFill/>
            <a:miter lim="800000"/>
            <a:headEnd/>
            <a:tailEnd/>
          </a:ln>
          <a:effectLst/>
        </p:spPr>
        <p:txBody>
          <a:bodyPr lIns="0" tIns="0" rIns="0" bIns="0">
            <a:spAutoFit/>
          </a:bodyPr>
          <a:lstStyle/>
          <a:p>
            <a:pPr>
              <a:defRPr/>
            </a:pPr>
            <a:r>
              <a:rPr lang="es-AR" sz="1000" b="1">
                <a:solidFill>
                  <a:schemeClr val="tx1"/>
                </a:solidFill>
              </a:rPr>
              <a:t>Tecpetrol</a:t>
            </a:r>
          </a:p>
        </p:txBody>
      </p:sp>
      <p:sp>
        <p:nvSpPr>
          <p:cNvPr id="1033" name="Text Box 9"/>
          <p:cNvSpPr txBox="1">
            <a:spLocks noChangeArrowheads="1"/>
          </p:cNvSpPr>
          <p:nvPr userDrawn="1"/>
        </p:nvSpPr>
        <p:spPr bwMode="auto">
          <a:xfrm>
            <a:off x="8278813" y="6599238"/>
            <a:ext cx="541337" cy="152400"/>
          </a:xfrm>
          <a:prstGeom prst="rect">
            <a:avLst/>
          </a:prstGeom>
          <a:noFill/>
          <a:ln w="9525">
            <a:noFill/>
            <a:miter lim="800000"/>
            <a:headEnd/>
            <a:tailEnd/>
          </a:ln>
          <a:effectLst/>
        </p:spPr>
        <p:txBody>
          <a:bodyPr lIns="0" tIns="0" rIns="0" bIns="0">
            <a:spAutoFit/>
          </a:bodyPr>
          <a:lstStyle/>
          <a:p>
            <a:pPr algn="r">
              <a:spcBef>
                <a:spcPct val="50000"/>
              </a:spcBef>
              <a:defRPr/>
            </a:pPr>
            <a:fld id="{90455352-65F6-4605-8D86-7F503AC478EB}" type="slidenum">
              <a:rPr lang="es-AR" sz="1000" b="1">
                <a:solidFill>
                  <a:schemeClr val="tx1"/>
                </a:solidFill>
              </a:rPr>
              <a:pPr algn="r">
                <a:spcBef>
                  <a:spcPct val="50000"/>
                </a:spcBef>
                <a:defRPr/>
              </a:pPr>
              <a:t>‹Nº›</a:t>
            </a:fld>
            <a:endParaRPr lang="es-AR" sz="1000" b="1">
              <a:solidFill>
                <a:schemeClr val="tx1"/>
              </a:solidFill>
            </a:endParaRPr>
          </a:p>
        </p:txBody>
      </p:sp>
      <p:sp>
        <p:nvSpPr>
          <p:cNvPr id="1049" name="Text Box 25"/>
          <p:cNvSpPr txBox="1">
            <a:spLocks noChangeArrowheads="1"/>
          </p:cNvSpPr>
          <p:nvPr userDrawn="1"/>
        </p:nvSpPr>
        <p:spPr bwMode="auto">
          <a:xfrm>
            <a:off x="1044575" y="6605588"/>
            <a:ext cx="6623050" cy="152400"/>
          </a:xfrm>
          <a:prstGeom prst="rect">
            <a:avLst/>
          </a:prstGeom>
          <a:noFill/>
          <a:ln w="9525">
            <a:noFill/>
            <a:miter lim="800000"/>
            <a:headEnd/>
            <a:tailEnd/>
          </a:ln>
          <a:effectLst/>
        </p:spPr>
        <p:txBody>
          <a:bodyPr lIns="0" tIns="0" rIns="0" bIns="0">
            <a:spAutoFit/>
          </a:bodyPr>
          <a:lstStyle/>
          <a:p>
            <a:r>
              <a:rPr lang="es-MX" sz="1000">
                <a:solidFill>
                  <a:schemeClr val="tx1"/>
                </a:solidFill>
              </a:rPr>
              <a:t>Mejorando la Calidad a través de la optimización de procesos y la gestión de mejoras operativas</a:t>
            </a:r>
            <a:endParaRPr lang="es-AR" sz="1000">
              <a:solidFill>
                <a:schemeClr val="tx1"/>
              </a:solidFill>
            </a:endParaRPr>
          </a:p>
        </p:txBody>
      </p:sp>
      <p:pic>
        <p:nvPicPr>
          <p:cNvPr id="2055" name="Picture 54"/>
          <p:cNvPicPr>
            <a:picLocks noChangeAspect="1" noChangeArrowheads="1"/>
          </p:cNvPicPr>
          <p:nvPr userDrawn="1"/>
        </p:nvPicPr>
        <p:blipFill>
          <a:blip r:embed="rId16"/>
          <a:srcRect/>
          <a:stretch>
            <a:fillRect/>
          </a:stretch>
        </p:blipFill>
        <p:spPr bwMode="auto">
          <a:xfrm>
            <a:off x="8510588" y="260350"/>
            <a:ext cx="327025" cy="647700"/>
          </a:xfrm>
          <a:prstGeom prst="rect">
            <a:avLst/>
          </a:prstGeom>
          <a:noFill/>
          <a:ln w="12700">
            <a:noFill/>
            <a:miter lim="800000"/>
            <a:headEnd/>
            <a:tailEnd/>
          </a:ln>
        </p:spPr>
      </p:pic>
      <p:sp>
        <p:nvSpPr>
          <p:cNvPr id="1082" name="Line 58"/>
          <p:cNvSpPr>
            <a:spLocks noChangeShapeType="1"/>
          </p:cNvSpPr>
          <p:nvPr userDrawn="1"/>
        </p:nvSpPr>
        <p:spPr bwMode="auto">
          <a:xfrm>
            <a:off x="315913" y="6491288"/>
            <a:ext cx="574675" cy="0"/>
          </a:xfrm>
          <a:prstGeom prst="line">
            <a:avLst/>
          </a:prstGeom>
          <a:noFill/>
          <a:ln w="41275">
            <a:solidFill>
              <a:schemeClr val="accent1"/>
            </a:solidFill>
            <a:round/>
            <a:headEnd/>
            <a:tailEnd/>
          </a:ln>
          <a:effectLst/>
        </p:spPr>
        <p:txBody>
          <a:bodyPr lIns="0" anchor="b">
            <a:spAutoFit/>
          </a:bodyPr>
          <a:lstStyle/>
          <a:p>
            <a:pPr>
              <a:defRPr/>
            </a:pPr>
            <a:endParaRPr lang="en-US">
              <a:latin typeface="Arial" pitchFamily="-28" charset="-52"/>
              <a:ea typeface="+mn-ea"/>
            </a:endParaRPr>
          </a:p>
        </p:txBody>
      </p:sp>
      <p:sp>
        <p:nvSpPr>
          <p:cNvPr id="1083" name="Line 59"/>
          <p:cNvSpPr>
            <a:spLocks noChangeShapeType="1"/>
          </p:cNvSpPr>
          <p:nvPr userDrawn="1"/>
        </p:nvSpPr>
        <p:spPr bwMode="auto">
          <a:xfrm>
            <a:off x="1027113" y="6478588"/>
            <a:ext cx="7793037" cy="0"/>
          </a:xfrm>
          <a:prstGeom prst="line">
            <a:avLst/>
          </a:prstGeom>
          <a:noFill/>
          <a:ln w="12700">
            <a:solidFill>
              <a:schemeClr val="accent1"/>
            </a:solidFill>
            <a:round/>
            <a:headEnd/>
            <a:tailEnd/>
          </a:ln>
          <a:effectLst/>
        </p:spPr>
        <p:txBody>
          <a:bodyPr lIns="0" anchor="b">
            <a:spAutoFit/>
          </a:bodyPr>
          <a:lstStyle/>
          <a:p>
            <a:pPr>
              <a:defRPr/>
            </a:pPr>
            <a:endParaRPr lang="en-US">
              <a:latin typeface="Arial" pitchFamily="-28" charset="-52"/>
              <a:ea typeface="+mn-ea"/>
            </a:endParaRPr>
          </a:p>
        </p:txBody>
      </p:sp>
    </p:spTree>
  </p:cSld>
  <p:clrMap bg1="lt1" tx1="dk1" bg2="lt2" tx2="dk2" accent1="accent1" accent2="accent2" accent3="accent3" accent4="accent4" accent5="accent5" accent6="accent6" hlink="hlink" folHlink="folHlink"/>
  <p:sldLayoutIdLst>
    <p:sldLayoutId id="2147483691"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Lst>
  <p:timing>
    <p:tnLst>
      <p:par>
        <p:cTn id="1" dur="indefinite" restart="never" nodeType="tmRoot"/>
      </p:par>
    </p:tnLst>
  </p:timing>
  <p:txStyles>
    <p:titleStyle>
      <a:lvl1pPr algn="l" rtl="0" eaLnBrk="0" fontAlgn="base" hangingPunct="0">
        <a:lnSpc>
          <a:spcPct val="95000"/>
        </a:lnSpc>
        <a:spcBef>
          <a:spcPct val="0"/>
        </a:spcBef>
        <a:spcAft>
          <a:spcPct val="0"/>
        </a:spcAft>
        <a:defRPr sz="2800">
          <a:solidFill>
            <a:schemeClr val="accent1"/>
          </a:solidFill>
          <a:latin typeface="+mj-lt"/>
          <a:ea typeface="ＭＳ Ｐゴシック" pitchFamily="34" charset="-128"/>
          <a:cs typeface="+mj-cs"/>
        </a:defRPr>
      </a:lvl1pPr>
      <a:lvl2pPr algn="l" rtl="0" eaLnBrk="0" fontAlgn="base" hangingPunct="0">
        <a:lnSpc>
          <a:spcPct val="95000"/>
        </a:lnSpc>
        <a:spcBef>
          <a:spcPct val="0"/>
        </a:spcBef>
        <a:spcAft>
          <a:spcPct val="0"/>
        </a:spcAft>
        <a:defRPr sz="2800">
          <a:solidFill>
            <a:schemeClr val="accent1"/>
          </a:solidFill>
          <a:latin typeface="Arial" pitchFamily="-28" charset="-52"/>
          <a:ea typeface="ＭＳ Ｐゴシック" pitchFamily="34" charset="-128"/>
        </a:defRPr>
      </a:lvl2pPr>
      <a:lvl3pPr algn="l" rtl="0" eaLnBrk="0" fontAlgn="base" hangingPunct="0">
        <a:lnSpc>
          <a:spcPct val="95000"/>
        </a:lnSpc>
        <a:spcBef>
          <a:spcPct val="0"/>
        </a:spcBef>
        <a:spcAft>
          <a:spcPct val="0"/>
        </a:spcAft>
        <a:defRPr sz="2800">
          <a:solidFill>
            <a:schemeClr val="accent1"/>
          </a:solidFill>
          <a:latin typeface="Arial" pitchFamily="-28" charset="-52"/>
          <a:ea typeface="ＭＳ Ｐゴシック" pitchFamily="34" charset="-128"/>
        </a:defRPr>
      </a:lvl3pPr>
      <a:lvl4pPr algn="l" rtl="0" eaLnBrk="0" fontAlgn="base" hangingPunct="0">
        <a:lnSpc>
          <a:spcPct val="95000"/>
        </a:lnSpc>
        <a:spcBef>
          <a:spcPct val="0"/>
        </a:spcBef>
        <a:spcAft>
          <a:spcPct val="0"/>
        </a:spcAft>
        <a:defRPr sz="2800">
          <a:solidFill>
            <a:schemeClr val="accent1"/>
          </a:solidFill>
          <a:latin typeface="Arial" pitchFamily="-28" charset="-52"/>
          <a:ea typeface="ＭＳ Ｐゴシック" pitchFamily="34" charset="-128"/>
        </a:defRPr>
      </a:lvl4pPr>
      <a:lvl5pPr algn="l" rtl="0" eaLnBrk="0" fontAlgn="base" hangingPunct="0">
        <a:lnSpc>
          <a:spcPct val="95000"/>
        </a:lnSpc>
        <a:spcBef>
          <a:spcPct val="0"/>
        </a:spcBef>
        <a:spcAft>
          <a:spcPct val="0"/>
        </a:spcAft>
        <a:defRPr sz="2800">
          <a:solidFill>
            <a:schemeClr val="accent1"/>
          </a:solidFill>
          <a:latin typeface="Arial" pitchFamily="-28" charset="-52"/>
          <a:ea typeface="ＭＳ Ｐゴシック" pitchFamily="34" charset="-128"/>
        </a:defRPr>
      </a:lvl5pPr>
      <a:lvl6pPr marL="457200" algn="l" rtl="0" fontAlgn="base">
        <a:lnSpc>
          <a:spcPct val="95000"/>
        </a:lnSpc>
        <a:spcBef>
          <a:spcPct val="0"/>
        </a:spcBef>
        <a:spcAft>
          <a:spcPct val="0"/>
        </a:spcAft>
        <a:defRPr sz="2800">
          <a:solidFill>
            <a:schemeClr val="accent1"/>
          </a:solidFill>
          <a:latin typeface="Arial" pitchFamily="-28" charset="-52"/>
        </a:defRPr>
      </a:lvl6pPr>
      <a:lvl7pPr marL="914400" algn="l" rtl="0" fontAlgn="base">
        <a:lnSpc>
          <a:spcPct val="95000"/>
        </a:lnSpc>
        <a:spcBef>
          <a:spcPct val="0"/>
        </a:spcBef>
        <a:spcAft>
          <a:spcPct val="0"/>
        </a:spcAft>
        <a:defRPr sz="2800">
          <a:solidFill>
            <a:schemeClr val="accent1"/>
          </a:solidFill>
          <a:latin typeface="Arial" pitchFamily="-28" charset="-52"/>
        </a:defRPr>
      </a:lvl7pPr>
      <a:lvl8pPr marL="1371600" algn="l" rtl="0" fontAlgn="base">
        <a:lnSpc>
          <a:spcPct val="95000"/>
        </a:lnSpc>
        <a:spcBef>
          <a:spcPct val="0"/>
        </a:spcBef>
        <a:spcAft>
          <a:spcPct val="0"/>
        </a:spcAft>
        <a:defRPr sz="2800">
          <a:solidFill>
            <a:schemeClr val="accent1"/>
          </a:solidFill>
          <a:latin typeface="Arial" pitchFamily="-28" charset="-52"/>
        </a:defRPr>
      </a:lvl8pPr>
      <a:lvl9pPr marL="1828800" algn="l" rtl="0" fontAlgn="base">
        <a:lnSpc>
          <a:spcPct val="95000"/>
        </a:lnSpc>
        <a:spcBef>
          <a:spcPct val="0"/>
        </a:spcBef>
        <a:spcAft>
          <a:spcPct val="0"/>
        </a:spcAft>
        <a:defRPr sz="2800">
          <a:solidFill>
            <a:schemeClr val="accent1"/>
          </a:solidFill>
          <a:latin typeface="Arial" pitchFamily="-28" charset="-52"/>
        </a:defRPr>
      </a:lvl9pPr>
    </p:titleStyle>
    <p:bodyStyle>
      <a:lvl1pPr marL="177800" indent="-177800" algn="l" rtl="0" eaLnBrk="0" fontAlgn="base" hangingPunct="0">
        <a:lnSpc>
          <a:spcPct val="120000"/>
        </a:lnSpc>
        <a:spcBef>
          <a:spcPct val="50000"/>
        </a:spcBef>
        <a:spcAft>
          <a:spcPct val="0"/>
        </a:spcAft>
        <a:buClr>
          <a:schemeClr val="accent1"/>
        </a:buClr>
        <a:buSzPct val="110000"/>
        <a:buFont typeface="Arial" charset="0"/>
        <a:buChar char="_"/>
        <a:defRPr>
          <a:solidFill>
            <a:schemeClr val="tx1"/>
          </a:solidFill>
          <a:latin typeface="+mn-lt"/>
          <a:ea typeface="ＭＳ Ｐゴシック" pitchFamily="34" charset="-128"/>
          <a:cs typeface="+mn-cs"/>
        </a:defRPr>
      </a:lvl1pPr>
      <a:lvl2pPr marL="644525" indent="-187325" algn="l" rtl="0" eaLnBrk="0" fontAlgn="base" hangingPunct="0">
        <a:lnSpc>
          <a:spcPct val="120000"/>
        </a:lnSpc>
        <a:spcBef>
          <a:spcPct val="50000"/>
        </a:spcBef>
        <a:spcAft>
          <a:spcPct val="0"/>
        </a:spcAft>
        <a:buClr>
          <a:schemeClr val="tx1"/>
        </a:buClr>
        <a:buFont typeface="Arial" charset="0"/>
        <a:buChar char="–"/>
        <a:defRPr sz="1600">
          <a:solidFill>
            <a:schemeClr val="tx1"/>
          </a:solidFill>
          <a:latin typeface="+mn-lt"/>
          <a:ea typeface="ＭＳ Ｐゴシック" pitchFamily="-28" charset="-128"/>
        </a:defRPr>
      </a:lvl2pPr>
      <a:lvl3pPr marL="1068388" indent="-153988" algn="l" rtl="0" eaLnBrk="0" fontAlgn="base" hangingPunct="0">
        <a:lnSpc>
          <a:spcPct val="120000"/>
        </a:lnSpc>
        <a:spcBef>
          <a:spcPct val="50000"/>
        </a:spcBef>
        <a:spcAft>
          <a:spcPct val="0"/>
        </a:spcAft>
        <a:buClr>
          <a:schemeClr val="tx1"/>
        </a:buClr>
        <a:buFont typeface="Arial" charset="0"/>
        <a:buChar char="­"/>
        <a:defRPr sz="1400">
          <a:solidFill>
            <a:schemeClr val="tx1"/>
          </a:solidFill>
          <a:latin typeface="+mn-lt"/>
          <a:ea typeface="ＭＳ Ｐゴシック" pitchFamily="-28"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28"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28" charset="-128"/>
        </a:defRPr>
      </a:lvl5pPr>
      <a:lvl6pPr marL="2514600" indent="-228600" algn="l" rtl="0" fontAlgn="base">
        <a:spcBef>
          <a:spcPct val="20000"/>
        </a:spcBef>
        <a:spcAft>
          <a:spcPct val="0"/>
        </a:spcAft>
        <a:buChar char="»"/>
        <a:defRPr sz="2000">
          <a:solidFill>
            <a:schemeClr val="tx1"/>
          </a:solidFill>
          <a:latin typeface="+mn-lt"/>
          <a:ea typeface="ＭＳ Ｐゴシック" pitchFamily="-28" charset="-128"/>
        </a:defRPr>
      </a:lvl6pPr>
      <a:lvl7pPr marL="2971800" indent="-228600" algn="l" rtl="0" fontAlgn="base">
        <a:spcBef>
          <a:spcPct val="20000"/>
        </a:spcBef>
        <a:spcAft>
          <a:spcPct val="0"/>
        </a:spcAft>
        <a:buChar char="»"/>
        <a:defRPr sz="2000">
          <a:solidFill>
            <a:schemeClr val="tx1"/>
          </a:solidFill>
          <a:latin typeface="+mn-lt"/>
          <a:ea typeface="ＭＳ Ｐゴシック" pitchFamily="-28" charset="-128"/>
        </a:defRPr>
      </a:lvl7pPr>
      <a:lvl8pPr marL="3429000" indent="-228600" algn="l" rtl="0" fontAlgn="base">
        <a:spcBef>
          <a:spcPct val="20000"/>
        </a:spcBef>
        <a:spcAft>
          <a:spcPct val="0"/>
        </a:spcAft>
        <a:buChar char="»"/>
        <a:defRPr sz="2000">
          <a:solidFill>
            <a:schemeClr val="tx1"/>
          </a:solidFill>
          <a:latin typeface="+mn-lt"/>
          <a:ea typeface="ＭＳ Ｐゴシック" pitchFamily="-28" charset="-128"/>
        </a:defRPr>
      </a:lvl8pPr>
      <a:lvl9pPr marL="3886200" indent="-228600" algn="l" rtl="0" fontAlgn="base">
        <a:spcBef>
          <a:spcPct val="20000"/>
        </a:spcBef>
        <a:spcAft>
          <a:spcPct val="0"/>
        </a:spcAft>
        <a:buChar char="»"/>
        <a:defRPr sz="2000">
          <a:solidFill>
            <a:schemeClr val="tx1"/>
          </a:solidFill>
          <a:latin typeface="+mn-lt"/>
          <a:ea typeface="ＭＳ Ｐゴシック" pitchFamily="-2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 Target="slide4.xml"/><Relationship Id="rId7" Type="http://schemas.openxmlformats.org/officeDocument/2006/relationships/slide" Target="slide12.xml"/><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slide" Target="slide6.xml"/><Relationship Id="rId5" Type="http://schemas.openxmlformats.org/officeDocument/2006/relationships/slide" Target="slide9.xml"/><Relationship Id="rId4" Type="http://schemas.openxmlformats.org/officeDocument/2006/relationships/slide" Target="slide7.xml"/></Relationships>
</file>

<file path=ppt/slides/_rels/slide24.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slide" Target="slide10.xml"/><Relationship Id="rId4" Type="http://schemas.openxmlformats.org/officeDocument/2006/relationships/slide" Target="slide7.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Hoja_de_c_lculo_de_Microsoft_Office_Excel_97-20031.xls"/><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1.xml.rels><?xml version="1.0" encoding="UTF-8" standalone="yes"?>
<Relationships xmlns="http://schemas.openxmlformats.org/package/2006/relationships"><Relationship Id="rId3" Type="http://schemas.openxmlformats.org/officeDocument/2006/relationships/slide" Target="slide41.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Hoja_de_c_lculo_de_Microsoft_Office_Excel_97-20032.xls"/></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slide" Target="slide43.xml"/><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18.png"/><Relationship Id="rId4" Type="http://schemas.openxmlformats.org/officeDocument/2006/relationships/image" Target="../media/image17.png"/></Relationships>
</file>

<file path=ppt/slides/_rels/slide36.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slide" Target="slide35.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25.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4.xml"/><Relationship Id="rId1" Type="http://schemas.openxmlformats.org/officeDocument/2006/relationships/tags" Target="../tags/tag7.xml"/><Relationship Id="rId5" Type="http://schemas.openxmlformats.org/officeDocument/2006/relationships/image" Target="../media/image27.png"/><Relationship Id="rId4" Type="http://schemas.openxmlformats.org/officeDocument/2006/relationships/image" Target="../media/image26.png"/></Relationships>
</file>

<file path=ppt/slides/_rels/slide38.xml.rels><?xml version="1.0" encoding="UTF-8" standalone="yes"?>
<Relationships xmlns="http://schemas.openxmlformats.org/package/2006/relationships"><Relationship Id="rId3" Type="http://schemas.openxmlformats.org/officeDocument/2006/relationships/slide" Target="slide43.xml"/><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slide" Target="slide27.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Gr_fico_de_Microsoft_Office_Excel3.xls"/></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p:cNvSpPr>
            <a:spLocks noGrp="1" noChangeArrowheads="1"/>
          </p:cNvSpPr>
          <p:nvPr>
            <p:ph type="ctrTitle"/>
          </p:nvPr>
        </p:nvSpPr>
        <p:spPr>
          <a:xfrm>
            <a:off x="1890713" y="3141663"/>
            <a:ext cx="6824662" cy="1463675"/>
          </a:xfrm>
          <a:noFill/>
        </p:spPr>
        <p:txBody>
          <a:bodyPr anchor="b"/>
          <a:lstStyle/>
          <a:p>
            <a:pPr eaLnBrk="1" hangingPunct="1"/>
            <a:r>
              <a:rPr lang="es-MX" smtClean="0"/>
              <a:t>Mejorando la Calidad a través de la optimización de procesos y la gestión de mejoras operativas</a:t>
            </a:r>
            <a:endParaRPr lang="es-ES" smtClean="0"/>
          </a:p>
        </p:txBody>
      </p:sp>
      <p:sp>
        <p:nvSpPr>
          <p:cNvPr id="4099" name="Rectangle 5"/>
          <p:cNvSpPr>
            <a:spLocks noGrp="1" noChangeArrowheads="1"/>
          </p:cNvSpPr>
          <p:nvPr>
            <p:ph type="subTitle" idx="1"/>
          </p:nvPr>
        </p:nvSpPr>
        <p:spPr>
          <a:xfrm>
            <a:off x="1890713" y="5013325"/>
            <a:ext cx="5159375" cy="863600"/>
          </a:xfrm>
        </p:spPr>
        <p:txBody>
          <a:bodyPr/>
          <a:lstStyle/>
          <a:p>
            <a:pPr>
              <a:lnSpc>
                <a:spcPct val="110000"/>
              </a:lnSpc>
              <a:buFont typeface="Arial" charset="0"/>
              <a:buNone/>
            </a:pPr>
            <a:r>
              <a:rPr lang="es-MX" smtClean="0"/>
              <a:t>Pedro de Diego  | MC El Tordillo</a:t>
            </a:r>
          </a:p>
          <a:p>
            <a:pPr>
              <a:lnSpc>
                <a:spcPct val="110000"/>
              </a:lnSpc>
              <a:buFont typeface="Arial" charset="0"/>
              <a:buNone/>
            </a:pPr>
            <a:r>
              <a:rPr lang="es-MX" smtClean="0"/>
              <a:t>Fernando Caffarello  | ING El Tordillo</a:t>
            </a:r>
            <a:endParaRPr lang="es-ES" smtClean="0"/>
          </a:p>
          <a:p>
            <a:pPr>
              <a:lnSpc>
                <a:spcPct val="110000"/>
              </a:lnSpc>
              <a:buFont typeface="Arial" charset="0"/>
              <a:buNone/>
            </a:pPr>
            <a:endParaRPr lang="es-ES" smtClean="0"/>
          </a:p>
        </p:txBody>
      </p:sp>
    </p:spTree>
  </p:cSld>
  <p:clrMapOvr>
    <a:masterClrMapping/>
  </p:clrMapOvr>
  <p:transition advTm="24328"/>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p:txBody>
          <a:bodyPr/>
          <a:lstStyle/>
          <a:p>
            <a:pPr eaLnBrk="1" hangingPunct="1"/>
            <a:r>
              <a:rPr lang="es-AR" smtClean="0"/>
              <a:t>Agenda</a:t>
            </a:r>
          </a:p>
        </p:txBody>
      </p:sp>
      <p:sp>
        <p:nvSpPr>
          <p:cNvPr id="5123" name="Rectangle 3"/>
          <p:cNvSpPr>
            <a:spLocks noGrp="1" noChangeArrowheads="1"/>
          </p:cNvSpPr>
          <p:nvPr>
            <p:ph type="body" idx="4294967295"/>
          </p:nvPr>
        </p:nvSpPr>
        <p:spPr>
          <a:xfrm>
            <a:off x="315913" y="1412875"/>
            <a:ext cx="8504237" cy="4540250"/>
          </a:xfrm>
        </p:spPr>
        <p:txBody>
          <a:bodyPr/>
          <a:lstStyle/>
          <a:p>
            <a:pPr>
              <a:spcBef>
                <a:spcPct val="0"/>
              </a:spcBef>
              <a:buSzTx/>
              <a:buFont typeface="Wingdings" pitchFamily="2" charset="2"/>
              <a:buChar char="ü"/>
            </a:pPr>
            <a:r>
              <a:rPr lang="en-US" sz="2100" smtClean="0">
                <a:solidFill>
                  <a:schemeClr val="hlink"/>
                </a:solidFill>
              </a:rPr>
              <a:t> Contexto</a:t>
            </a:r>
          </a:p>
          <a:p>
            <a:pPr>
              <a:spcBef>
                <a:spcPct val="0"/>
              </a:spcBef>
              <a:buSzTx/>
              <a:buFont typeface="Wingdings" pitchFamily="2" charset="2"/>
              <a:buChar char="ü"/>
            </a:pPr>
            <a:r>
              <a:rPr lang="es-AR" sz="2100" smtClean="0">
                <a:solidFill>
                  <a:schemeClr val="hlink"/>
                </a:solidFill>
              </a:rPr>
              <a:t> Concepto</a:t>
            </a:r>
            <a:endParaRPr lang="en-US" sz="2100" smtClean="0">
              <a:solidFill>
                <a:schemeClr val="hlink"/>
              </a:solidFill>
            </a:endParaRPr>
          </a:p>
          <a:p>
            <a:pPr>
              <a:spcBef>
                <a:spcPct val="0"/>
              </a:spcBef>
              <a:buSzTx/>
              <a:buFont typeface="Wingdings" pitchFamily="2" charset="2"/>
              <a:buChar char="ü"/>
            </a:pPr>
            <a:r>
              <a:rPr lang="en-US" sz="2100" smtClean="0">
                <a:solidFill>
                  <a:schemeClr val="hlink"/>
                </a:solidFill>
              </a:rPr>
              <a:t> Estrategia</a:t>
            </a:r>
          </a:p>
          <a:p>
            <a:pPr>
              <a:spcBef>
                <a:spcPct val="0"/>
              </a:spcBef>
              <a:buSzTx/>
              <a:buFont typeface="Wingdings" pitchFamily="2" charset="2"/>
              <a:buChar char="ü"/>
            </a:pPr>
            <a:r>
              <a:rPr lang="en-US" sz="2100" smtClean="0">
                <a:solidFill>
                  <a:schemeClr val="hlink"/>
                </a:solidFill>
              </a:rPr>
              <a:t> Optimización de procesos</a:t>
            </a:r>
          </a:p>
          <a:p>
            <a:pPr>
              <a:spcBef>
                <a:spcPct val="0"/>
              </a:spcBef>
              <a:buSzTx/>
              <a:buFont typeface="Wingdings" pitchFamily="2" charset="2"/>
              <a:buChar char="ü"/>
            </a:pPr>
            <a:r>
              <a:rPr lang="en-US" sz="2100" smtClean="0">
                <a:solidFill>
                  <a:schemeClr val="hlink"/>
                </a:solidFill>
              </a:rPr>
              <a:t> Gestión de mejoras</a:t>
            </a:r>
          </a:p>
          <a:p>
            <a:pPr marL="742950" lvl="1" indent="-285750">
              <a:spcBef>
                <a:spcPct val="0"/>
              </a:spcBef>
              <a:buFont typeface="Wingdings" pitchFamily="2" charset="2"/>
              <a:buChar char="ü"/>
            </a:pPr>
            <a:r>
              <a:rPr lang="es-AR" sz="1900" smtClean="0">
                <a:solidFill>
                  <a:schemeClr val="hlink"/>
                </a:solidFill>
                <a:ea typeface="ＭＳ Ｐゴシック" pitchFamily="34" charset="-128"/>
              </a:rPr>
              <a:t>En la estructura Organizacional</a:t>
            </a:r>
          </a:p>
          <a:p>
            <a:pPr marL="742950" lvl="1" indent="-285750">
              <a:spcBef>
                <a:spcPct val="0"/>
              </a:spcBef>
              <a:buFont typeface="Wingdings" pitchFamily="2" charset="2"/>
              <a:buChar char="ü"/>
            </a:pPr>
            <a:r>
              <a:rPr lang="es-AR" sz="1900" smtClean="0">
                <a:solidFill>
                  <a:schemeClr val="hlink"/>
                </a:solidFill>
                <a:ea typeface="ＭＳ Ｐゴシック" pitchFamily="34" charset="-128"/>
              </a:rPr>
              <a:t>En procesos Informativos</a:t>
            </a:r>
          </a:p>
          <a:p>
            <a:pPr marL="742950" lvl="1" indent="-285750">
              <a:spcBef>
                <a:spcPct val="0"/>
              </a:spcBef>
              <a:buFont typeface="Wingdings" pitchFamily="2" charset="2"/>
              <a:buChar char="ü"/>
            </a:pPr>
            <a:r>
              <a:rPr lang="es-AR" sz="1900" smtClean="0">
                <a:solidFill>
                  <a:schemeClr val="hlink"/>
                </a:solidFill>
                <a:ea typeface="ＭＳ Ｐゴシック" pitchFamily="34" charset="-128"/>
              </a:rPr>
              <a:t>En procesos Operativos</a:t>
            </a:r>
          </a:p>
          <a:p>
            <a:pPr>
              <a:spcBef>
                <a:spcPct val="0"/>
              </a:spcBef>
              <a:buSzTx/>
              <a:buFont typeface="Wingdings" pitchFamily="2" charset="2"/>
              <a:buChar char="ü"/>
            </a:pPr>
            <a:r>
              <a:rPr lang="es-AR" sz="2100" smtClean="0">
                <a:solidFill>
                  <a:schemeClr val="hlink"/>
                </a:solidFill>
              </a:rPr>
              <a:t> Gestión de la Energía Eléctrica</a:t>
            </a:r>
            <a:endParaRPr lang="en-US" sz="2100" smtClean="0">
              <a:solidFill>
                <a:schemeClr val="hlink"/>
              </a:solidFill>
            </a:endParaRPr>
          </a:p>
          <a:p>
            <a:pPr>
              <a:spcBef>
                <a:spcPct val="0"/>
              </a:spcBef>
              <a:buSzTx/>
              <a:buFont typeface="Wingdings" pitchFamily="2" charset="2"/>
              <a:buChar char="ü"/>
            </a:pPr>
            <a:r>
              <a:rPr lang="es-AR" sz="2100" smtClean="0">
                <a:solidFill>
                  <a:schemeClr val="hlink"/>
                </a:solidFill>
              </a:rPr>
              <a:t> Preguntas</a:t>
            </a:r>
          </a:p>
        </p:txBody>
      </p:sp>
    </p:spTree>
  </p:cSld>
  <p:clrMapOvr>
    <a:masterClrMapping/>
  </p:clrMapOvr>
  <p:transition advTm="23063"/>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p:txBody>
          <a:bodyPr/>
          <a:lstStyle/>
          <a:p>
            <a:pPr eaLnBrk="1" hangingPunct="1"/>
            <a:r>
              <a:rPr lang="en-US" smtClean="0"/>
              <a:t>Contexto</a:t>
            </a:r>
            <a:endParaRPr lang="es-AR" smtClean="0"/>
          </a:p>
        </p:txBody>
      </p:sp>
      <p:sp>
        <p:nvSpPr>
          <p:cNvPr id="6147" name="Rectangle 7"/>
          <p:cNvSpPr>
            <a:spLocks noChangeArrowheads="1"/>
          </p:cNvSpPr>
          <p:nvPr/>
        </p:nvSpPr>
        <p:spPr bwMode="auto">
          <a:xfrm>
            <a:off x="1250950" y="1517650"/>
            <a:ext cx="2168525" cy="1584325"/>
          </a:xfrm>
          <a:prstGeom prst="rect">
            <a:avLst/>
          </a:prstGeom>
          <a:noFill/>
          <a:ln w="9525">
            <a:noFill/>
            <a:miter lim="800000"/>
            <a:headEnd/>
            <a:tailEnd/>
          </a:ln>
        </p:spPr>
        <p:txBody>
          <a:bodyPr lIns="0" tIns="0" rIns="0" bIns="0"/>
          <a:lstStyle/>
          <a:p>
            <a:pPr marL="177800" indent="-177800" eaLnBrk="0" hangingPunct="0">
              <a:lnSpc>
                <a:spcPct val="120000"/>
              </a:lnSpc>
              <a:spcBef>
                <a:spcPct val="50000"/>
              </a:spcBef>
              <a:buClr>
                <a:schemeClr val="accent1"/>
              </a:buClr>
              <a:buSzPct val="110000"/>
              <a:buFont typeface="Arial" charset="0"/>
              <a:buNone/>
            </a:pPr>
            <a:r>
              <a:rPr lang="en-US" sz="1800">
                <a:solidFill>
                  <a:schemeClr val="tx1"/>
                </a:solidFill>
              </a:rPr>
              <a:t>Crisis financiera</a:t>
            </a:r>
          </a:p>
          <a:p>
            <a:pPr marL="177800" indent="-177800" eaLnBrk="0" hangingPunct="0">
              <a:lnSpc>
                <a:spcPct val="120000"/>
              </a:lnSpc>
              <a:spcBef>
                <a:spcPct val="50000"/>
              </a:spcBef>
              <a:buClr>
                <a:schemeClr val="accent1"/>
              </a:buClr>
              <a:buSzPct val="110000"/>
              <a:buFont typeface="Arial" charset="0"/>
              <a:buNone/>
            </a:pPr>
            <a:r>
              <a:rPr lang="en-US" sz="1800">
                <a:solidFill>
                  <a:schemeClr val="tx1"/>
                </a:solidFill>
              </a:rPr>
              <a:t>Crisis locales</a:t>
            </a:r>
          </a:p>
          <a:p>
            <a:pPr marL="177800" indent="-177800" eaLnBrk="0" hangingPunct="0">
              <a:lnSpc>
                <a:spcPct val="120000"/>
              </a:lnSpc>
              <a:spcBef>
                <a:spcPct val="50000"/>
              </a:spcBef>
              <a:buClr>
                <a:schemeClr val="accent1"/>
              </a:buClr>
              <a:buSzPct val="110000"/>
              <a:buFont typeface="Arial" charset="0"/>
              <a:buNone/>
            </a:pPr>
            <a:r>
              <a:rPr lang="en-US" sz="1800">
                <a:solidFill>
                  <a:schemeClr val="tx1"/>
                </a:solidFill>
              </a:rPr>
              <a:t>Crisis social</a:t>
            </a:r>
          </a:p>
          <a:p>
            <a:pPr marL="177800" indent="-177800" eaLnBrk="0" hangingPunct="0">
              <a:lnSpc>
                <a:spcPct val="120000"/>
              </a:lnSpc>
              <a:spcBef>
                <a:spcPct val="50000"/>
              </a:spcBef>
              <a:buClr>
                <a:schemeClr val="accent1"/>
              </a:buClr>
              <a:buSzPct val="110000"/>
              <a:buFont typeface="Arial" charset="0"/>
              <a:buChar char="_"/>
            </a:pPr>
            <a:endParaRPr lang="es-AR" sz="1800">
              <a:solidFill>
                <a:schemeClr val="tx1"/>
              </a:solidFill>
            </a:endParaRPr>
          </a:p>
        </p:txBody>
      </p:sp>
      <p:sp>
        <p:nvSpPr>
          <p:cNvPr id="6148" name="Rectangle 8"/>
          <p:cNvSpPr>
            <a:spLocks noChangeArrowheads="1"/>
          </p:cNvSpPr>
          <p:nvPr/>
        </p:nvSpPr>
        <p:spPr bwMode="auto">
          <a:xfrm>
            <a:off x="3260725" y="3141663"/>
            <a:ext cx="2679700" cy="1511300"/>
          </a:xfrm>
          <a:prstGeom prst="rect">
            <a:avLst/>
          </a:prstGeom>
          <a:noFill/>
          <a:ln w="9525">
            <a:noFill/>
            <a:miter lim="800000"/>
            <a:headEnd/>
            <a:tailEnd/>
          </a:ln>
        </p:spPr>
        <p:txBody>
          <a:bodyPr lIns="0" tIns="0" rIns="0" bIns="0"/>
          <a:lstStyle/>
          <a:p>
            <a:pPr marL="177800" indent="-177800" eaLnBrk="0" hangingPunct="0">
              <a:lnSpc>
                <a:spcPct val="120000"/>
              </a:lnSpc>
              <a:spcBef>
                <a:spcPct val="50000"/>
              </a:spcBef>
              <a:buClr>
                <a:schemeClr val="accent1"/>
              </a:buClr>
              <a:buSzPct val="110000"/>
              <a:buFont typeface="Arial" charset="0"/>
              <a:buNone/>
            </a:pPr>
            <a:r>
              <a:rPr lang="en-US" sz="1800">
                <a:solidFill>
                  <a:schemeClr val="tx1"/>
                </a:solidFill>
              </a:rPr>
              <a:t>Falta claridad variables</a:t>
            </a:r>
          </a:p>
          <a:p>
            <a:pPr marL="177800" indent="-177800" eaLnBrk="0" hangingPunct="0">
              <a:lnSpc>
                <a:spcPct val="120000"/>
              </a:lnSpc>
              <a:spcBef>
                <a:spcPct val="50000"/>
              </a:spcBef>
              <a:buClr>
                <a:schemeClr val="accent1"/>
              </a:buClr>
              <a:buSzPct val="110000"/>
              <a:buFont typeface="Arial" charset="0"/>
              <a:buNone/>
            </a:pPr>
            <a:r>
              <a:rPr lang="es-AR" sz="1800">
                <a:solidFill>
                  <a:schemeClr val="tx1"/>
                </a:solidFill>
              </a:rPr>
              <a:t>Mercado regulado</a:t>
            </a:r>
            <a:endParaRPr lang="en-US" sz="1800">
              <a:solidFill>
                <a:schemeClr val="tx1"/>
              </a:solidFill>
            </a:endParaRPr>
          </a:p>
          <a:p>
            <a:pPr marL="177800" indent="-177800" eaLnBrk="0" hangingPunct="0">
              <a:lnSpc>
                <a:spcPct val="120000"/>
              </a:lnSpc>
              <a:spcBef>
                <a:spcPct val="50000"/>
              </a:spcBef>
              <a:buClr>
                <a:schemeClr val="accent1"/>
              </a:buClr>
              <a:buSzPct val="110000"/>
              <a:buFont typeface="Arial" charset="0"/>
              <a:buNone/>
            </a:pPr>
            <a:r>
              <a:rPr lang="en-US" sz="1800">
                <a:solidFill>
                  <a:schemeClr val="tx1"/>
                </a:solidFill>
              </a:rPr>
              <a:t>Presión gremial</a:t>
            </a:r>
            <a:endParaRPr lang="es-AR" sz="1800">
              <a:solidFill>
                <a:schemeClr val="tx1"/>
              </a:solidFill>
            </a:endParaRPr>
          </a:p>
        </p:txBody>
      </p:sp>
      <p:sp>
        <p:nvSpPr>
          <p:cNvPr id="6149" name="Rectangle 8"/>
          <p:cNvSpPr>
            <a:spLocks noChangeArrowheads="1"/>
          </p:cNvSpPr>
          <p:nvPr/>
        </p:nvSpPr>
        <p:spPr bwMode="auto">
          <a:xfrm>
            <a:off x="5853113" y="4797425"/>
            <a:ext cx="2967037" cy="1511300"/>
          </a:xfrm>
          <a:prstGeom prst="rect">
            <a:avLst/>
          </a:prstGeom>
          <a:noFill/>
          <a:ln w="9525">
            <a:noFill/>
            <a:miter lim="800000"/>
            <a:headEnd/>
            <a:tailEnd/>
          </a:ln>
        </p:spPr>
        <p:txBody>
          <a:bodyPr lIns="0" tIns="0" rIns="0" bIns="0"/>
          <a:lstStyle/>
          <a:p>
            <a:pPr marL="177800" indent="-177800" eaLnBrk="0" hangingPunct="0">
              <a:lnSpc>
                <a:spcPct val="120000"/>
              </a:lnSpc>
              <a:spcBef>
                <a:spcPct val="50000"/>
              </a:spcBef>
              <a:buClr>
                <a:schemeClr val="accent1"/>
              </a:buClr>
              <a:buSzPct val="110000"/>
              <a:buFont typeface="Arial" charset="0"/>
              <a:buNone/>
            </a:pPr>
            <a:r>
              <a:rPr lang="es-AR" sz="1800">
                <a:solidFill>
                  <a:schemeClr val="tx1"/>
                </a:solidFill>
              </a:rPr>
              <a:t>Yacimientos Maduros</a:t>
            </a:r>
            <a:endParaRPr lang="en-US" sz="1800">
              <a:solidFill>
                <a:schemeClr val="tx1"/>
              </a:solidFill>
            </a:endParaRPr>
          </a:p>
          <a:p>
            <a:pPr marL="177800" indent="-177800" eaLnBrk="0" hangingPunct="0">
              <a:lnSpc>
                <a:spcPct val="120000"/>
              </a:lnSpc>
              <a:spcBef>
                <a:spcPct val="50000"/>
              </a:spcBef>
              <a:buClr>
                <a:schemeClr val="accent1"/>
              </a:buClr>
              <a:buSzPct val="110000"/>
              <a:buFont typeface="Arial" charset="0"/>
              <a:buNone/>
            </a:pPr>
            <a:r>
              <a:rPr lang="es-AR" sz="1800">
                <a:solidFill>
                  <a:schemeClr val="tx1"/>
                </a:solidFill>
              </a:rPr>
              <a:t>Costos crecientes</a:t>
            </a:r>
            <a:endParaRPr lang="en-US" sz="1800">
              <a:solidFill>
                <a:schemeClr val="tx1"/>
              </a:solidFill>
            </a:endParaRPr>
          </a:p>
          <a:p>
            <a:pPr marL="177800" indent="-177800" eaLnBrk="0" hangingPunct="0">
              <a:lnSpc>
                <a:spcPct val="120000"/>
              </a:lnSpc>
              <a:spcBef>
                <a:spcPct val="50000"/>
              </a:spcBef>
              <a:buClr>
                <a:schemeClr val="accent1"/>
              </a:buClr>
              <a:buSzPct val="110000"/>
              <a:buFont typeface="Arial" charset="0"/>
              <a:buNone/>
            </a:pPr>
            <a:r>
              <a:rPr lang="es-AR" sz="1800">
                <a:solidFill>
                  <a:schemeClr val="tx1"/>
                </a:solidFill>
              </a:rPr>
              <a:t>Presión sobre rentabilidad</a:t>
            </a:r>
          </a:p>
        </p:txBody>
      </p:sp>
      <p:sp>
        <p:nvSpPr>
          <p:cNvPr id="6150" name="AutoShape 9"/>
          <p:cNvSpPr>
            <a:spLocks noChangeArrowheads="1"/>
          </p:cNvSpPr>
          <p:nvPr/>
        </p:nvSpPr>
        <p:spPr bwMode="auto">
          <a:xfrm rot="5400000">
            <a:off x="1979613" y="3173412"/>
            <a:ext cx="863600" cy="720725"/>
          </a:xfrm>
          <a:custGeom>
            <a:avLst/>
            <a:gdLst>
              <a:gd name="T0" fmla="*/ 616874 w 21600"/>
              <a:gd name="T1" fmla="*/ 0 h 21600"/>
              <a:gd name="T2" fmla="*/ 370109 w 21600"/>
              <a:gd name="T3" fmla="*/ 240242 h 21600"/>
              <a:gd name="T4" fmla="*/ 0 w 21600"/>
              <a:gd name="T5" fmla="*/ 600638 h 21600"/>
              <a:gd name="T6" fmla="*/ 370109 w 21600"/>
              <a:gd name="T7" fmla="*/ 720725 h 21600"/>
              <a:gd name="T8" fmla="*/ 740217 w 21600"/>
              <a:gd name="T9" fmla="*/ 500503 h 21600"/>
              <a:gd name="T10" fmla="*/ 863600 w 21600"/>
              <a:gd name="T11" fmla="*/ 240242 h 21600"/>
              <a:gd name="T12" fmla="*/ 17694720 60000 65536"/>
              <a:gd name="T13" fmla="*/ 11796480 60000 65536"/>
              <a:gd name="T14" fmla="*/ 11796480 60000 65536"/>
              <a:gd name="T15" fmla="*/ 5898240 60000 65536"/>
              <a:gd name="T16" fmla="*/ 0 60000 65536"/>
              <a:gd name="T17" fmla="*/ 0 60000 65536"/>
              <a:gd name="T18" fmla="*/ 0 w 21600"/>
              <a:gd name="T19" fmla="*/ 14400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noFill/>
          <a:ln w="12700" algn="ctr">
            <a:solidFill>
              <a:schemeClr val="tx1"/>
            </a:solidFill>
            <a:miter lim="800000"/>
            <a:headEnd/>
            <a:tailEnd/>
          </a:ln>
        </p:spPr>
        <p:txBody>
          <a:bodyPr wrap="none" lIns="0" anchor="ctr">
            <a:spAutoFit/>
          </a:bodyPr>
          <a:lstStyle/>
          <a:p>
            <a:endParaRPr lang="en-US"/>
          </a:p>
        </p:txBody>
      </p:sp>
      <p:sp>
        <p:nvSpPr>
          <p:cNvPr id="6151" name="Rectangle 5"/>
          <p:cNvSpPr>
            <a:spLocks noChangeArrowheads="1"/>
          </p:cNvSpPr>
          <p:nvPr/>
        </p:nvSpPr>
        <p:spPr bwMode="auto">
          <a:xfrm>
            <a:off x="1690688" y="3217863"/>
            <a:ext cx="217487" cy="315912"/>
          </a:xfrm>
          <a:prstGeom prst="rect">
            <a:avLst/>
          </a:prstGeom>
          <a:noFill/>
          <a:ln w="9525">
            <a:noFill/>
            <a:miter lim="800000"/>
            <a:headEnd/>
            <a:tailEnd/>
          </a:ln>
        </p:spPr>
        <p:txBody>
          <a:bodyPr lIns="0" tIns="0" rIns="0" bIns="0"/>
          <a:lstStyle/>
          <a:p>
            <a:pPr eaLnBrk="0" hangingPunct="0">
              <a:lnSpc>
                <a:spcPct val="120000"/>
              </a:lnSpc>
              <a:spcBef>
                <a:spcPct val="50000"/>
              </a:spcBef>
              <a:buClr>
                <a:schemeClr val="accent1"/>
              </a:buClr>
              <a:buSzPct val="110000"/>
              <a:buFont typeface="Arial" charset="0"/>
              <a:buNone/>
            </a:pPr>
            <a:r>
              <a:rPr lang="en-US" sz="2800">
                <a:solidFill>
                  <a:schemeClr val="tx1"/>
                </a:solidFill>
              </a:rPr>
              <a:t>+</a:t>
            </a:r>
          </a:p>
        </p:txBody>
      </p:sp>
      <p:sp>
        <p:nvSpPr>
          <p:cNvPr id="6152" name="AutoShape 12"/>
          <p:cNvSpPr>
            <a:spLocks noChangeArrowheads="1"/>
          </p:cNvSpPr>
          <p:nvPr/>
        </p:nvSpPr>
        <p:spPr bwMode="auto">
          <a:xfrm rot="5400000">
            <a:off x="4787901" y="4900612"/>
            <a:ext cx="863600" cy="720725"/>
          </a:xfrm>
          <a:custGeom>
            <a:avLst/>
            <a:gdLst>
              <a:gd name="T0" fmla="*/ 616874 w 21600"/>
              <a:gd name="T1" fmla="*/ 0 h 21600"/>
              <a:gd name="T2" fmla="*/ 370109 w 21600"/>
              <a:gd name="T3" fmla="*/ 240242 h 21600"/>
              <a:gd name="T4" fmla="*/ 0 w 21600"/>
              <a:gd name="T5" fmla="*/ 600638 h 21600"/>
              <a:gd name="T6" fmla="*/ 370109 w 21600"/>
              <a:gd name="T7" fmla="*/ 720725 h 21600"/>
              <a:gd name="T8" fmla="*/ 740217 w 21600"/>
              <a:gd name="T9" fmla="*/ 500503 h 21600"/>
              <a:gd name="T10" fmla="*/ 863600 w 21600"/>
              <a:gd name="T11" fmla="*/ 240242 h 21600"/>
              <a:gd name="T12" fmla="*/ 17694720 60000 65536"/>
              <a:gd name="T13" fmla="*/ 11796480 60000 65536"/>
              <a:gd name="T14" fmla="*/ 11796480 60000 65536"/>
              <a:gd name="T15" fmla="*/ 5898240 60000 65536"/>
              <a:gd name="T16" fmla="*/ 0 60000 65536"/>
              <a:gd name="T17" fmla="*/ 0 60000 65536"/>
              <a:gd name="T18" fmla="*/ 0 w 21600"/>
              <a:gd name="T19" fmla="*/ 14400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noFill/>
          <a:ln w="12700" algn="ctr">
            <a:solidFill>
              <a:schemeClr val="tx1"/>
            </a:solidFill>
            <a:miter lim="800000"/>
            <a:headEnd/>
            <a:tailEnd/>
          </a:ln>
        </p:spPr>
        <p:txBody>
          <a:bodyPr wrap="none" lIns="0" anchor="ctr">
            <a:spAutoFit/>
          </a:bodyPr>
          <a:lstStyle/>
          <a:p>
            <a:endParaRPr lang="en-US"/>
          </a:p>
        </p:txBody>
      </p:sp>
      <p:sp>
        <p:nvSpPr>
          <p:cNvPr id="6153" name="Rectangle 5"/>
          <p:cNvSpPr>
            <a:spLocks noChangeArrowheads="1"/>
          </p:cNvSpPr>
          <p:nvPr/>
        </p:nvSpPr>
        <p:spPr bwMode="auto">
          <a:xfrm>
            <a:off x="4498975" y="4945063"/>
            <a:ext cx="217488" cy="315912"/>
          </a:xfrm>
          <a:prstGeom prst="rect">
            <a:avLst/>
          </a:prstGeom>
          <a:noFill/>
          <a:ln w="9525">
            <a:noFill/>
            <a:miter lim="800000"/>
            <a:headEnd/>
            <a:tailEnd/>
          </a:ln>
        </p:spPr>
        <p:txBody>
          <a:bodyPr lIns="0" tIns="0" rIns="0" bIns="0"/>
          <a:lstStyle/>
          <a:p>
            <a:pPr eaLnBrk="0" hangingPunct="0">
              <a:lnSpc>
                <a:spcPct val="120000"/>
              </a:lnSpc>
              <a:spcBef>
                <a:spcPct val="50000"/>
              </a:spcBef>
              <a:buClr>
                <a:schemeClr val="accent1"/>
              </a:buClr>
              <a:buSzPct val="110000"/>
              <a:buFont typeface="Arial" charset="0"/>
              <a:buNone/>
            </a:pPr>
            <a:r>
              <a:rPr lang="en-US" sz="2800">
                <a:solidFill>
                  <a:schemeClr val="tx1"/>
                </a:solidFill>
              </a:rPr>
              <a:t>+</a:t>
            </a:r>
          </a:p>
        </p:txBody>
      </p:sp>
      <p:sp>
        <p:nvSpPr>
          <p:cNvPr id="6154" name="Rectangle 8"/>
          <p:cNvSpPr>
            <a:spLocks noChangeArrowheads="1"/>
          </p:cNvSpPr>
          <p:nvPr/>
        </p:nvSpPr>
        <p:spPr bwMode="gray">
          <a:xfrm>
            <a:off x="1116013" y="892175"/>
            <a:ext cx="2087562" cy="576263"/>
          </a:xfrm>
          <a:prstGeom prst="rect">
            <a:avLst/>
          </a:prstGeom>
          <a:solidFill>
            <a:schemeClr val="accent1"/>
          </a:solidFill>
          <a:ln w="9525">
            <a:noFill/>
            <a:miter lim="800000"/>
            <a:headEnd/>
            <a:tailEnd/>
          </a:ln>
        </p:spPr>
        <p:txBody>
          <a:bodyPr wrap="none" anchor="ctr"/>
          <a:lstStyle/>
          <a:p>
            <a:pPr algn="ctr" eaLnBrk="0" hangingPunct="0"/>
            <a:r>
              <a:rPr lang="en-US" sz="1800" b="1">
                <a:solidFill>
                  <a:schemeClr val="bg1"/>
                </a:solidFill>
              </a:rPr>
              <a:t>CRISIS GLOBAL</a:t>
            </a:r>
          </a:p>
        </p:txBody>
      </p:sp>
      <p:sp>
        <p:nvSpPr>
          <p:cNvPr id="6155" name="Rectangle 8"/>
          <p:cNvSpPr>
            <a:spLocks noChangeArrowheads="1"/>
          </p:cNvSpPr>
          <p:nvPr/>
        </p:nvSpPr>
        <p:spPr bwMode="gray">
          <a:xfrm>
            <a:off x="5722938" y="4181475"/>
            <a:ext cx="2520950" cy="576263"/>
          </a:xfrm>
          <a:prstGeom prst="rect">
            <a:avLst/>
          </a:prstGeom>
          <a:solidFill>
            <a:srgbClr val="FFCC00"/>
          </a:solidFill>
          <a:ln w="9525">
            <a:noFill/>
            <a:miter lim="800000"/>
            <a:headEnd/>
            <a:tailEnd/>
          </a:ln>
        </p:spPr>
        <p:txBody>
          <a:bodyPr wrap="none" anchor="ctr"/>
          <a:lstStyle/>
          <a:p>
            <a:pPr algn="ctr" eaLnBrk="0" hangingPunct="0"/>
            <a:r>
              <a:rPr lang="es-AR" sz="1800" b="1">
                <a:solidFill>
                  <a:schemeClr val="bg1"/>
                </a:solidFill>
              </a:rPr>
              <a:t>O&amp;G UPSTREAM</a:t>
            </a:r>
            <a:endParaRPr lang="en-US" sz="1800" b="1">
              <a:solidFill>
                <a:schemeClr val="bg1"/>
              </a:solidFill>
            </a:endParaRPr>
          </a:p>
        </p:txBody>
      </p:sp>
      <p:sp>
        <p:nvSpPr>
          <p:cNvPr id="6156" name="Rectangle 8"/>
          <p:cNvSpPr>
            <a:spLocks noChangeArrowheads="1"/>
          </p:cNvSpPr>
          <p:nvPr/>
        </p:nvSpPr>
        <p:spPr bwMode="gray">
          <a:xfrm>
            <a:off x="3130550" y="2525713"/>
            <a:ext cx="2665413" cy="576262"/>
          </a:xfrm>
          <a:prstGeom prst="rect">
            <a:avLst/>
          </a:prstGeom>
          <a:solidFill>
            <a:schemeClr val="hlink"/>
          </a:solidFill>
          <a:ln w="9525">
            <a:noFill/>
            <a:miter lim="800000"/>
            <a:headEnd/>
            <a:tailEnd/>
          </a:ln>
        </p:spPr>
        <p:txBody>
          <a:bodyPr wrap="none" anchor="ctr"/>
          <a:lstStyle/>
          <a:p>
            <a:pPr algn="ctr" eaLnBrk="0" hangingPunct="0"/>
            <a:r>
              <a:rPr lang="en-US" sz="1800" b="1">
                <a:solidFill>
                  <a:schemeClr val="bg1"/>
                </a:solidFill>
              </a:rPr>
              <a:t>MERCADO LOCAL</a:t>
            </a:r>
          </a:p>
        </p:txBody>
      </p:sp>
      <p:sp>
        <p:nvSpPr>
          <p:cNvPr id="6158" name="Text Box 14"/>
          <p:cNvSpPr txBox="1">
            <a:spLocks noChangeArrowheads="1"/>
          </p:cNvSpPr>
          <p:nvPr/>
        </p:nvSpPr>
        <p:spPr bwMode="auto">
          <a:xfrm>
            <a:off x="5940425" y="1341438"/>
            <a:ext cx="3024188" cy="530225"/>
          </a:xfrm>
          <a:prstGeom prst="rect">
            <a:avLst/>
          </a:prstGeom>
          <a:noFill/>
          <a:ln w="41275" algn="ctr">
            <a:solidFill>
              <a:schemeClr val="accent1"/>
            </a:solidFill>
            <a:miter lim="800000"/>
            <a:headEnd/>
            <a:tailEnd/>
          </a:ln>
          <a:effectLst/>
        </p:spPr>
        <p:txBody>
          <a:bodyPr lIns="0" anchor="b">
            <a:spAutoFit/>
          </a:bodyPr>
          <a:lstStyle/>
          <a:p>
            <a:pPr algn="ctr">
              <a:spcBef>
                <a:spcPct val="50000"/>
              </a:spcBef>
            </a:pPr>
            <a:r>
              <a:rPr lang="es-AR" b="1"/>
              <a:t>INCERTIDUMBRE</a:t>
            </a:r>
            <a:endParaRPr lang="en-US" b="1"/>
          </a:p>
        </p:txBody>
      </p:sp>
      <p:sp>
        <p:nvSpPr>
          <p:cNvPr id="6159" name="Line 15"/>
          <p:cNvSpPr>
            <a:spLocks noChangeShapeType="1"/>
          </p:cNvSpPr>
          <p:nvPr/>
        </p:nvSpPr>
        <p:spPr bwMode="auto">
          <a:xfrm>
            <a:off x="3708400" y="1628775"/>
            <a:ext cx="2016125" cy="0"/>
          </a:xfrm>
          <a:prstGeom prst="line">
            <a:avLst/>
          </a:prstGeom>
          <a:noFill/>
          <a:ln w="38100">
            <a:solidFill>
              <a:srgbClr val="969696"/>
            </a:solidFill>
            <a:round/>
            <a:headEnd/>
            <a:tailEnd type="triangle" w="med" len="med"/>
          </a:ln>
          <a:effectLst/>
        </p:spPr>
        <p:txBody>
          <a:bodyPr lIns="0" anchor="b">
            <a:spAutoFit/>
          </a:bodyPr>
          <a:lstStyle/>
          <a:p>
            <a:endParaRPr lang="es-ES"/>
          </a:p>
        </p:txBody>
      </p:sp>
      <p:sp>
        <p:nvSpPr>
          <p:cNvPr id="6160" name="Line 16"/>
          <p:cNvSpPr>
            <a:spLocks noChangeShapeType="1"/>
          </p:cNvSpPr>
          <p:nvPr/>
        </p:nvSpPr>
        <p:spPr bwMode="auto">
          <a:xfrm flipV="1">
            <a:off x="5940425" y="1989138"/>
            <a:ext cx="1008063" cy="1295400"/>
          </a:xfrm>
          <a:prstGeom prst="line">
            <a:avLst/>
          </a:prstGeom>
          <a:noFill/>
          <a:ln w="38100">
            <a:solidFill>
              <a:srgbClr val="969696"/>
            </a:solidFill>
            <a:round/>
            <a:headEnd/>
            <a:tailEnd type="triangle" w="med" len="med"/>
          </a:ln>
          <a:effectLst/>
        </p:spPr>
        <p:txBody>
          <a:bodyPr lIns="0" anchor="b">
            <a:spAutoFit/>
          </a:bodyPr>
          <a:lstStyle/>
          <a:p>
            <a:endParaRPr lang="es-ES"/>
          </a:p>
        </p:txBody>
      </p:sp>
      <p:sp>
        <p:nvSpPr>
          <p:cNvPr id="6161" name="Line 17"/>
          <p:cNvSpPr>
            <a:spLocks noChangeShapeType="1"/>
          </p:cNvSpPr>
          <p:nvPr/>
        </p:nvSpPr>
        <p:spPr bwMode="auto">
          <a:xfrm flipV="1">
            <a:off x="7596188" y="2060575"/>
            <a:ext cx="0" cy="1873250"/>
          </a:xfrm>
          <a:prstGeom prst="line">
            <a:avLst/>
          </a:prstGeom>
          <a:noFill/>
          <a:ln w="38100">
            <a:solidFill>
              <a:srgbClr val="969696"/>
            </a:solidFill>
            <a:round/>
            <a:headEnd/>
            <a:tailEnd type="triangle" w="med" len="med"/>
          </a:ln>
          <a:effectLst/>
        </p:spPr>
        <p:txBody>
          <a:bodyPr lIns="0" anchor="b">
            <a:spAutoFit/>
          </a:bodyPr>
          <a:lstStyle/>
          <a:p>
            <a:endParaRPr lang="es-ES"/>
          </a:p>
        </p:txBody>
      </p:sp>
    </p:spTree>
    <p:custDataLst>
      <p:tags r:id="rId1"/>
    </p:custDataLst>
  </p:cSld>
  <p:clrMapOvr>
    <a:masterClrMapping/>
  </p:clrMapOvr>
  <p:transition advTm="8809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54"/>
                                        </p:tgtEl>
                                        <p:attrNameLst>
                                          <p:attrName>style.visibility</p:attrName>
                                        </p:attrNameLst>
                                      </p:cBhvr>
                                      <p:to>
                                        <p:strVal val="visible"/>
                                      </p:to>
                                    </p:set>
                                    <p:animEffect transition="in" filter="blinds(horizontal)">
                                      <p:cBhvr>
                                        <p:cTn id="7" dur="500"/>
                                        <p:tgtEl>
                                          <p:spTgt spid="615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147"/>
                                        </p:tgtEl>
                                        <p:attrNameLst>
                                          <p:attrName>style.visibility</p:attrName>
                                        </p:attrNameLst>
                                      </p:cBhvr>
                                      <p:to>
                                        <p:strVal val="visible"/>
                                      </p:to>
                                    </p:set>
                                    <p:animEffect transition="in" filter="blinds(horizontal)">
                                      <p:cBhvr>
                                        <p:cTn id="10" dur="500"/>
                                        <p:tgtEl>
                                          <p:spTgt spid="6147"/>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151"/>
                                        </p:tgtEl>
                                        <p:attrNameLst>
                                          <p:attrName>style.visibility</p:attrName>
                                        </p:attrNameLst>
                                      </p:cBhvr>
                                      <p:to>
                                        <p:strVal val="visible"/>
                                      </p:to>
                                    </p:set>
                                    <p:animEffect transition="in" filter="blinds(horizontal)">
                                      <p:cBhvr>
                                        <p:cTn id="15" dur="500"/>
                                        <p:tgtEl>
                                          <p:spTgt spid="6151"/>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6150"/>
                                        </p:tgtEl>
                                        <p:attrNameLst>
                                          <p:attrName>style.visibility</p:attrName>
                                        </p:attrNameLst>
                                      </p:cBhvr>
                                      <p:to>
                                        <p:strVal val="visible"/>
                                      </p:to>
                                    </p:set>
                                    <p:animEffect transition="in" filter="blinds(horizontal)">
                                      <p:cBhvr>
                                        <p:cTn id="18" dur="500"/>
                                        <p:tgtEl>
                                          <p:spTgt spid="6150"/>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6156"/>
                                        </p:tgtEl>
                                        <p:attrNameLst>
                                          <p:attrName>style.visibility</p:attrName>
                                        </p:attrNameLst>
                                      </p:cBhvr>
                                      <p:to>
                                        <p:strVal val="visible"/>
                                      </p:to>
                                    </p:set>
                                    <p:animEffect transition="in" filter="blinds(horizontal)">
                                      <p:cBhvr>
                                        <p:cTn id="21" dur="500"/>
                                        <p:tgtEl>
                                          <p:spTgt spid="6156"/>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6148"/>
                                        </p:tgtEl>
                                        <p:attrNameLst>
                                          <p:attrName>style.visibility</p:attrName>
                                        </p:attrNameLst>
                                      </p:cBhvr>
                                      <p:to>
                                        <p:strVal val="visible"/>
                                      </p:to>
                                    </p:set>
                                    <p:animEffect transition="in" filter="blinds(horizontal)">
                                      <p:cBhvr>
                                        <p:cTn id="24" dur="500"/>
                                        <p:tgtEl>
                                          <p:spTgt spid="6148"/>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6153"/>
                                        </p:tgtEl>
                                        <p:attrNameLst>
                                          <p:attrName>style.visibility</p:attrName>
                                        </p:attrNameLst>
                                      </p:cBhvr>
                                      <p:to>
                                        <p:strVal val="visible"/>
                                      </p:to>
                                    </p:set>
                                    <p:animEffect transition="in" filter="blinds(horizontal)">
                                      <p:cBhvr>
                                        <p:cTn id="29" dur="500"/>
                                        <p:tgtEl>
                                          <p:spTgt spid="6153"/>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6152"/>
                                        </p:tgtEl>
                                        <p:attrNameLst>
                                          <p:attrName>style.visibility</p:attrName>
                                        </p:attrNameLst>
                                      </p:cBhvr>
                                      <p:to>
                                        <p:strVal val="visible"/>
                                      </p:to>
                                    </p:set>
                                    <p:animEffect transition="in" filter="blinds(horizontal)">
                                      <p:cBhvr>
                                        <p:cTn id="32" dur="500"/>
                                        <p:tgtEl>
                                          <p:spTgt spid="6152"/>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6155"/>
                                        </p:tgtEl>
                                        <p:attrNameLst>
                                          <p:attrName>style.visibility</p:attrName>
                                        </p:attrNameLst>
                                      </p:cBhvr>
                                      <p:to>
                                        <p:strVal val="visible"/>
                                      </p:to>
                                    </p:set>
                                    <p:animEffect transition="in" filter="blinds(horizontal)">
                                      <p:cBhvr>
                                        <p:cTn id="35" dur="500"/>
                                        <p:tgtEl>
                                          <p:spTgt spid="6155"/>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6149"/>
                                        </p:tgtEl>
                                        <p:attrNameLst>
                                          <p:attrName>style.visibility</p:attrName>
                                        </p:attrNameLst>
                                      </p:cBhvr>
                                      <p:to>
                                        <p:strVal val="visible"/>
                                      </p:to>
                                    </p:set>
                                    <p:animEffect transition="in" filter="blinds(horizontal)">
                                      <p:cBhvr>
                                        <p:cTn id="38" dur="500"/>
                                        <p:tgtEl>
                                          <p:spTgt spid="6149"/>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6159"/>
                                        </p:tgtEl>
                                        <p:attrNameLst>
                                          <p:attrName>style.visibility</p:attrName>
                                        </p:attrNameLst>
                                      </p:cBhvr>
                                      <p:to>
                                        <p:strVal val="visible"/>
                                      </p:to>
                                    </p:set>
                                    <p:animEffect transition="in" filter="blinds(horizontal)">
                                      <p:cBhvr>
                                        <p:cTn id="43" dur="500"/>
                                        <p:tgtEl>
                                          <p:spTgt spid="6159"/>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6158"/>
                                        </p:tgtEl>
                                        <p:attrNameLst>
                                          <p:attrName>style.visibility</p:attrName>
                                        </p:attrNameLst>
                                      </p:cBhvr>
                                      <p:to>
                                        <p:strVal val="visible"/>
                                      </p:to>
                                    </p:set>
                                    <p:animEffect transition="in" filter="blinds(horizontal)">
                                      <p:cBhvr>
                                        <p:cTn id="46" dur="500"/>
                                        <p:tgtEl>
                                          <p:spTgt spid="6158"/>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6160"/>
                                        </p:tgtEl>
                                        <p:attrNameLst>
                                          <p:attrName>style.visibility</p:attrName>
                                        </p:attrNameLst>
                                      </p:cBhvr>
                                      <p:to>
                                        <p:strVal val="visible"/>
                                      </p:to>
                                    </p:set>
                                    <p:animEffect transition="in" filter="blinds(horizontal)">
                                      <p:cBhvr>
                                        <p:cTn id="49" dur="500"/>
                                        <p:tgtEl>
                                          <p:spTgt spid="6160"/>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6161"/>
                                        </p:tgtEl>
                                        <p:attrNameLst>
                                          <p:attrName>style.visibility</p:attrName>
                                        </p:attrNameLst>
                                      </p:cBhvr>
                                      <p:to>
                                        <p:strVal val="visible"/>
                                      </p:to>
                                    </p:set>
                                    <p:animEffect transition="in" filter="blinds(horizontal)">
                                      <p:cBhvr>
                                        <p:cTn id="52" dur="500"/>
                                        <p:tgtEl>
                                          <p:spTgt spid="6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P spid="6149" grpId="0"/>
      <p:bldP spid="6150" grpId="0" animBg="1"/>
      <p:bldP spid="6151" grpId="0"/>
      <p:bldP spid="6152" grpId="0" animBg="1"/>
      <p:bldP spid="6153" grpId="0"/>
      <p:bldP spid="6154" grpId="0" animBg="1"/>
      <p:bldP spid="6155" grpId="0" animBg="1"/>
      <p:bldP spid="6156" grpId="0" animBg="1"/>
      <p:bldP spid="6158" grpId="0" animBg="1"/>
      <p:bldP spid="6159" grpId="0" animBg="1"/>
      <p:bldP spid="6160" grpId="0" animBg="1"/>
      <p:bldP spid="616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body" idx="1"/>
          </p:nvPr>
        </p:nvSpPr>
        <p:spPr>
          <a:xfrm>
            <a:off x="2844800" y="1628775"/>
            <a:ext cx="3382963" cy="1655763"/>
          </a:xfrm>
        </p:spPr>
        <p:txBody>
          <a:bodyPr/>
          <a:lstStyle/>
          <a:p>
            <a:pPr algn="ctr">
              <a:lnSpc>
                <a:spcPct val="110000"/>
              </a:lnSpc>
              <a:buFont typeface="Arial" charset="0"/>
              <a:buNone/>
            </a:pPr>
            <a:r>
              <a:rPr lang="en-US" sz="9600" smtClean="0"/>
              <a:t>改 善</a:t>
            </a:r>
            <a:r>
              <a:rPr lang="en-US" sz="4800" smtClean="0"/>
              <a:t> </a:t>
            </a:r>
          </a:p>
        </p:txBody>
      </p:sp>
      <p:sp>
        <p:nvSpPr>
          <p:cNvPr id="172035" name="Text Box 3"/>
          <p:cNvSpPr txBox="1">
            <a:spLocks noChangeArrowheads="1"/>
          </p:cNvSpPr>
          <p:nvPr/>
        </p:nvSpPr>
        <p:spPr bwMode="auto">
          <a:xfrm>
            <a:off x="755650" y="4076700"/>
            <a:ext cx="7704138" cy="1036638"/>
          </a:xfrm>
          <a:prstGeom prst="rect">
            <a:avLst/>
          </a:prstGeom>
          <a:noFill/>
          <a:ln w="12700" algn="ctr">
            <a:noFill/>
            <a:miter lim="800000"/>
            <a:headEnd/>
            <a:tailEnd/>
          </a:ln>
          <a:effectLst/>
        </p:spPr>
        <p:txBody>
          <a:bodyPr lIns="0" anchor="b">
            <a:spAutoFit/>
          </a:bodyPr>
          <a:lstStyle/>
          <a:p>
            <a:pPr algn="ctr">
              <a:spcBef>
                <a:spcPct val="50000"/>
              </a:spcBef>
            </a:pPr>
            <a:r>
              <a:rPr lang="es-AR"/>
              <a:t>Filosofía del Kai-zen: </a:t>
            </a:r>
          </a:p>
          <a:p>
            <a:pPr algn="ctr">
              <a:spcBef>
                <a:spcPct val="50000"/>
              </a:spcBef>
            </a:pPr>
            <a:r>
              <a:rPr lang="es-AR" sz="2400" i="1"/>
              <a:t>“Siempre es posible hacer mejor las cosas”</a:t>
            </a:r>
            <a:endParaRPr lang="en-US" sz="2400" i="1"/>
          </a:p>
        </p:txBody>
      </p:sp>
      <p:sp>
        <p:nvSpPr>
          <p:cNvPr id="172036" name="Rectangle 2"/>
          <p:cNvSpPr>
            <a:spLocks noChangeArrowheads="1"/>
          </p:cNvSpPr>
          <p:nvPr/>
        </p:nvSpPr>
        <p:spPr bwMode="auto">
          <a:xfrm>
            <a:off x="315913" y="138113"/>
            <a:ext cx="8034337" cy="755650"/>
          </a:xfrm>
          <a:prstGeom prst="rect">
            <a:avLst/>
          </a:prstGeom>
          <a:solidFill>
            <a:schemeClr val="bg1"/>
          </a:solidFill>
          <a:ln w="12700">
            <a:noFill/>
            <a:miter lim="800000"/>
            <a:headEnd/>
            <a:tailEnd/>
          </a:ln>
        </p:spPr>
        <p:txBody>
          <a:bodyPr lIns="0" tIns="28800" rIns="360000" bIns="28800"/>
          <a:lstStyle/>
          <a:p>
            <a:pPr>
              <a:lnSpc>
                <a:spcPct val="95000"/>
              </a:lnSpc>
            </a:pPr>
            <a:r>
              <a:rPr lang="en-US" sz="2800"/>
              <a:t>Concepto</a:t>
            </a:r>
            <a:endParaRPr lang="es-AR" sz="2800"/>
          </a:p>
        </p:txBody>
      </p:sp>
      <p:sp>
        <p:nvSpPr>
          <p:cNvPr id="172037" name="Text Box 5"/>
          <p:cNvSpPr txBox="1">
            <a:spLocks noChangeArrowheads="1"/>
          </p:cNvSpPr>
          <p:nvPr/>
        </p:nvSpPr>
        <p:spPr bwMode="auto">
          <a:xfrm>
            <a:off x="755650" y="5603875"/>
            <a:ext cx="7777163" cy="488950"/>
          </a:xfrm>
          <a:prstGeom prst="rect">
            <a:avLst/>
          </a:prstGeom>
          <a:noFill/>
          <a:ln w="12700" algn="ctr">
            <a:noFill/>
            <a:miter lim="800000"/>
            <a:headEnd/>
            <a:tailEnd/>
          </a:ln>
          <a:effectLst/>
        </p:spPr>
        <p:txBody>
          <a:bodyPr lIns="0" anchor="b">
            <a:spAutoFit/>
          </a:bodyPr>
          <a:lstStyle/>
          <a:p>
            <a:pPr algn="ctr">
              <a:spcBef>
                <a:spcPct val="50000"/>
              </a:spcBef>
            </a:pPr>
            <a:r>
              <a:rPr lang="es-AR"/>
              <a:t> Estrategia de calidad en la empresa y el trabajo</a:t>
            </a:r>
            <a:endParaRPr lang="en-US"/>
          </a:p>
        </p:txBody>
      </p:sp>
      <p:sp>
        <p:nvSpPr>
          <p:cNvPr id="172038" name="Text Box 6"/>
          <p:cNvSpPr txBox="1">
            <a:spLocks noChangeArrowheads="1"/>
          </p:cNvSpPr>
          <p:nvPr/>
        </p:nvSpPr>
        <p:spPr bwMode="auto">
          <a:xfrm>
            <a:off x="3490913" y="3255963"/>
            <a:ext cx="504825" cy="244475"/>
          </a:xfrm>
          <a:prstGeom prst="rect">
            <a:avLst/>
          </a:prstGeom>
          <a:noFill/>
          <a:ln w="12700" algn="ctr">
            <a:noFill/>
            <a:miter lim="800000"/>
            <a:headEnd/>
            <a:tailEnd/>
          </a:ln>
          <a:effectLst/>
        </p:spPr>
        <p:txBody>
          <a:bodyPr lIns="0" anchor="b">
            <a:spAutoFit/>
          </a:bodyPr>
          <a:lstStyle/>
          <a:p>
            <a:pPr algn="ctr">
              <a:spcBef>
                <a:spcPct val="50000"/>
              </a:spcBef>
            </a:pPr>
            <a:r>
              <a:rPr lang="es-AR" sz="1000">
                <a:solidFill>
                  <a:schemeClr val="tx1"/>
                </a:solidFill>
              </a:rPr>
              <a:t>KAI</a:t>
            </a:r>
            <a:endParaRPr lang="en-US" sz="1000">
              <a:solidFill>
                <a:schemeClr val="tx1"/>
              </a:solidFill>
            </a:endParaRPr>
          </a:p>
        </p:txBody>
      </p:sp>
      <p:sp>
        <p:nvSpPr>
          <p:cNvPr id="172039" name="Text Box 7"/>
          <p:cNvSpPr txBox="1">
            <a:spLocks noChangeArrowheads="1"/>
          </p:cNvSpPr>
          <p:nvPr/>
        </p:nvSpPr>
        <p:spPr bwMode="auto">
          <a:xfrm>
            <a:off x="5075238" y="3255963"/>
            <a:ext cx="504825" cy="244475"/>
          </a:xfrm>
          <a:prstGeom prst="rect">
            <a:avLst/>
          </a:prstGeom>
          <a:noFill/>
          <a:ln w="12700" algn="ctr">
            <a:noFill/>
            <a:miter lim="800000"/>
            <a:headEnd/>
            <a:tailEnd/>
          </a:ln>
          <a:effectLst/>
        </p:spPr>
        <p:txBody>
          <a:bodyPr lIns="0" anchor="b">
            <a:spAutoFit/>
          </a:bodyPr>
          <a:lstStyle/>
          <a:p>
            <a:pPr algn="ctr">
              <a:spcBef>
                <a:spcPct val="50000"/>
              </a:spcBef>
            </a:pPr>
            <a:r>
              <a:rPr lang="es-AR" sz="1000">
                <a:solidFill>
                  <a:schemeClr val="tx1"/>
                </a:solidFill>
              </a:rPr>
              <a:t>ZEN</a:t>
            </a:r>
            <a:endParaRPr lang="en-US" sz="1000">
              <a:solidFill>
                <a:schemeClr val="tx1"/>
              </a:solidFill>
            </a:endParaRPr>
          </a:p>
        </p:txBody>
      </p:sp>
    </p:spTree>
    <p:custDataLst>
      <p:tags r:id="rId1"/>
    </p:custDataLst>
  </p:cSld>
  <p:clrMapOvr>
    <a:masterClrMapping/>
  </p:clrMapOvr>
  <p:transition advTm="68062"/>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2034">
                                            <p:txEl>
                                              <p:pRg st="0" end="0"/>
                                            </p:txEl>
                                          </p:spTgt>
                                        </p:tgtEl>
                                        <p:attrNameLst>
                                          <p:attrName>style.visibility</p:attrName>
                                        </p:attrNameLst>
                                      </p:cBhvr>
                                      <p:to>
                                        <p:strVal val="visible"/>
                                      </p:to>
                                    </p:set>
                                    <p:anim calcmode="lin" valueType="num">
                                      <p:cBhvr additive="base">
                                        <p:cTn id="7" dur="500" fill="hold"/>
                                        <p:tgtEl>
                                          <p:spTgt spid="17203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203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2038"/>
                                        </p:tgtEl>
                                        <p:attrNameLst>
                                          <p:attrName>style.visibility</p:attrName>
                                        </p:attrNameLst>
                                      </p:cBhvr>
                                      <p:to>
                                        <p:strVal val="visible"/>
                                      </p:to>
                                    </p:set>
                                    <p:anim calcmode="lin" valueType="num">
                                      <p:cBhvr additive="base">
                                        <p:cTn id="11" dur="500" fill="hold"/>
                                        <p:tgtEl>
                                          <p:spTgt spid="172038"/>
                                        </p:tgtEl>
                                        <p:attrNameLst>
                                          <p:attrName>ppt_x</p:attrName>
                                        </p:attrNameLst>
                                      </p:cBhvr>
                                      <p:tavLst>
                                        <p:tav tm="0">
                                          <p:val>
                                            <p:strVal val="#ppt_x"/>
                                          </p:val>
                                        </p:tav>
                                        <p:tav tm="100000">
                                          <p:val>
                                            <p:strVal val="#ppt_x"/>
                                          </p:val>
                                        </p:tav>
                                      </p:tavLst>
                                    </p:anim>
                                    <p:anim calcmode="lin" valueType="num">
                                      <p:cBhvr additive="base">
                                        <p:cTn id="12" dur="500" fill="hold"/>
                                        <p:tgtEl>
                                          <p:spTgt spid="17203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72039"/>
                                        </p:tgtEl>
                                        <p:attrNameLst>
                                          <p:attrName>style.visibility</p:attrName>
                                        </p:attrNameLst>
                                      </p:cBhvr>
                                      <p:to>
                                        <p:strVal val="visible"/>
                                      </p:to>
                                    </p:set>
                                    <p:anim calcmode="lin" valueType="num">
                                      <p:cBhvr additive="base">
                                        <p:cTn id="15" dur="500" fill="hold"/>
                                        <p:tgtEl>
                                          <p:spTgt spid="172039"/>
                                        </p:tgtEl>
                                        <p:attrNameLst>
                                          <p:attrName>ppt_x</p:attrName>
                                        </p:attrNameLst>
                                      </p:cBhvr>
                                      <p:tavLst>
                                        <p:tav tm="0">
                                          <p:val>
                                            <p:strVal val="#ppt_x"/>
                                          </p:val>
                                        </p:tav>
                                        <p:tav tm="100000">
                                          <p:val>
                                            <p:strVal val="#ppt_x"/>
                                          </p:val>
                                        </p:tav>
                                      </p:tavLst>
                                    </p:anim>
                                    <p:anim calcmode="lin" valueType="num">
                                      <p:cBhvr additive="base">
                                        <p:cTn id="16" dur="500" fill="hold"/>
                                        <p:tgtEl>
                                          <p:spTgt spid="17203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72035">
                                            <p:txEl>
                                              <p:pRg st="0" end="0"/>
                                            </p:txEl>
                                          </p:spTgt>
                                        </p:tgtEl>
                                        <p:attrNameLst>
                                          <p:attrName>style.visibility</p:attrName>
                                        </p:attrNameLst>
                                      </p:cBhvr>
                                      <p:to>
                                        <p:strVal val="visible"/>
                                      </p:to>
                                    </p:set>
                                    <p:anim calcmode="lin" valueType="num">
                                      <p:cBhvr additive="base">
                                        <p:cTn id="21" dur="500" fill="hold"/>
                                        <p:tgtEl>
                                          <p:spTgt spid="172035">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72035">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72035">
                                            <p:txEl>
                                              <p:pRg st="1" end="1"/>
                                            </p:txEl>
                                          </p:spTgt>
                                        </p:tgtEl>
                                        <p:attrNameLst>
                                          <p:attrName>style.visibility</p:attrName>
                                        </p:attrNameLst>
                                      </p:cBhvr>
                                      <p:to>
                                        <p:strVal val="visible"/>
                                      </p:to>
                                    </p:set>
                                    <p:anim calcmode="lin" valueType="num">
                                      <p:cBhvr additive="base">
                                        <p:cTn id="25" dur="500" fill="hold"/>
                                        <p:tgtEl>
                                          <p:spTgt spid="172035">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72035">
                                            <p:txEl>
                                              <p:pRg st="1" end="1"/>
                                            </p:txEl>
                                          </p:spTgt>
                                        </p:tgtEl>
                                        <p:attrNameLst>
                                          <p:attrName>ppt_y</p:attrName>
                                        </p:attrNameLst>
                                      </p:cBhvr>
                                      <p:tavLst>
                                        <p:tav tm="0">
                                          <p:val>
                                            <p:strVal val="1+#ppt_h/2"/>
                                          </p:val>
                                        </p:tav>
                                        <p:tav tm="100000">
                                          <p:val>
                                            <p:strVal val="#ppt_y"/>
                                          </p:val>
                                        </p:tav>
                                      </p:tavLst>
                                    </p:anim>
                                  </p:childTnLst>
                                </p:cTn>
                              </p:par>
                            </p:childTnLst>
                          </p:cTn>
                        </p:par>
                        <p:par>
                          <p:cTn id="27" fill="hold">
                            <p:stCondLst>
                              <p:cond delay="500"/>
                            </p:stCondLst>
                            <p:childTnLst>
                              <p:par>
                                <p:cTn id="28" presetID="5" presetClass="emph" presetSubtype="1" nodeType="afterEffect">
                                  <p:stCondLst>
                                    <p:cond delay="0"/>
                                  </p:stCondLst>
                                  <p:childTnLst>
                                    <p:set>
                                      <p:cBhvr override="childStyle">
                                        <p:cTn id="29" dur="5000"/>
                                        <p:tgtEl>
                                          <p:spTgt spid="172035">
                                            <p:txEl>
                                              <p:pRg st="1" end="1"/>
                                            </p:txEl>
                                          </p:spTgt>
                                        </p:tgtEl>
                                        <p:attrNameLst>
                                          <p:attrName>style.fontStyle</p:attrName>
                                        </p:attrNameLst>
                                      </p:cBhvr>
                                      <p:to>
                                        <p:strVal val="normal"/>
                                      </p:to>
                                    </p:set>
                                    <p:set>
                                      <p:cBhvr override="childStyle">
                                        <p:cTn id="30" dur="5000"/>
                                        <p:tgtEl>
                                          <p:spTgt spid="172035">
                                            <p:txEl>
                                              <p:pRg st="1" end="1"/>
                                            </p:txEl>
                                          </p:spTgt>
                                        </p:tgtEl>
                                        <p:attrNameLst>
                                          <p:attrName>style.fontWeight</p:attrName>
                                        </p:attrNameLst>
                                      </p:cBhvr>
                                      <p:to>
                                        <p:strVal val="bold"/>
                                      </p:to>
                                    </p:set>
                                    <p:set>
                                      <p:cBhvr override="childStyle">
                                        <p:cTn id="31" dur="5000"/>
                                        <p:tgtEl>
                                          <p:spTgt spid="172035">
                                            <p:txEl>
                                              <p:pRg st="1" end="1"/>
                                            </p:txEl>
                                          </p:spTgt>
                                        </p:tgtEl>
                                        <p:attrNameLst>
                                          <p:attrName>style.textDecorationUnderline</p:attrName>
                                        </p:attrNameLst>
                                      </p:cBhvr>
                                      <p:to>
                                        <p:strVal val="false"/>
                                      </p:to>
                                    </p:se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172037"/>
                                        </p:tgtEl>
                                        <p:attrNameLst>
                                          <p:attrName>style.visibility</p:attrName>
                                        </p:attrNameLst>
                                      </p:cBhvr>
                                      <p:to>
                                        <p:strVal val="visible"/>
                                      </p:to>
                                    </p:set>
                                    <p:animEffect transition="in" filter="blinds(horizontal)">
                                      <p:cBhvr>
                                        <p:cTn id="36" dur="500"/>
                                        <p:tgtEl>
                                          <p:spTgt spid="172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4" grpId="0" build="p"/>
      <p:bldP spid="172035" grpId="0" build="allAtOnce"/>
      <p:bldP spid="172037" grpId="0"/>
      <p:bldP spid="172038" grpId="0"/>
      <p:bldP spid="1720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s-MX" smtClean="0"/>
              <a:t>Estrategia</a:t>
            </a:r>
            <a:endParaRPr lang="es-ES" smtClean="0"/>
          </a:p>
        </p:txBody>
      </p:sp>
      <p:sp>
        <p:nvSpPr>
          <p:cNvPr id="7171" name="Rectangle 8"/>
          <p:cNvSpPr>
            <a:spLocks noChangeArrowheads="1"/>
          </p:cNvSpPr>
          <p:nvPr/>
        </p:nvSpPr>
        <p:spPr bwMode="gray">
          <a:xfrm>
            <a:off x="973138" y="3500438"/>
            <a:ext cx="1943100" cy="792162"/>
          </a:xfrm>
          <a:prstGeom prst="rect">
            <a:avLst/>
          </a:prstGeom>
          <a:solidFill>
            <a:schemeClr val="accent1"/>
          </a:solidFill>
          <a:ln w="9525">
            <a:noFill/>
            <a:miter lim="800000"/>
            <a:headEnd/>
            <a:tailEnd/>
          </a:ln>
        </p:spPr>
        <p:txBody>
          <a:bodyPr wrap="none" anchor="ctr"/>
          <a:lstStyle/>
          <a:p>
            <a:pPr algn="ctr" eaLnBrk="0" hangingPunct="0"/>
            <a:r>
              <a:rPr lang="en-US" sz="1800" b="1">
                <a:solidFill>
                  <a:schemeClr val="bg1"/>
                </a:solidFill>
              </a:rPr>
              <a:t>RENTABILIDAD</a:t>
            </a:r>
          </a:p>
        </p:txBody>
      </p:sp>
      <p:sp>
        <p:nvSpPr>
          <p:cNvPr id="7172" name="Rectangle 9"/>
          <p:cNvSpPr>
            <a:spLocks noChangeArrowheads="1"/>
          </p:cNvSpPr>
          <p:nvPr/>
        </p:nvSpPr>
        <p:spPr bwMode="gray">
          <a:xfrm>
            <a:off x="6156325" y="3500438"/>
            <a:ext cx="1941513" cy="792162"/>
          </a:xfrm>
          <a:prstGeom prst="rect">
            <a:avLst/>
          </a:prstGeom>
          <a:solidFill>
            <a:schemeClr val="hlink"/>
          </a:solidFill>
          <a:ln w="9525">
            <a:noFill/>
            <a:miter lim="800000"/>
            <a:headEnd/>
            <a:tailEnd/>
          </a:ln>
        </p:spPr>
        <p:txBody>
          <a:bodyPr wrap="none" anchor="ctr"/>
          <a:lstStyle/>
          <a:p>
            <a:pPr algn="ctr" eaLnBrk="0" hangingPunct="0"/>
            <a:r>
              <a:rPr lang="en-US" sz="1800" b="1">
                <a:solidFill>
                  <a:schemeClr val="bg1"/>
                </a:solidFill>
              </a:rPr>
              <a:t>CRECIMIENTO</a:t>
            </a:r>
          </a:p>
        </p:txBody>
      </p:sp>
      <p:sp>
        <p:nvSpPr>
          <p:cNvPr id="7173" name="Rectangle 8"/>
          <p:cNvSpPr>
            <a:spLocks noChangeArrowheads="1"/>
          </p:cNvSpPr>
          <p:nvPr/>
        </p:nvSpPr>
        <p:spPr bwMode="gray">
          <a:xfrm>
            <a:off x="3492500" y="1844675"/>
            <a:ext cx="1990725" cy="792163"/>
          </a:xfrm>
          <a:prstGeom prst="rect">
            <a:avLst/>
          </a:prstGeom>
          <a:solidFill>
            <a:srgbClr val="FFCC00"/>
          </a:solidFill>
          <a:ln w="9525">
            <a:noFill/>
            <a:miter lim="800000"/>
            <a:headEnd/>
            <a:tailEnd/>
          </a:ln>
        </p:spPr>
        <p:txBody>
          <a:bodyPr wrap="none" anchor="ctr"/>
          <a:lstStyle/>
          <a:p>
            <a:pPr algn="ctr" eaLnBrk="0" hangingPunct="0"/>
            <a:r>
              <a:rPr lang="en-US" sz="1800" b="1">
                <a:solidFill>
                  <a:schemeClr val="bg1"/>
                </a:solidFill>
              </a:rPr>
              <a:t>CALIDAD</a:t>
            </a:r>
          </a:p>
          <a:p>
            <a:pPr algn="ctr" eaLnBrk="0" hangingPunct="0"/>
            <a:r>
              <a:rPr lang="en-US" sz="1400" b="1">
                <a:solidFill>
                  <a:schemeClr val="bg1"/>
                </a:solidFill>
              </a:rPr>
              <a:t>改 善</a:t>
            </a:r>
          </a:p>
        </p:txBody>
      </p:sp>
      <p:sp>
        <p:nvSpPr>
          <p:cNvPr id="7175" name="Rectangle 6"/>
          <p:cNvSpPr>
            <a:spLocks noChangeArrowheads="1"/>
          </p:cNvSpPr>
          <p:nvPr/>
        </p:nvSpPr>
        <p:spPr bwMode="auto">
          <a:xfrm>
            <a:off x="755650" y="4438650"/>
            <a:ext cx="2447925" cy="1511300"/>
          </a:xfrm>
          <a:prstGeom prst="rect">
            <a:avLst/>
          </a:prstGeom>
          <a:noFill/>
          <a:ln w="9525">
            <a:noFill/>
            <a:miter lim="800000"/>
            <a:headEnd/>
            <a:tailEnd/>
          </a:ln>
        </p:spPr>
        <p:txBody>
          <a:bodyPr lIns="0" tIns="0" rIns="0" bIns="0"/>
          <a:lstStyle/>
          <a:p>
            <a:pPr marL="177800" indent="-177800" eaLnBrk="0" hangingPunct="0">
              <a:lnSpc>
                <a:spcPct val="120000"/>
              </a:lnSpc>
              <a:buClr>
                <a:schemeClr val="accent1"/>
              </a:buClr>
              <a:buSzPct val="110000"/>
              <a:buFont typeface="Arial" charset="0"/>
              <a:buNone/>
            </a:pPr>
            <a:r>
              <a:rPr lang="es-AR" sz="1800">
                <a:solidFill>
                  <a:srgbClr val="0079CB"/>
                </a:solidFill>
              </a:rPr>
              <a:t>Corto y mediano plazo:</a:t>
            </a:r>
          </a:p>
          <a:p>
            <a:pPr marL="177800" indent="-177800" eaLnBrk="0" hangingPunct="0">
              <a:lnSpc>
                <a:spcPct val="120000"/>
              </a:lnSpc>
              <a:buClr>
                <a:schemeClr val="accent1"/>
              </a:buClr>
              <a:buSzPct val="110000"/>
              <a:buFont typeface="Arial" charset="0"/>
              <a:buNone/>
            </a:pPr>
            <a:r>
              <a:rPr lang="es-AR" sz="1400">
                <a:solidFill>
                  <a:srgbClr val="0079CB"/>
                </a:solidFill>
              </a:rPr>
              <a:t>Implementar “quick wins”</a:t>
            </a:r>
          </a:p>
          <a:p>
            <a:pPr marL="177800" indent="-177800" eaLnBrk="0" hangingPunct="0">
              <a:lnSpc>
                <a:spcPct val="120000"/>
              </a:lnSpc>
              <a:buClr>
                <a:schemeClr val="accent1"/>
              </a:buClr>
              <a:buSzPct val="110000"/>
              <a:buFont typeface="Arial" charset="0"/>
              <a:buNone/>
            </a:pPr>
            <a:r>
              <a:rPr lang="es-AR" sz="1400">
                <a:solidFill>
                  <a:srgbClr val="0079CB"/>
                </a:solidFill>
              </a:rPr>
              <a:t>Mejorar productividad</a:t>
            </a:r>
          </a:p>
          <a:p>
            <a:pPr marL="177800" indent="-177800" eaLnBrk="0" hangingPunct="0">
              <a:lnSpc>
                <a:spcPct val="120000"/>
              </a:lnSpc>
              <a:buClr>
                <a:schemeClr val="accent1"/>
              </a:buClr>
              <a:buSzPct val="110000"/>
              <a:buFont typeface="Arial" charset="0"/>
              <a:buNone/>
            </a:pPr>
            <a:r>
              <a:rPr lang="es-AR" sz="1400">
                <a:solidFill>
                  <a:srgbClr val="0079CB"/>
                </a:solidFill>
              </a:rPr>
              <a:t>Reducir costos</a:t>
            </a:r>
          </a:p>
          <a:p>
            <a:pPr marL="177800" indent="-177800" eaLnBrk="0" hangingPunct="0">
              <a:lnSpc>
                <a:spcPct val="120000"/>
              </a:lnSpc>
              <a:buClr>
                <a:schemeClr val="accent1"/>
              </a:buClr>
              <a:buSzPct val="110000"/>
              <a:buFont typeface="Arial" charset="0"/>
              <a:buNone/>
            </a:pPr>
            <a:r>
              <a:rPr lang="es-AR" sz="1400">
                <a:solidFill>
                  <a:srgbClr val="0079CB"/>
                </a:solidFill>
              </a:rPr>
              <a:t>Gestionar inversiones y WC</a:t>
            </a:r>
          </a:p>
          <a:p>
            <a:pPr marL="644525" lvl="1" indent="-187325" eaLnBrk="0" hangingPunct="0">
              <a:lnSpc>
                <a:spcPct val="120000"/>
              </a:lnSpc>
              <a:buClr>
                <a:schemeClr val="tx1"/>
              </a:buClr>
              <a:buFont typeface="Arial" charset="0"/>
              <a:buNone/>
            </a:pPr>
            <a:endParaRPr lang="es-AR" sz="1600">
              <a:solidFill>
                <a:srgbClr val="0079CB"/>
              </a:solidFill>
            </a:endParaRPr>
          </a:p>
        </p:txBody>
      </p:sp>
      <p:sp>
        <p:nvSpPr>
          <p:cNvPr id="7176" name="Rectangle 6"/>
          <p:cNvSpPr>
            <a:spLocks noChangeArrowheads="1"/>
          </p:cNvSpPr>
          <p:nvPr/>
        </p:nvSpPr>
        <p:spPr bwMode="auto">
          <a:xfrm>
            <a:off x="6372225" y="4437063"/>
            <a:ext cx="2447925" cy="1512887"/>
          </a:xfrm>
          <a:prstGeom prst="rect">
            <a:avLst/>
          </a:prstGeom>
          <a:noFill/>
          <a:ln w="9525">
            <a:noFill/>
            <a:miter lim="800000"/>
            <a:headEnd/>
            <a:tailEnd/>
          </a:ln>
        </p:spPr>
        <p:txBody>
          <a:bodyPr lIns="0" tIns="0" rIns="0" bIns="0"/>
          <a:lstStyle/>
          <a:p>
            <a:pPr marL="177800" indent="-177800" eaLnBrk="0" hangingPunct="0">
              <a:lnSpc>
                <a:spcPct val="120000"/>
              </a:lnSpc>
              <a:buClr>
                <a:schemeClr val="accent1"/>
              </a:buClr>
              <a:buSzPct val="110000"/>
              <a:buFont typeface="Arial" charset="0"/>
              <a:buNone/>
            </a:pPr>
            <a:r>
              <a:rPr lang="es-AR" sz="1800">
                <a:solidFill>
                  <a:schemeClr val="hlink"/>
                </a:solidFill>
              </a:rPr>
              <a:t>Largo plazo:</a:t>
            </a:r>
          </a:p>
          <a:p>
            <a:pPr marL="177800" indent="-177800" eaLnBrk="0" hangingPunct="0">
              <a:lnSpc>
                <a:spcPct val="120000"/>
              </a:lnSpc>
              <a:buClr>
                <a:schemeClr val="accent1"/>
              </a:buClr>
              <a:buSzPct val="110000"/>
              <a:buFont typeface="Arial" charset="0"/>
              <a:buNone/>
            </a:pPr>
            <a:r>
              <a:rPr lang="es-AR" sz="1400">
                <a:solidFill>
                  <a:schemeClr val="hlink"/>
                </a:solidFill>
              </a:rPr>
              <a:t>Revisar y gestionar procesos</a:t>
            </a:r>
          </a:p>
          <a:p>
            <a:pPr marL="177800" indent="-177800" eaLnBrk="0" hangingPunct="0">
              <a:lnSpc>
                <a:spcPct val="120000"/>
              </a:lnSpc>
              <a:buClr>
                <a:schemeClr val="accent1"/>
              </a:buClr>
              <a:buSzPct val="110000"/>
              <a:buFont typeface="Arial" charset="0"/>
              <a:buNone/>
            </a:pPr>
            <a:r>
              <a:rPr lang="es-AR" sz="1400">
                <a:solidFill>
                  <a:schemeClr val="hlink"/>
                </a:solidFill>
              </a:rPr>
              <a:t>Bajar variabilidad</a:t>
            </a:r>
          </a:p>
          <a:p>
            <a:pPr marL="177800" indent="-177800" eaLnBrk="0" hangingPunct="0">
              <a:lnSpc>
                <a:spcPct val="120000"/>
              </a:lnSpc>
              <a:buClr>
                <a:schemeClr val="accent1"/>
              </a:buClr>
              <a:buSzPct val="110000"/>
              <a:buFont typeface="Arial" charset="0"/>
              <a:buNone/>
            </a:pPr>
            <a:r>
              <a:rPr lang="es-AR" sz="1400">
                <a:solidFill>
                  <a:schemeClr val="hlink"/>
                </a:solidFill>
              </a:rPr>
              <a:t>Mejora continua </a:t>
            </a:r>
          </a:p>
          <a:p>
            <a:pPr marL="177800" indent="-177800" eaLnBrk="0" hangingPunct="0">
              <a:lnSpc>
                <a:spcPct val="120000"/>
              </a:lnSpc>
              <a:buClr>
                <a:schemeClr val="accent1"/>
              </a:buClr>
              <a:buSzPct val="110000"/>
              <a:buFont typeface="Arial" charset="0"/>
              <a:buNone/>
            </a:pPr>
            <a:endParaRPr lang="es-AR" sz="1800">
              <a:solidFill>
                <a:srgbClr val="0079CB"/>
              </a:solidFill>
            </a:endParaRPr>
          </a:p>
        </p:txBody>
      </p:sp>
      <p:sp>
        <p:nvSpPr>
          <p:cNvPr id="7177" name="Rectangle 6"/>
          <p:cNvSpPr>
            <a:spLocks noChangeArrowheads="1"/>
          </p:cNvSpPr>
          <p:nvPr/>
        </p:nvSpPr>
        <p:spPr bwMode="auto">
          <a:xfrm>
            <a:off x="2195513" y="981075"/>
            <a:ext cx="4679950" cy="719138"/>
          </a:xfrm>
          <a:prstGeom prst="rect">
            <a:avLst/>
          </a:prstGeom>
          <a:noFill/>
          <a:ln w="9525">
            <a:noFill/>
            <a:miter lim="800000"/>
            <a:headEnd/>
            <a:tailEnd/>
          </a:ln>
        </p:spPr>
        <p:txBody>
          <a:bodyPr lIns="0" tIns="0" rIns="0" bIns="0"/>
          <a:lstStyle/>
          <a:p>
            <a:pPr marL="177800" indent="-177800" algn="ctr" eaLnBrk="0" hangingPunct="0">
              <a:lnSpc>
                <a:spcPct val="120000"/>
              </a:lnSpc>
              <a:buClr>
                <a:schemeClr val="accent1"/>
              </a:buClr>
              <a:buSzPct val="110000"/>
              <a:buFont typeface="Arial" charset="0"/>
              <a:buNone/>
            </a:pPr>
            <a:r>
              <a:rPr lang="es-AR" sz="1800">
                <a:solidFill>
                  <a:schemeClr val="bg2"/>
                </a:solidFill>
              </a:rPr>
              <a:t> Búsqueda de la excelencia en la </a:t>
            </a:r>
          </a:p>
          <a:p>
            <a:pPr marL="177800" indent="-177800" algn="ctr" eaLnBrk="0" hangingPunct="0">
              <a:lnSpc>
                <a:spcPct val="120000"/>
              </a:lnSpc>
              <a:buClr>
                <a:schemeClr val="accent1"/>
              </a:buClr>
              <a:buSzPct val="110000"/>
              <a:buFont typeface="Arial" charset="0"/>
              <a:buNone/>
            </a:pPr>
            <a:r>
              <a:rPr lang="es-AR" sz="1800">
                <a:solidFill>
                  <a:schemeClr val="bg2"/>
                </a:solidFill>
              </a:rPr>
              <a:t>gestión de los recursos</a:t>
            </a:r>
          </a:p>
          <a:p>
            <a:pPr marL="177800" indent="-177800" eaLnBrk="0" hangingPunct="0">
              <a:lnSpc>
                <a:spcPct val="120000"/>
              </a:lnSpc>
              <a:buClr>
                <a:schemeClr val="accent1"/>
              </a:buClr>
              <a:buSzPct val="110000"/>
              <a:buFont typeface="Arial" charset="0"/>
              <a:buNone/>
            </a:pPr>
            <a:endParaRPr lang="es-AR" sz="1800">
              <a:solidFill>
                <a:schemeClr val="bg2"/>
              </a:solidFill>
            </a:endParaRPr>
          </a:p>
        </p:txBody>
      </p:sp>
      <p:sp>
        <p:nvSpPr>
          <p:cNvPr id="7179" name="AutoShape 11"/>
          <p:cNvSpPr>
            <a:spLocks noChangeArrowheads="1"/>
          </p:cNvSpPr>
          <p:nvPr/>
        </p:nvSpPr>
        <p:spPr bwMode="auto">
          <a:xfrm>
            <a:off x="3276600" y="2852738"/>
            <a:ext cx="2449513" cy="1368425"/>
          </a:xfrm>
          <a:prstGeom prst="flowChartExtract">
            <a:avLst/>
          </a:prstGeom>
          <a:noFill/>
          <a:ln w="12700" algn="ctr">
            <a:solidFill>
              <a:schemeClr val="tx1"/>
            </a:solidFill>
            <a:miter lim="800000"/>
            <a:headEnd/>
            <a:tailEnd/>
          </a:ln>
          <a:effectLst/>
        </p:spPr>
        <p:txBody>
          <a:bodyPr lIns="0" anchor="ctr">
            <a:spAutoFit/>
          </a:bodyPr>
          <a:lstStyle/>
          <a:p>
            <a:endParaRPr lang="es-ES"/>
          </a:p>
        </p:txBody>
      </p:sp>
    </p:spTree>
    <p:custDataLst>
      <p:tags r:id="rId1"/>
    </p:custDataLst>
  </p:cSld>
  <p:clrMapOvr>
    <a:masterClrMapping/>
  </p:clrMapOvr>
  <p:transition advTm="79718"/>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linds(horizontal)">
                                      <p:cBhvr>
                                        <p:cTn id="7" dur="500"/>
                                        <p:tgtEl>
                                          <p:spTgt spid="717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179"/>
                                        </p:tgtEl>
                                        <p:attrNameLst>
                                          <p:attrName>style.visibility</p:attrName>
                                        </p:attrNameLst>
                                      </p:cBhvr>
                                      <p:to>
                                        <p:strVal val="visible"/>
                                      </p:to>
                                    </p:set>
                                    <p:animEffect transition="in" filter="blinds(horizontal)">
                                      <p:cBhvr>
                                        <p:cTn id="10" dur="500"/>
                                        <p:tgtEl>
                                          <p:spTgt spid="717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172"/>
                                        </p:tgtEl>
                                        <p:attrNameLst>
                                          <p:attrName>style.visibility</p:attrName>
                                        </p:attrNameLst>
                                      </p:cBhvr>
                                      <p:to>
                                        <p:strVal val="visible"/>
                                      </p:to>
                                    </p:set>
                                    <p:animEffect transition="in" filter="blinds(horizontal)">
                                      <p:cBhvr>
                                        <p:cTn id="13" dur="500"/>
                                        <p:tgtEl>
                                          <p:spTgt spid="717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175"/>
                                        </p:tgtEl>
                                        <p:attrNameLst>
                                          <p:attrName>style.visibility</p:attrName>
                                        </p:attrNameLst>
                                      </p:cBhvr>
                                      <p:to>
                                        <p:strVal val="visible"/>
                                      </p:to>
                                    </p:set>
                                    <p:anim calcmode="lin" valueType="num">
                                      <p:cBhvr additive="base">
                                        <p:cTn id="18" dur="500" fill="hold"/>
                                        <p:tgtEl>
                                          <p:spTgt spid="7175"/>
                                        </p:tgtEl>
                                        <p:attrNameLst>
                                          <p:attrName>ppt_x</p:attrName>
                                        </p:attrNameLst>
                                      </p:cBhvr>
                                      <p:tavLst>
                                        <p:tav tm="0">
                                          <p:val>
                                            <p:strVal val="#ppt_x"/>
                                          </p:val>
                                        </p:tav>
                                        <p:tav tm="100000">
                                          <p:val>
                                            <p:strVal val="#ppt_x"/>
                                          </p:val>
                                        </p:tav>
                                      </p:tavLst>
                                    </p:anim>
                                    <p:anim calcmode="lin" valueType="num">
                                      <p:cBhvr additive="base">
                                        <p:cTn id="19" dur="500" fill="hold"/>
                                        <p:tgtEl>
                                          <p:spTgt spid="717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176"/>
                                        </p:tgtEl>
                                        <p:attrNameLst>
                                          <p:attrName>style.visibility</p:attrName>
                                        </p:attrNameLst>
                                      </p:cBhvr>
                                      <p:to>
                                        <p:strVal val="visible"/>
                                      </p:to>
                                    </p:set>
                                    <p:anim calcmode="lin" valueType="num">
                                      <p:cBhvr additive="base">
                                        <p:cTn id="22" dur="500" fill="hold"/>
                                        <p:tgtEl>
                                          <p:spTgt spid="7176"/>
                                        </p:tgtEl>
                                        <p:attrNameLst>
                                          <p:attrName>ppt_x</p:attrName>
                                        </p:attrNameLst>
                                      </p:cBhvr>
                                      <p:tavLst>
                                        <p:tav tm="0">
                                          <p:val>
                                            <p:strVal val="#ppt_x"/>
                                          </p:val>
                                        </p:tav>
                                        <p:tav tm="100000">
                                          <p:val>
                                            <p:strVal val="#ppt_x"/>
                                          </p:val>
                                        </p:tav>
                                      </p:tavLst>
                                    </p:anim>
                                    <p:anim calcmode="lin" valueType="num">
                                      <p:cBhvr additive="base">
                                        <p:cTn id="23" dur="500" fill="hold"/>
                                        <p:tgtEl>
                                          <p:spTgt spid="717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1" nodeType="clickEffect">
                                  <p:stCondLst>
                                    <p:cond delay="0"/>
                                  </p:stCondLst>
                                  <p:childTnLst>
                                    <p:set>
                                      <p:cBhvr>
                                        <p:cTn id="27" dur="1" fill="hold">
                                          <p:stCondLst>
                                            <p:cond delay="0"/>
                                          </p:stCondLst>
                                        </p:cTn>
                                        <p:tgtEl>
                                          <p:spTgt spid="7177"/>
                                        </p:tgtEl>
                                        <p:attrNameLst>
                                          <p:attrName>style.visibility</p:attrName>
                                        </p:attrNameLst>
                                      </p:cBhvr>
                                      <p:to>
                                        <p:strVal val="visible"/>
                                      </p:to>
                                    </p:set>
                                    <p:animEffect transition="in" filter="blinds(horizontal)">
                                      <p:cBhvr>
                                        <p:cTn id="28" dur="500"/>
                                        <p:tgtEl>
                                          <p:spTgt spid="7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nimBg="1"/>
      <p:bldP spid="7172" grpId="0" animBg="1"/>
      <p:bldP spid="7175" grpId="0"/>
      <p:bldP spid="7176" grpId="0"/>
      <p:bldP spid="7177" grpId="1"/>
      <p:bldP spid="717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14"/>
          <p:cNvSpPr>
            <a:spLocks noChangeArrowheads="1"/>
          </p:cNvSpPr>
          <p:nvPr/>
        </p:nvSpPr>
        <p:spPr bwMode="auto">
          <a:xfrm>
            <a:off x="3492500" y="4581525"/>
            <a:ext cx="1944688" cy="1152525"/>
          </a:xfrm>
          <a:prstGeom prst="triangle">
            <a:avLst>
              <a:gd name="adj" fmla="val 50000"/>
            </a:avLst>
          </a:prstGeom>
          <a:noFill/>
          <a:ln w="25400" algn="ctr">
            <a:solidFill>
              <a:schemeClr val="tx1"/>
            </a:solidFill>
            <a:miter lim="800000"/>
            <a:headEnd/>
            <a:tailEnd/>
          </a:ln>
        </p:spPr>
        <p:txBody>
          <a:bodyPr wrap="none" lIns="0" anchor="ctr">
            <a:spAutoFit/>
          </a:bodyPr>
          <a:lstStyle/>
          <a:p>
            <a:endParaRPr lang="en-US"/>
          </a:p>
        </p:txBody>
      </p:sp>
      <p:sp>
        <p:nvSpPr>
          <p:cNvPr id="9219" name="Rectangle 2"/>
          <p:cNvSpPr>
            <a:spLocks noGrp="1" noChangeArrowheads="1"/>
          </p:cNvSpPr>
          <p:nvPr>
            <p:ph type="title" idx="4294967295"/>
          </p:nvPr>
        </p:nvSpPr>
        <p:spPr>
          <a:xfrm>
            <a:off x="315913" y="152400"/>
            <a:ext cx="8034337" cy="755650"/>
          </a:xfrm>
        </p:spPr>
        <p:txBody>
          <a:bodyPr/>
          <a:lstStyle/>
          <a:p>
            <a:pPr eaLnBrk="1" hangingPunct="1"/>
            <a:r>
              <a:rPr lang="en-US" smtClean="0"/>
              <a:t>Optimización de procesos</a:t>
            </a:r>
            <a:endParaRPr lang="es-AR" smtClean="0"/>
          </a:p>
        </p:txBody>
      </p:sp>
      <p:sp>
        <p:nvSpPr>
          <p:cNvPr id="9220" name="Rectangle 5"/>
          <p:cNvSpPr>
            <a:spLocks noChangeArrowheads="1"/>
          </p:cNvSpPr>
          <p:nvPr/>
        </p:nvSpPr>
        <p:spPr bwMode="auto">
          <a:xfrm>
            <a:off x="531813" y="908050"/>
            <a:ext cx="3968750" cy="315913"/>
          </a:xfrm>
          <a:prstGeom prst="rect">
            <a:avLst/>
          </a:prstGeom>
          <a:noFill/>
          <a:ln w="9525">
            <a:noFill/>
            <a:miter lim="800000"/>
            <a:headEnd/>
            <a:tailEnd/>
          </a:ln>
        </p:spPr>
        <p:txBody>
          <a:bodyPr lIns="0" tIns="0" rIns="0" bIns="0"/>
          <a:lstStyle/>
          <a:p>
            <a:pPr eaLnBrk="0" hangingPunct="0">
              <a:lnSpc>
                <a:spcPct val="120000"/>
              </a:lnSpc>
              <a:spcBef>
                <a:spcPct val="50000"/>
              </a:spcBef>
              <a:buClr>
                <a:schemeClr val="accent1"/>
              </a:buClr>
              <a:buSzPct val="110000"/>
              <a:buFont typeface="Arial" charset="0"/>
              <a:buNone/>
            </a:pPr>
            <a:r>
              <a:rPr lang="en-US" sz="2100">
                <a:solidFill>
                  <a:schemeClr val="hlink"/>
                </a:solidFill>
              </a:rPr>
              <a:t>Fase I</a:t>
            </a:r>
          </a:p>
        </p:txBody>
      </p:sp>
      <p:sp>
        <p:nvSpPr>
          <p:cNvPr id="9221" name="Rectangle 7"/>
          <p:cNvSpPr>
            <a:spLocks noChangeArrowheads="1"/>
          </p:cNvSpPr>
          <p:nvPr/>
        </p:nvSpPr>
        <p:spPr bwMode="auto">
          <a:xfrm>
            <a:off x="531813" y="1412875"/>
            <a:ext cx="4184650" cy="1943100"/>
          </a:xfrm>
          <a:prstGeom prst="rect">
            <a:avLst/>
          </a:prstGeom>
          <a:noFill/>
          <a:ln w="9525">
            <a:noFill/>
            <a:miter lim="800000"/>
            <a:headEnd/>
            <a:tailEnd/>
          </a:ln>
        </p:spPr>
        <p:txBody>
          <a:bodyPr lIns="0" tIns="0" rIns="0" bIns="0"/>
          <a:lstStyle/>
          <a:p>
            <a:pPr marL="177800" indent="-177800" eaLnBrk="0" hangingPunct="0">
              <a:lnSpc>
                <a:spcPct val="120000"/>
              </a:lnSpc>
              <a:spcBef>
                <a:spcPct val="50000"/>
              </a:spcBef>
              <a:buClr>
                <a:schemeClr val="accent1"/>
              </a:buClr>
              <a:buSzPct val="110000"/>
              <a:buFont typeface="Wingdings" pitchFamily="2" charset="2"/>
              <a:buChar char="v"/>
            </a:pPr>
            <a:r>
              <a:rPr lang="en-US" sz="1800">
                <a:solidFill>
                  <a:schemeClr val="tx1"/>
                </a:solidFill>
              </a:rPr>
              <a:t>Mapeo de procesos clave</a:t>
            </a:r>
          </a:p>
          <a:p>
            <a:pPr marL="177800" indent="-177800" eaLnBrk="0" hangingPunct="0">
              <a:lnSpc>
                <a:spcPct val="120000"/>
              </a:lnSpc>
              <a:spcBef>
                <a:spcPct val="50000"/>
              </a:spcBef>
              <a:buClr>
                <a:schemeClr val="accent1"/>
              </a:buClr>
              <a:buSzPct val="110000"/>
              <a:buFont typeface="Wingdings" pitchFamily="2" charset="2"/>
              <a:buChar char="v"/>
            </a:pPr>
            <a:r>
              <a:rPr lang="en-US" sz="1800">
                <a:solidFill>
                  <a:schemeClr val="tx1"/>
                </a:solidFill>
              </a:rPr>
              <a:t>Selección de procesos prioritarios</a:t>
            </a:r>
          </a:p>
          <a:p>
            <a:pPr marL="177800" indent="-177800" eaLnBrk="0" hangingPunct="0">
              <a:lnSpc>
                <a:spcPct val="120000"/>
              </a:lnSpc>
              <a:spcBef>
                <a:spcPct val="50000"/>
              </a:spcBef>
              <a:buClr>
                <a:schemeClr val="accent1"/>
              </a:buClr>
              <a:buSzPct val="110000"/>
              <a:buFont typeface="Wingdings" pitchFamily="2" charset="2"/>
              <a:buChar char="v"/>
            </a:pPr>
            <a:r>
              <a:rPr lang="en-US" sz="1800">
                <a:solidFill>
                  <a:schemeClr val="tx1"/>
                </a:solidFill>
              </a:rPr>
              <a:t>Definición “AS IS”  </a:t>
            </a:r>
            <a:r>
              <a:rPr lang="en-US" sz="1800">
                <a:solidFill>
                  <a:schemeClr val="tx1"/>
                </a:solidFill>
                <a:sym typeface="Wingdings" pitchFamily="2" charset="2"/>
              </a:rPr>
              <a:t>  “TO BE”</a:t>
            </a:r>
          </a:p>
          <a:p>
            <a:pPr marL="177800" indent="-177800" eaLnBrk="0" hangingPunct="0">
              <a:lnSpc>
                <a:spcPct val="120000"/>
              </a:lnSpc>
              <a:spcBef>
                <a:spcPct val="50000"/>
              </a:spcBef>
              <a:buClr>
                <a:schemeClr val="accent1"/>
              </a:buClr>
              <a:buSzPct val="110000"/>
              <a:buFont typeface="Wingdings" pitchFamily="2" charset="2"/>
              <a:buChar char="v"/>
            </a:pPr>
            <a:r>
              <a:rPr lang="es-AR" sz="1800">
                <a:solidFill>
                  <a:schemeClr val="tx1"/>
                </a:solidFill>
                <a:sym typeface="Wingdings" pitchFamily="2" charset="2"/>
              </a:rPr>
              <a:t>Definición de equipo / comités</a:t>
            </a:r>
            <a:endParaRPr lang="en-US" sz="1800">
              <a:solidFill>
                <a:schemeClr val="tx1"/>
              </a:solidFill>
              <a:sym typeface="Wingdings" pitchFamily="2" charset="2"/>
            </a:endParaRPr>
          </a:p>
        </p:txBody>
      </p:sp>
      <p:sp>
        <p:nvSpPr>
          <p:cNvPr id="9222" name="Rectangle 5"/>
          <p:cNvSpPr>
            <a:spLocks noChangeArrowheads="1"/>
          </p:cNvSpPr>
          <p:nvPr/>
        </p:nvSpPr>
        <p:spPr bwMode="auto">
          <a:xfrm>
            <a:off x="4851400" y="908050"/>
            <a:ext cx="3751263" cy="315913"/>
          </a:xfrm>
          <a:prstGeom prst="rect">
            <a:avLst/>
          </a:prstGeom>
          <a:noFill/>
          <a:ln w="9525">
            <a:noFill/>
            <a:miter lim="800000"/>
            <a:headEnd/>
            <a:tailEnd/>
          </a:ln>
        </p:spPr>
        <p:txBody>
          <a:bodyPr lIns="0" tIns="0" rIns="0" bIns="0"/>
          <a:lstStyle/>
          <a:p>
            <a:pPr eaLnBrk="0" hangingPunct="0">
              <a:lnSpc>
                <a:spcPct val="120000"/>
              </a:lnSpc>
              <a:spcBef>
                <a:spcPct val="50000"/>
              </a:spcBef>
              <a:buClr>
                <a:schemeClr val="accent1"/>
              </a:buClr>
              <a:buSzPct val="110000"/>
              <a:buFont typeface="Arial" charset="0"/>
              <a:buNone/>
            </a:pPr>
            <a:r>
              <a:rPr lang="en-US" sz="2100">
                <a:solidFill>
                  <a:schemeClr val="hlink"/>
                </a:solidFill>
              </a:rPr>
              <a:t>Fase II</a:t>
            </a:r>
          </a:p>
        </p:txBody>
      </p:sp>
      <p:sp>
        <p:nvSpPr>
          <p:cNvPr id="9223" name="Rectangle 7"/>
          <p:cNvSpPr>
            <a:spLocks noChangeArrowheads="1"/>
          </p:cNvSpPr>
          <p:nvPr/>
        </p:nvSpPr>
        <p:spPr bwMode="auto">
          <a:xfrm>
            <a:off x="4851400" y="1412875"/>
            <a:ext cx="4184650" cy="1511300"/>
          </a:xfrm>
          <a:prstGeom prst="rect">
            <a:avLst/>
          </a:prstGeom>
          <a:noFill/>
          <a:ln w="9525">
            <a:noFill/>
            <a:miter lim="800000"/>
            <a:headEnd/>
            <a:tailEnd/>
          </a:ln>
        </p:spPr>
        <p:txBody>
          <a:bodyPr lIns="0" tIns="0" rIns="0" bIns="0"/>
          <a:lstStyle/>
          <a:p>
            <a:pPr marL="177800" indent="-177800" eaLnBrk="0" hangingPunct="0">
              <a:lnSpc>
                <a:spcPct val="120000"/>
              </a:lnSpc>
              <a:spcBef>
                <a:spcPct val="50000"/>
              </a:spcBef>
              <a:buClr>
                <a:schemeClr val="accent1"/>
              </a:buClr>
              <a:buSzPct val="110000"/>
              <a:buFont typeface="Wingdings" pitchFamily="2" charset="2"/>
              <a:buChar char="v"/>
            </a:pPr>
            <a:r>
              <a:rPr lang="es-AR" sz="1800">
                <a:solidFill>
                  <a:schemeClr val="tx1"/>
                </a:solidFill>
                <a:sym typeface="Wingdings" pitchFamily="2" charset="2"/>
              </a:rPr>
              <a:t>Implementación</a:t>
            </a:r>
          </a:p>
          <a:p>
            <a:pPr marL="177800" indent="-177800" eaLnBrk="0" hangingPunct="0">
              <a:lnSpc>
                <a:spcPct val="120000"/>
              </a:lnSpc>
              <a:spcBef>
                <a:spcPct val="50000"/>
              </a:spcBef>
              <a:buClr>
                <a:schemeClr val="accent1"/>
              </a:buClr>
              <a:buSzPct val="110000"/>
              <a:buFont typeface="Wingdings" pitchFamily="2" charset="2"/>
              <a:buChar char="v"/>
            </a:pPr>
            <a:r>
              <a:rPr lang="es-AR" sz="1800">
                <a:solidFill>
                  <a:schemeClr val="tx1"/>
                </a:solidFill>
                <a:sym typeface="Wingdings" pitchFamily="2" charset="2"/>
              </a:rPr>
              <a:t>Monitoreo indicadores</a:t>
            </a:r>
          </a:p>
          <a:p>
            <a:pPr marL="177800" indent="-177800" eaLnBrk="0" hangingPunct="0">
              <a:lnSpc>
                <a:spcPct val="120000"/>
              </a:lnSpc>
              <a:spcBef>
                <a:spcPct val="50000"/>
              </a:spcBef>
              <a:buClr>
                <a:schemeClr val="accent1"/>
              </a:buClr>
              <a:buSzPct val="110000"/>
              <a:buFont typeface="Wingdings" pitchFamily="2" charset="2"/>
              <a:buChar char="v"/>
            </a:pPr>
            <a:r>
              <a:rPr lang="es-AR" sz="1800">
                <a:solidFill>
                  <a:schemeClr val="tx1"/>
                </a:solidFill>
                <a:sym typeface="Wingdings" pitchFamily="2" charset="2"/>
              </a:rPr>
              <a:t>Mejora sistémica de procesos</a:t>
            </a:r>
          </a:p>
          <a:p>
            <a:pPr marL="177800" indent="-177800" eaLnBrk="0" hangingPunct="0">
              <a:lnSpc>
                <a:spcPct val="120000"/>
              </a:lnSpc>
              <a:spcBef>
                <a:spcPct val="50000"/>
              </a:spcBef>
              <a:buClr>
                <a:schemeClr val="accent1"/>
              </a:buClr>
              <a:buSzPct val="110000"/>
              <a:buFont typeface="Wingdings" pitchFamily="2" charset="2"/>
              <a:buChar char="v"/>
            </a:pPr>
            <a:r>
              <a:rPr lang="es-AR" sz="1800">
                <a:solidFill>
                  <a:schemeClr val="tx1"/>
                </a:solidFill>
                <a:sym typeface="Wingdings" pitchFamily="2" charset="2"/>
              </a:rPr>
              <a:t>Creación de los círculos de calidad (T)</a:t>
            </a:r>
            <a:endParaRPr lang="es-AR" sz="1800">
              <a:solidFill>
                <a:schemeClr val="tx1"/>
              </a:solidFill>
            </a:endParaRPr>
          </a:p>
        </p:txBody>
      </p:sp>
      <p:sp>
        <p:nvSpPr>
          <p:cNvPr id="9224" name="Rectangle 8"/>
          <p:cNvSpPr>
            <a:spLocks noChangeArrowheads="1"/>
          </p:cNvSpPr>
          <p:nvPr/>
        </p:nvSpPr>
        <p:spPr bwMode="gray">
          <a:xfrm>
            <a:off x="3348038" y="3644900"/>
            <a:ext cx="2303462" cy="792163"/>
          </a:xfrm>
          <a:prstGeom prst="rect">
            <a:avLst/>
          </a:prstGeom>
          <a:solidFill>
            <a:schemeClr val="accent1"/>
          </a:solidFill>
          <a:ln w="9525">
            <a:noFill/>
            <a:miter lim="800000"/>
            <a:headEnd/>
            <a:tailEnd/>
          </a:ln>
        </p:spPr>
        <p:txBody>
          <a:bodyPr wrap="none" anchor="ctr"/>
          <a:lstStyle/>
          <a:p>
            <a:pPr algn="ctr" eaLnBrk="0" hangingPunct="0"/>
            <a:r>
              <a:rPr lang="en-US" sz="1600" b="1">
                <a:solidFill>
                  <a:schemeClr val="bg1"/>
                </a:solidFill>
              </a:rPr>
              <a:t>ORGANIZACIONALES</a:t>
            </a:r>
          </a:p>
        </p:txBody>
      </p:sp>
      <p:sp>
        <p:nvSpPr>
          <p:cNvPr id="9225" name="Rectangle 9"/>
          <p:cNvSpPr>
            <a:spLocks noChangeArrowheads="1"/>
          </p:cNvSpPr>
          <p:nvPr/>
        </p:nvSpPr>
        <p:spPr bwMode="gray">
          <a:xfrm>
            <a:off x="971550" y="5300663"/>
            <a:ext cx="2305050" cy="792162"/>
          </a:xfrm>
          <a:prstGeom prst="rect">
            <a:avLst/>
          </a:prstGeom>
          <a:solidFill>
            <a:schemeClr val="hlink"/>
          </a:solidFill>
          <a:ln w="9525">
            <a:noFill/>
            <a:miter lim="800000"/>
            <a:headEnd/>
            <a:tailEnd/>
          </a:ln>
        </p:spPr>
        <p:txBody>
          <a:bodyPr wrap="none" anchor="ctr"/>
          <a:lstStyle/>
          <a:p>
            <a:pPr algn="ctr" eaLnBrk="0" hangingPunct="0"/>
            <a:r>
              <a:rPr lang="en-US" sz="1800" b="1">
                <a:solidFill>
                  <a:schemeClr val="bg1"/>
                </a:solidFill>
              </a:rPr>
              <a:t>OPERATIVOS</a:t>
            </a:r>
          </a:p>
        </p:txBody>
      </p:sp>
      <p:sp>
        <p:nvSpPr>
          <p:cNvPr id="9226" name="Rectangle 8"/>
          <p:cNvSpPr>
            <a:spLocks noChangeArrowheads="1"/>
          </p:cNvSpPr>
          <p:nvPr/>
        </p:nvSpPr>
        <p:spPr bwMode="gray">
          <a:xfrm>
            <a:off x="5651500" y="5300663"/>
            <a:ext cx="2305050" cy="792162"/>
          </a:xfrm>
          <a:prstGeom prst="rect">
            <a:avLst/>
          </a:prstGeom>
          <a:solidFill>
            <a:srgbClr val="FFCC00"/>
          </a:solidFill>
          <a:ln w="9525">
            <a:noFill/>
            <a:miter lim="800000"/>
            <a:headEnd/>
            <a:tailEnd/>
          </a:ln>
        </p:spPr>
        <p:txBody>
          <a:bodyPr wrap="none" anchor="ctr"/>
          <a:lstStyle/>
          <a:p>
            <a:pPr algn="ctr" eaLnBrk="0" hangingPunct="0"/>
            <a:r>
              <a:rPr lang="en-US" sz="1800" b="1">
                <a:solidFill>
                  <a:schemeClr val="bg1"/>
                </a:solidFill>
              </a:rPr>
              <a:t>INFORMATIVOS</a:t>
            </a:r>
          </a:p>
        </p:txBody>
      </p:sp>
      <p:sp>
        <p:nvSpPr>
          <p:cNvPr id="9227" name="Rectangle 5"/>
          <p:cNvSpPr>
            <a:spLocks noChangeArrowheads="1"/>
          </p:cNvSpPr>
          <p:nvPr/>
        </p:nvSpPr>
        <p:spPr bwMode="auto">
          <a:xfrm>
            <a:off x="3563938" y="5013325"/>
            <a:ext cx="1871662" cy="431800"/>
          </a:xfrm>
          <a:prstGeom prst="rect">
            <a:avLst/>
          </a:prstGeom>
          <a:solidFill>
            <a:schemeClr val="bg1"/>
          </a:solidFill>
          <a:ln w="9525">
            <a:noFill/>
            <a:miter lim="800000"/>
            <a:headEnd/>
            <a:tailEnd/>
          </a:ln>
        </p:spPr>
        <p:txBody>
          <a:bodyPr lIns="0" tIns="0" rIns="0" bIns="0"/>
          <a:lstStyle/>
          <a:p>
            <a:pPr algn="ctr" eaLnBrk="0" hangingPunct="0">
              <a:lnSpc>
                <a:spcPct val="120000"/>
              </a:lnSpc>
              <a:spcBef>
                <a:spcPct val="50000"/>
              </a:spcBef>
              <a:buClr>
                <a:schemeClr val="accent1"/>
              </a:buClr>
              <a:buSzPct val="110000"/>
              <a:buFont typeface="Arial" charset="0"/>
              <a:buNone/>
            </a:pPr>
            <a:r>
              <a:rPr lang="en-US" sz="2100" b="1">
                <a:solidFill>
                  <a:schemeClr val="tx1"/>
                </a:solidFill>
              </a:rPr>
              <a:t>PROCESOS</a:t>
            </a:r>
          </a:p>
        </p:txBody>
      </p:sp>
    </p:spTree>
  </p:cSld>
  <p:clrMapOvr>
    <a:masterClrMapping/>
  </p:clrMapOvr>
  <p:transition advTm="72531"/>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1419225" y="1558925"/>
            <a:ext cx="6824663" cy="2470150"/>
          </a:xfrm>
          <a:prstGeom prst="rect">
            <a:avLst/>
          </a:prstGeom>
          <a:noFill/>
          <a:ln w="12700">
            <a:noFill/>
            <a:miter lim="800000"/>
            <a:headEnd/>
            <a:tailEnd/>
          </a:ln>
        </p:spPr>
        <p:txBody>
          <a:bodyPr lIns="0" anchor="b">
            <a:spAutoFit/>
          </a:bodyPr>
          <a:lstStyle/>
          <a:p>
            <a:r>
              <a:rPr lang="es-MX" sz="3600"/>
              <a:t>Procesos organizacionales</a:t>
            </a:r>
            <a:br>
              <a:rPr lang="es-MX" sz="3600"/>
            </a:br>
            <a:r>
              <a:rPr lang="es-MX" sz="3000"/>
              <a:t/>
            </a:r>
            <a:br>
              <a:rPr lang="es-MX" sz="3000"/>
            </a:br>
            <a:r>
              <a:rPr lang="es-MX" sz="3000"/>
              <a:t/>
            </a:r>
            <a:br>
              <a:rPr lang="es-MX" sz="3000"/>
            </a:br>
            <a:r>
              <a:rPr lang="es-MX" sz="3000"/>
              <a:t>Reorganización de los sectores operativos</a:t>
            </a:r>
            <a:endParaRPr lang="es-ES" sz="3000"/>
          </a:p>
        </p:txBody>
      </p:sp>
    </p:spTree>
  </p:cSld>
  <p:clrMapOvr>
    <a:masterClrMapping/>
  </p:clrMapOvr>
  <p:transition advTm="14437"/>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315913" y="138113"/>
            <a:ext cx="8034337" cy="719137"/>
          </a:xfrm>
        </p:spPr>
        <p:txBody>
          <a:bodyPr lIns="360000" anchor="b"/>
          <a:lstStyle/>
          <a:p>
            <a:pPr eaLnBrk="1" hangingPunct="1">
              <a:lnSpc>
                <a:spcPct val="100000"/>
              </a:lnSpc>
            </a:pPr>
            <a:r>
              <a:rPr lang="es-MX" smtClean="0"/>
              <a:t>Objetivo</a:t>
            </a:r>
            <a:endParaRPr lang="es-MX" sz="1200" smtClean="0"/>
          </a:p>
        </p:txBody>
      </p:sp>
      <p:sp>
        <p:nvSpPr>
          <p:cNvPr id="11267" name="Rectangle 3"/>
          <p:cNvSpPr>
            <a:spLocks noGrp="1" noChangeArrowheads="1"/>
          </p:cNvSpPr>
          <p:nvPr>
            <p:ph type="body" idx="4294967295"/>
          </p:nvPr>
        </p:nvSpPr>
        <p:spPr>
          <a:xfrm>
            <a:off x="428625" y="1000125"/>
            <a:ext cx="8143875" cy="4968875"/>
          </a:xfrm>
        </p:spPr>
        <p:txBody>
          <a:bodyPr/>
          <a:lstStyle/>
          <a:p>
            <a:pPr>
              <a:buFont typeface="Arial" charset="0"/>
              <a:buNone/>
            </a:pPr>
            <a:r>
              <a:rPr lang="es-ES_tradnl" sz="2000" smtClean="0">
                <a:solidFill>
                  <a:srgbClr val="003399"/>
                </a:solidFill>
              </a:rPr>
              <a:t>Producción &amp; Mantenimiento (Operaciones)</a:t>
            </a:r>
          </a:p>
          <a:p>
            <a:pPr lvl="1" algn="just"/>
            <a:r>
              <a:rPr lang="es-ES_tradnl" sz="1700" b="1" u="sng" smtClean="0">
                <a:solidFill>
                  <a:srgbClr val="FF0000"/>
                </a:solidFill>
                <a:ea typeface="ＭＳ Ｐゴシック" pitchFamily="34" charset="-128"/>
              </a:rPr>
              <a:t>Integrar</a:t>
            </a:r>
            <a:r>
              <a:rPr lang="es-ES_tradnl" sz="1700" smtClean="0">
                <a:ea typeface="ＭＳ Ｐゴシック" pitchFamily="34" charset="-128"/>
              </a:rPr>
              <a:t> bajo una misma responsabilidad los </a:t>
            </a:r>
            <a:r>
              <a:rPr lang="es-ES_tradnl" sz="1700" b="1" u="sng" smtClean="0">
                <a:solidFill>
                  <a:srgbClr val="FF0000"/>
                </a:solidFill>
                <a:ea typeface="ＭＳ Ｐゴシック" pitchFamily="34" charset="-128"/>
              </a:rPr>
              <a:t>sectores</a:t>
            </a:r>
            <a:r>
              <a:rPr lang="es-ES_tradnl" sz="1700" smtClean="0">
                <a:solidFill>
                  <a:srgbClr val="FF0000"/>
                </a:solidFill>
                <a:ea typeface="ＭＳ Ｐゴシック" pitchFamily="34" charset="-128"/>
              </a:rPr>
              <a:t> </a:t>
            </a:r>
            <a:r>
              <a:rPr lang="es-ES_tradnl" sz="1700" smtClean="0">
                <a:ea typeface="ＭＳ Ｐゴシック" pitchFamily="34" charset="-128"/>
              </a:rPr>
              <a:t>de Producción y Mantenimiento:</a:t>
            </a:r>
          </a:p>
          <a:p>
            <a:pPr lvl="2" algn="just"/>
            <a:r>
              <a:rPr lang="es-ES_tradnl" sz="1500" smtClean="0">
                <a:ea typeface="ＭＳ Ｐゴシック" pitchFamily="34" charset="-128"/>
              </a:rPr>
              <a:t>Eliminar la “</a:t>
            </a:r>
            <a:r>
              <a:rPr lang="es-ES_tradnl" sz="1500" b="1" u="sng" smtClean="0">
                <a:ea typeface="ＭＳ Ｐゴシック" pitchFamily="34" charset="-128"/>
              </a:rPr>
              <a:t>sectorización</a:t>
            </a:r>
            <a:r>
              <a:rPr lang="es-ES_tradnl" sz="1500" smtClean="0">
                <a:ea typeface="ＭＳ Ｐゴシック" pitchFamily="34" charset="-128"/>
              </a:rPr>
              <a:t>”, </a:t>
            </a:r>
          </a:p>
          <a:p>
            <a:pPr lvl="2" algn="just"/>
            <a:r>
              <a:rPr lang="es-ES_tradnl" sz="1500" b="1" u="sng" smtClean="0">
                <a:solidFill>
                  <a:srgbClr val="FF0000"/>
                </a:solidFill>
                <a:ea typeface="ＭＳ Ｐゴシック" pitchFamily="34" charset="-128"/>
              </a:rPr>
              <a:t>Reasignar recursos </a:t>
            </a:r>
            <a:r>
              <a:rPr lang="es-ES_tradnl" sz="1500" smtClean="0">
                <a:ea typeface="ＭＳ Ｐゴシック" pitchFamily="34" charset="-128"/>
              </a:rPr>
              <a:t>y cargas existentes, </a:t>
            </a:r>
          </a:p>
          <a:p>
            <a:pPr lvl="2" algn="just"/>
            <a:r>
              <a:rPr lang="es-ES_tradnl" sz="1500" b="1" u="sng" smtClean="0">
                <a:solidFill>
                  <a:srgbClr val="FF0000"/>
                </a:solidFill>
                <a:ea typeface="ＭＳ Ｐゴシック" pitchFamily="34" charset="-128"/>
              </a:rPr>
              <a:t>Potenciar funciones claves y la multifunción (el “trabajador polivalente” de Toyota)</a:t>
            </a:r>
            <a:r>
              <a:rPr lang="es-ES_tradnl" sz="1500" smtClean="0">
                <a:ea typeface="ＭＳ Ｐゴシック" pitchFamily="34" charset="-128"/>
              </a:rPr>
              <a:t>, con el fin de mejorar la eficiencia y productividad de las operaciones.</a:t>
            </a:r>
          </a:p>
          <a:p>
            <a:pPr algn="just">
              <a:buFont typeface="Arial" charset="0"/>
              <a:buNone/>
            </a:pPr>
            <a:r>
              <a:rPr lang="es-ES_tradnl" sz="2000" smtClean="0">
                <a:solidFill>
                  <a:srgbClr val="003399"/>
                </a:solidFill>
              </a:rPr>
              <a:t>Ingeniería</a:t>
            </a:r>
          </a:p>
          <a:p>
            <a:pPr lvl="1" algn="just"/>
            <a:r>
              <a:rPr lang="es-ES_tradnl" sz="1700" smtClean="0">
                <a:ea typeface="ＭＳ Ｐゴシック" pitchFamily="34" charset="-128"/>
              </a:rPr>
              <a:t>Reunir en el sector de Ingeniería toda aquella función que sea de </a:t>
            </a:r>
            <a:r>
              <a:rPr lang="es-ES_tradnl" sz="1700" b="1" u="sng" smtClean="0">
                <a:solidFill>
                  <a:srgbClr val="FF0000"/>
                </a:solidFill>
                <a:ea typeface="ＭＳ Ｐゴシック" pitchFamily="34" charset="-128"/>
              </a:rPr>
              <a:t>diseño</a:t>
            </a:r>
            <a:r>
              <a:rPr lang="es-ES_tradnl" sz="1700" smtClean="0">
                <a:ea typeface="ＭＳ Ｐゴシック" pitchFamily="34" charset="-128"/>
              </a:rPr>
              <a:t>, </a:t>
            </a:r>
            <a:r>
              <a:rPr lang="es-ES_tradnl" sz="1700" b="1" u="sng" smtClean="0">
                <a:solidFill>
                  <a:srgbClr val="FF0000"/>
                </a:solidFill>
                <a:ea typeface="ＭＳ Ｐゴシック" pitchFamily="34" charset="-128"/>
              </a:rPr>
              <a:t>análisis y planificación </a:t>
            </a:r>
            <a:r>
              <a:rPr lang="es-ES_tradnl" sz="1700" smtClean="0">
                <a:ea typeface="ＭＳ Ｐゴシック" pitchFamily="34" charset="-128"/>
              </a:rPr>
              <a:t>de mediano y largo plazo, pasando al sector de Operaciones todo lo relacionado con la </a:t>
            </a:r>
            <a:r>
              <a:rPr lang="es-ES_tradnl" sz="1700" b="1" u="sng" smtClean="0">
                <a:ea typeface="ＭＳ Ｐゴシック" pitchFamily="34" charset="-128"/>
              </a:rPr>
              <a:t>gestión y operación</a:t>
            </a:r>
            <a:r>
              <a:rPr lang="es-ES_tradnl" sz="1700" smtClean="0">
                <a:ea typeface="ＭＳ Ｐゴシック" pitchFamily="34" charset="-128"/>
              </a:rPr>
              <a:t> de corto y mediano plazo.</a:t>
            </a:r>
          </a:p>
          <a:p>
            <a:pPr lvl="1" algn="just">
              <a:buFont typeface="Arial" charset="0"/>
              <a:buNone/>
            </a:pPr>
            <a:endParaRPr lang="es-ES_tradnl" sz="1700" smtClean="0">
              <a:solidFill>
                <a:srgbClr val="0000FF"/>
              </a:solidFill>
              <a:ea typeface="ＭＳ Ｐゴシック" pitchFamily="34" charset="-128"/>
            </a:endParaRPr>
          </a:p>
          <a:p>
            <a:pPr>
              <a:buFont typeface="Arial" charset="0"/>
              <a:buNone/>
            </a:pPr>
            <a:endParaRPr lang="es-ES_tradnl" smtClean="0">
              <a:solidFill>
                <a:srgbClr val="003399"/>
              </a:solidFill>
            </a:endParaRPr>
          </a:p>
        </p:txBody>
      </p:sp>
    </p:spTree>
  </p:cSld>
  <p:clrMapOvr>
    <a:masterClrMapping/>
  </p:clrMapOvr>
  <p:transition advTm="87578"/>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315913" y="138113"/>
            <a:ext cx="8034337" cy="719137"/>
          </a:xfrm>
        </p:spPr>
        <p:txBody>
          <a:bodyPr lIns="360000" anchor="b"/>
          <a:lstStyle/>
          <a:p>
            <a:pPr eaLnBrk="1" hangingPunct="1">
              <a:lnSpc>
                <a:spcPct val="100000"/>
              </a:lnSpc>
            </a:pPr>
            <a:r>
              <a:rPr lang="es-MX" smtClean="0"/>
              <a:t>¿Quienes?</a:t>
            </a:r>
            <a:endParaRPr lang="es-MX" sz="1200" smtClean="0"/>
          </a:p>
        </p:txBody>
      </p:sp>
      <p:sp>
        <p:nvSpPr>
          <p:cNvPr id="12291" name="Rectangle 3"/>
          <p:cNvSpPr>
            <a:spLocks noGrp="1" noChangeArrowheads="1"/>
          </p:cNvSpPr>
          <p:nvPr>
            <p:ph type="body" idx="4294967295"/>
          </p:nvPr>
        </p:nvSpPr>
        <p:spPr>
          <a:xfrm>
            <a:off x="428625" y="1000125"/>
            <a:ext cx="8143875" cy="5143500"/>
          </a:xfrm>
        </p:spPr>
        <p:txBody>
          <a:bodyPr/>
          <a:lstStyle/>
          <a:p>
            <a:pPr lvl="1" algn="just"/>
            <a:r>
              <a:rPr lang="es-ES_tradnl" sz="1800" smtClean="0">
                <a:ea typeface="ＭＳ Ｐゴシック" pitchFamily="34" charset="-128"/>
              </a:rPr>
              <a:t>Director de Operaciones.</a:t>
            </a:r>
          </a:p>
          <a:p>
            <a:pPr lvl="1" algn="just"/>
            <a:r>
              <a:rPr lang="es-ES_tradnl" sz="1800" smtClean="0">
                <a:ea typeface="ＭＳ Ｐゴシック" pitchFamily="34" charset="-128"/>
              </a:rPr>
              <a:t>Gerente de Operaciones del Area.</a:t>
            </a:r>
          </a:p>
          <a:p>
            <a:pPr lvl="1" algn="just"/>
            <a:r>
              <a:rPr lang="es-ES_tradnl" sz="1800" smtClean="0">
                <a:ea typeface="ＭＳ Ｐゴシック" pitchFamily="34" charset="-128"/>
              </a:rPr>
              <a:t>Gerente de Abastecimientos.</a:t>
            </a:r>
          </a:p>
          <a:p>
            <a:pPr lvl="1" algn="just"/>
            <a:r>
              <a:rPr lang="es-ES_tradnl" sz="1800" smtClean="0">
                <a:solidFill>
                  <a:srgbClr val="0000FF"/>
                </a:solidFill>
                <a:ea typeface="ＭＳ Ｐゴシック" pitchFamily="34" charset="-128"/>
              </a:rPr>
              <a:t>Consultor.</a:t>
            </a:r>
            <a:endParaRPr lang="es-ES_tradnl" smtClean="0">
              <a:solidFill>
                <a:srgbClr val="0000FF"/>
              </a:solidFill>
              <a:ea typeface="ＭＳ Ｐゴシック" pitchFamily="34" charset="-128"/>
            </a:endParaRPr>
          </a:p>
          <a:p>
            <a:pPr lvl="1" algn="just">
              <a:buFont typeface="Arial" charset="0"/>
              <a:buNone/>
            </a:pPr>
            <a:endParaRPr lang="es-ES_tradnl" sz="1800" smtClean="0">
              <a:ea typeface="ＭＳ Ｐゴシック" pitchFamily="34" charset="-128"/>
            </a:endParaRPr>
          </a:p>
          <a:p>
            <a:pPr>
              <a:buFont typeface="Arial" charset="0"/>
              <a:buNone/>
            </a:pPr>
            <a:endParaRPr lang="es-ES_tradnl" smtClean="0">
              <a:solidFill>
                <a:srgbClr val="003399"/>
              </a:solidFill>
            </a:endParaRPr>
          </a:p>
        </p:txBody>
      </p:sp>
      <p:sp>
        <p:nvSpPr>
          <p:cNvPr id="4" name="Rectangle 2"/>
          <p:cNvSpPr txBox="1">
            <a:spLocks noChangeArrowheads="1"/>
          </p:cNvSpPr>
          <p:nvPr/>
        </p:nvSpPr>
        <p:spPr bwMode="auto">
          <a:xfrm>
            <a:off x="400050" y="3071813"/>
            <a:ext cx="9140825" cy="719137"/>
          </a:xfrm>
          <a:prstGeom prst="rect">
            <a:avLst/>
          </a:prstGeom>
          <a:noFill/>
          <a:ln w="12700">
            <a:noFill/>
            <a:miter lim="800000"/>
            <a:headEnd/>
            <a:tailEnd/>
          </a:ln>
        </p:spPr>
        <p:txBody>
          <a:bodyPr lIns="360000" tIns="28800" rIns="360000" bIns="28800" anchor="b"/>
          <a:lstStyle/>
          <a:p>
            <a:pPr>
              <a:defRPr/>
            </a:pPr>
            <a:r>
              <a:rPr lang="es-MX" sz="2400" kern="0" dirty="0">
                <a:solidFill>
                  <a:schemeClr val="accent2"/>
                </a:solidFill>
                <a:latin typeface="+mj-lt"/>
                <a:ea typeface="+mj-ea"/>
                <a:cs typeface="+mj-cs"/>
              </a:rPr>
              <a:t>¿Cómo?</a:t>
            </a:r>
            <a:endParaRPr lang="es-MX" sz="1000" kern="0" dirty="0">
              <a:solidFill>
                <a:schemeClr val="accent2"/>
              </a:solidFill>
              <a:latin typeface="+mj-lt"/>
              <a:ea typeface="+mj-ea"/>
              <a:cs typeface="+mj-cs"/>
            </a:endParaRPr>
          </a:p>
        </p:txBody>
      </p:sp>
      <p:sp>
        <p:nvSpPr>
          <p:cNvPr id="5" name="Rectangle 3"/>
          <p:cNvSpPr txBox="1">
            <a:spLocks noChangeArrowheads="1"/>
          </p:cNvSpPr>
          <p:nvPr/>
        </p:nvSpPr>
        <p:spPr bwMode="auto">
          <a:xfrm>
            <a:off x="500063" y="4071938"/>
            <a:ext cx="8143875" cy="2143125"/>
          </a:xfrm>
          <a:prstGeom prst="rect">
            <a:avLst/>
          </a:prstGeom>
          <a:noFill/>
          <a:ln w="9525">
            <a:noFill/>
            <a:miter lim="800000"/>
            <a:headEnd/>
            <a:tailEnd/>
          </a:ln>
        </p:spPr>
        <p:txBody>
          <a:bodyPr lIns="0" tIns="0" rIns="0" bIns="0"/>
          <a:lstStyle/>
          <a:p>
            <a:pPr marL="644525" lvl="1" indent="-187325" algn="just" eaLnBrk="0" hangingPunct="0">
              <a:lnSpc>
                <a:spcPct val="120000"/>
              </a:lnSpc>
              <a:spcBef>
                <a:spcPct val="50000"/>
              </a:spcBef>
              <a:buClr>
                <a:schemeClr val="tx1"/>
              </a:buClr>
              <a:buFontTx/>
              <a:buChar char="•"/>
              <a:defRPr/>
            </a:pPr>
            <a:r>
              <a:rPr lang="es-ES_tradnl" sz="1800" kern="0" dirty="0">
                <a:solidFill>
                  <a:schemeClr val="tx1"/>
                </a:solidFill>
                <a:latin typeface="+mn-lt"/>
                <a:ea typeface="+mn-ea"/>
              </a:rPr>
              <a:t>Relevamiento Inicial.</a:t>
            </a:r>
          </a:p>
          <a:p>
            <a:pPr marL="644525" lvl="1" indent="-187325" algn="just" eaLnBrk="0" hangingPunct="0">
              <a:lnSpc>
                <a:spcPct val="120000"/>
              </a:lnSpc>
              <a:spcBef>
                <a:spcPct val="50000"/>
              </a:spcBef>
              <a:buClr>
                <a:schemeClr val="tx1"/>
              </a:buClr>
              <a:buFontTx/>
              <a:buChar char="•"/>
              <a:defRPr/>
            </a:pPr>
            <a:r>
              <a:rPr lang="es-ES_tradnl" sz="1800" kern="0" dirty="0">
                <a:solidFill>
                  <a:schemeClr val="tx1"/>
                </a:solidFill>
                <a:latin typeface="+mn-lt"/>
                <a:ea typeface="+mn-ea"/>
              </a:rPr>
              <a:t>Alineación Continua de Expectativas.</a:t>
            </a:r>
          </a:p>
          <a:p>
            <a:pPr marL="644525" lvl="1" indent="-187325" algn="just" eaLnBrk="0" hangingPunct="0">
              <a:lnSpc>
                <a:spcPct val="120000"/>
              </a:lnSpc>
              <a:spcBef>
                <a:spcPct val="50000"/>
              </a:spcBef>
              <a:buClr>
                <a:schemeClr val="tx1"/>
              </a:buClr>
              <a:buFontTx/>
              <a:buChar char="•"/>
              <a:defRPr/>
            </a:pPr>
            <a:r>
              <a:rPr lang="es-ES_tradnl" sz="1800" kern="0" dirty="0">
                <a:solidFill>
                  <a:schemeClr val="tx1"/>
                </a:solidFill>
                <a:latin typeface="+mn-lt"/>
                <a:ea typeface="+mn-ea"/>
              </a:rPr>
              <a:t>Entrevistas con Jefes de Sector y Supervisores.</a:t>
            </a:r>
          </a:p>
          <a:p>
            <a:pPr marL="644525" lvl="1" indent="-187325" algn="just" eaLnBrk="0" hangingPunct="0">
              <a:lnSpc>
                <a:spcPct val="120000"/>
              </a:lnSpc>
              <a:spcBef>
                <a:spcPct val="50000"/>
              </a:spcBef>
              <a:buClr>
                <a:schemeClr val="tx1"/>
              </a:buClr>
              <a:buFontTx/>
              <a:buChar char="•"/>
              <a:defRPr/>
            </a:pPr>
            <a:r>
              <a:rPr lang="es-ES_tradnl" sz="1800" kern="0" dirty="0">
                <a:solidFill>
                  <a:schemeClr val="tx1"/>
                </a:solidFill>
                <a:latin typeface="+mn-lt"/>
                <a:ea typeface="+mn-ea"/>
              </a:rPr>
              <a:t>Análisis de Contratos y Cargas de Trabajo.</a:t>
            </a:r>
          </a:p>
          <a:p>
            <a:pPr marL="644525" lvl="1" indent="-187325" algn="just" eaLnBrk="0" hangingPunct="0">
              <a:lnSpc>
                <a:spcPct val="120000"/>
              </a:lnSpc>
              <a:spcBef>
                <a:spcPct val="50000"/>
              </a:spcBef>
              <a:buClr>
                <a:schemeClr val="tx1"/>
              </a:buClr>
              <a:buFontTx/>
              <a:buChar char="•"/>
              <a:defRPr/>
            </a:pPr>
            <a:r>
              <a:rPr lang="es-ES_tradnl" sz="1800" kern="0" dirty="0">
                <a:solidFill>
                  <a:schemeClr val="tx1"/>
                </a:solidFill>
                <a:latin typeface="+mn-lt"/>
                <a:ea typeface="+mn-ea"/>
              </a:rPr>
              <a:t>Reuniones de Coordinación Semanales.</a:t>
            </a:r>
          </a:p>
          <a:p>
            <a:pPr marL="644525" lvl="1" indent="-187325" algn="just" eaLnBrk="0" hangingPunct="0">
              <a:lnSpc>
                <a:spcPct val="120000"/>
              </a:lnSpc>
              <a:spcBef>
                <a:spcPct val="50000"/>
              </a:spcBef>
              <a:buClr>
                <a:schemeClr val="tx1"/>
              </a:buClr>
              <a:buFontTx/>
              <a:buChar char="•"/>
              <a:defRPr/>
            </a:pPr>
            <a:endParaRPr lang="es-ES_tradnl" sz="1600" kern="0" dirty="0">
              <a:solidFill>
                <a:srgbClr val="0000FF"/>
              </a:solidFill>
              <a:latin typeface="+mn-lt"/>
              <a:ea typeface="+mn-ea"/>
            </a:endParaRPr>
          </a:p>
          <a:p>
            <a:pPr marL="644525" lvl="1" indent="-187325" algn="just" eaLnBrk="0" hangingPunct="0">
              <a:lnSpc>
                <a:spcPct val="120000"/>
              </a:lnSpc>
              <a:spcBef>
                <a:spcPct val="50000"/>
              </a:spcBef>
              <a:buClr>
                <a:schemeClr val="tx1"/>
              </a:buClr>
              <a:defRPr/>
            </a:pPr>
            <a:endParaRPr lang="es-ES_tradnl" sz="1800" kern="0" dirty="0">
              <a:solidFill>
                <a:schemeClr val="tx1"/>
              </a:solidFill>
              <a:latin typeface="+mn-lt"/>
              <a:ea typeface="+mn-ea"/>
            </a:endParaRPr>
          </a:p>
          <a:p>
            <a:pPr marL="177800" indent="-177800" eaLnBrk="0" hangingPunct="0">
              <a:lnSpc>
                <a:spcPct val="120000"/>
              </a:lnSpc>
              <a:spcBef>
                <a:spcPct val="50000"/>
              </a:spcBef>
              <a:buClr>
                <a:srgbClr val="0079CB"/>
              </a:buClr>
              <a:defRPr/>
            </a:pPr>
            <a:endParaRPr lang="es-ES_tradnl" sz="1800" kern="0" dirty="0">
              <a:solidFill>
                <a:srgbClr val="003399"/>
              </a:solidFill>
              <a:latin typeface="+mn-lt"/>
              <a:ea typeface="+mn-ea"/>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315913" y="138113"/>
            <a:ext cx="8034337" cy="719137"/>
          </a:xfrm>
        </p:spPr>
        <p:txBody>
          <a:bodyPr lIns="360000" anchor="b"/>
          <a:lstStyle/>
          <a:p>
            <a:pPr eaLnBrk="1" hangingPunct="1">
              <a:lnSpc>
                <a:spcPct val="100000"/>
              </a:lnSpc>
            </a:pPr>
            <a:r>
              <a:rPr lang="es-MX" smtClean="0"/>
              <a:t>Restructuración del sector de Operaciones</a:t>
            </a:r>
            <a:br>
              <a:rPr lang="es-MX" smtClean="0"/>
            </a:br>
            <a:endParaRPr lang="es-MX" sz="1200" smtClean="0"/>
          </a:p>
        </p:txBody>
      </p:sp>
      <p:sp>
        <p:nvSpPr>
          <p:cNvPr id="4" name="Rectangle 3"/>
          <p:cNvSpPr txBox="1">
            <a:spLocks noChangeArrowheads="1"/>
          </p:cNvSpPr>
          <p:nvPr/>
        </p:nvSpPr>
        <p:spPr bwMode="auto">
          <a:xfrm>
            <a:off x="428625" y="1357313"/>
            <a:ext cx="8143875" cy="4754562"/>
          </a:xfrm>
          <a:prstGeom prst="rect">
            <a:avLst/>
          </a:prstGeom>
          <a:noFill/>
          <a:ln w="9525">
            <a:noFill/>
            <a:miter lim="800000"/>
            <a:headEnd/>
            <a:tailEnd/>
          </a:ln>
        </p:spPr>
        <p:txBody>
          <a:bodyPr lIns="0" tIns="0" rIns="0" bIns="0"/>
          <a:lstStyle/>
          <a:p>
            <a:pPr algn="just">
              <a:lnSpc>
                <a:spcPct val="120000"/>
              </a:lnSpc>
              <a:spcBef>
                <a:spcPts val="1025"/>
              </a:spcBef>
            </a:pPr>
            <a:r>
              <a:rPr lang="es-ES" sz="1800">
                <a:solidFill>
                  <a:schemeClr val="tx1"/>
                </a:solidFill>
              </a:rPr>
              <a:t>Los sectores de Producción &amp; Mantenimiento se integraron en la nueva estructura de Operaciones. La restructuración contempló la:  </a:t>
            </a:r>
          </a:p>
          <a:p>
            <a:pPr algn="just">
              <a:spcBef>
                <a:spcPct val="50000"/>
              </a:spcBef>
            </a:pPr>
            <a:endParaRPr lang="es-ES" sz="500">
              <a:solidFill>
                <a:schemeClr val="tx1"/>
              </a:solidFill>
            </a:endParaRPr>
          </a:p>
          <a:p>
            <a:pPr marL="644525" lvl="1" indent="-187325" algn="just" eaLnBrk="0" hangingPunct="0">
              <a:lnSpc>
                <a:spcPct val="120000"/>
              </a:lnSpc>
              <a:spcBef>
                <a:spcPct val="50000"/>
              </a:spcBef>
              <a:buClr>
                <a:schemeClr val="tx1"/>
              </a:buClr>
              <a:buFont typeface="Arial" charset="0"/>
              <a:buChar char="•"/>
            </a:pPr>
            <a:r>
              <a:rPr lang="es-ES" sz="1700" b="1" u="sng">
                <a:solidFill>
                  <a:schemeClr val="tx1"/>
                </a:solidFill>
              </a:rPr>
              <a:t>Creación</a:t>
            </a:r>
            <a:r>
              <a:rPr lang="es-ES" sz="1700">
                <a:solidFill>
                  <a:schemeClr val="tx1"/>
                </a:solidFill>
              </a:rPr>
              <a:t> de 2 áreas de Operaciones, cada una con responsabilidad en la producción, operación y mantenimiento de las instalaciones de su área (yacimiento dividido en 2). Se pasó de una división funcional a una división geográfica.</a:t>
            </a:r>
          </a:p>
          <a:p>
            <a:pPr marL="644525" lvl="1" indent="-187325" algn="just" eaLnBrk="0" hangingPunct="0">
              <a:lnSpc>
                <a:spcPct val="120000"/>
              </a:lnSpc>
              <a:spcBef>
                <a:spcPct val="50000"/>
              </a:spcBef>
              <a:buClr>
                <a:schemeClr val="tx1"/>
              </a:buClr>
              <a:buFont typeface="Arial" charset="0"/>
              <a:buChar char="•"/>
            </a:pPr>
            <a:r>
              <a:rPr lang="es-ES" sz="1700" b="1" u="sng">
                <a:solidFill>
                  <a:schemeClr val="tx1"/>
                </a:solidFill>
              </a:rPr>
              <a:t>Descentralización</a:t>
            </a:r>
            <a:r>
              <a:rPr lang="es-ES" sz="1700">
                <a:solidFill>
                  <a:schemeClr val="tx1"/>
                </a:solidFill>
              </a:rPr>
              <a:t> del sector de Mantenimiento en aquellos rubros que así lo ameritan.</a:t>
            </a:r>
          </a:p>
          <a:p>
            <a:pPr marL="644525" lvl="1" indent="-187325" algn="just" eaLnBrk="0" hangingPunct="0">
              <a:lnSpc>
                <a:spcPct val="120000"/>
              </a:lnSpc>
              <a:spcBef>
                <a:spcPct val="50000"/>
              </a:spcBef>
              <a:buClr>
                <a:schemeClr val="tx1"/>
              </a:buClr>
              <a:buFont typeface="Arial" charset="0"/>
              <a:buChar char="•"/>
            </a:pPr>
            <a:r>
              <a:rPr lang="es-ES" sz="1700" b="1" u="sng">
                <a:solidFill>
                  <a:schemeClr val="tx1"/>
                </a:solidFill>
              </a:rPr>
              <a:t>Creación</a:t>
            </a:r>
            <a:r>
              <a:rPr lang="es-ES" sz="1700">
                <a:solidFill>
                  <a:schemeClr val="tx1"/>
                </a:solidFill>
              </a:rPr>
              <a:t> de un sector centralizado de Pulling, responsable de todo el proceso.</a:t>
            </a:r>
          </a:p>
          <a:p>
            <a:pPr marL="644525" lvl="1" indent="-187325" algn="just" eaLnBrk="0" hangingPunct="0">
              <a:lnSpc>
                <a:spcPct val="120000"/>
              </a:lnSpc>
              <a:spcBef>
                <a:spcPct val="50000"/>
              </a:spcBef>
              <a:buClr>
                <a:schemeClr val="tx1"/>
              </a:buClr>
              <a:buFont typeface="Arial" charset="0"/>
              <a:buChar char="•"/>
            </a:pPr>
            <a:r>
              <a:rPr lang="es-ES" sz="1700" b="1" u="sng">
                <a:solidFill>
                  <a:schemeClr val="tx1"/>
                </a:solidFill>
              </a:rPr>
              <a:t>Unificación</a:t>
            </a:r>
            <a:r>
              <a:rPr lang="es-ES" sz="1700">
                <a:solidFill>
                  <a:schemeClr val="tx1"/>
                </a:solidFill>
              </a:rPr>
              <a:t> de funciones operativas de Recuperación Secundaria.</a:t>
            </a:r>
            <a:endParaRPr lang="es-MX" sz="1700">
              <a:solidFill>
                <a:schemeClr val="tx1"/>
              </a:solidFill>
            </a:endParaRPr>
          </a:p>
          <a:p>
            <a:pPr eaLnBrk="0" hangingPunct="0">
              <a:lnSpc>
                <a:spcPct val="120000"/>
              </a:lnSpc>
              <a:spcBef>
                <a:spcPct val="50000"/>
              </a:spcBef>
              <a:buClr>
                <a:srgbClr val="0079CB"/>
              </a:buClr>
            </a:pPr>
            <a:endParaRPr lang="es-ES_tradnl" sz="1800">
              <a:solidFill>
                <a:srgbClr val="003399"/>
              </a:solidFill>
            </a:endParaRPr>
          </a:p>
        </p:txBody>
      </p:sp>
    </p:spTree>
  </p:cSld>
  <p:clrMapOvr>
    <a:masterClrMapping/>
  </p:clrMapOvr>
  <p:transition advTm="80953"/>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315913" y="138113"/>
            <a:ext cx="8034337" cy="719137"/>
          </a:xfrm>
        </p:spPr>
        <p:txBody>
          <a:bodyPr lIns="360000" anchor="b"/>
          <a:lstStyle/>
          <a:p>
            <a:pPr eaLnBrk="1" hangingPunct="1"/>
            <a:r>
              <a:rPr lang="es-MX" smtClean="0"/>
              <a:t>Descentralización del sector Mantenimiento</a:t>
            </a:r>
            <a:endParaRPr lang="es-MX" sz="1200" smtClean="0"/>
          </a:p>
        </p:txBody>
      </p:sp>
      <p:sp>
        <p:nvSpPr>
          <p:cNvPr id="5" name="Rectangle 3"/>
          <p:cNvSpPr txBox="1">
            <a:spLocks noChangeArrowheads="1"/>
          </p:cNvSpPr>
          <p:nvPr/>
        </p:nvSpPr>
        <p:spPr bwMode="auto">
          <a:xfrm>
            <a:off x="428625" y="1071563"/>
            <a:ext cx="8143875" cy="5500687"/>
          </a:xfrm>
          <a:prstGeom prst="rect">
            <a:avLst/>
          </a:prstGeom>
          <a:noFill/>
          <a:ln w="9525">
            <a:noFill/>
            <a:miter lim="800000"/>
            <a:headEnd/>
            <a:tailEnd/>
          </a:ln>
        </p:spPr>
        <p:txBody>
          <a:bodyPr lIns="0" tIns="0" rIns="0" bIns="0"/>
          <a:lstStyle/>
          <a:p>
            <a:pPr marL="177800" indent="-177800" eaLnBrk="0" hangingPunct="0">
              <a:lnSpc>
                <a:spcPct val="120000"/>
              </a:lnSpc>
              <a:spcBef>
                <a:spcPct val="50000"/>
              </a:spcBef>
              <a:buClr>
                <a:srgbClr val="0079CB"/>
              </a:buClr>
            </a:pPr>
            <a:r>
              <a:rPr lang="es-ES_tradnl" sz="2000">
                <a:solidFill>
                  <a:srgbClr val="003399"/>
                </a:solidFill>
              </a:rPr>
              <a:t>A Operaciones</a:t>
            </a:r>
            <a:endParaRPr lang="es-ES_tradnl" sz="1600" i="1">
              <a:solidFill>
                <a:srgbClr val="003399"/>
              </a:solidFill>
            </a:endParaRPr>
          </a:p>
          <a:p>
            <a:pPr marL="644525" lvl="1" indent="-187325" algn="just" eaLnBrk="0" hangingPunct="0">
              <a:lnSpc>
                <a:spcPct val="120000"/>
              </a:lnSpc>
              <a:spcBef>
                <a:spcPts val="600"/>
              </a:spcBef>
              <a:buClr>
                <a:schemeClr val="tx1"/>
              </a:buClr>
              <a:buFont typeface="Arial" charset="0"/>
              <a:buChar char="•"/>
            </a:pPr>
            <a:r>
              <a:rPr lang="es-ES" sz="1700">
                <a:solidFill>
                  <a:schemeClr val="tx1"/>
                </a:solidFill>
              </a:rPr>
              <a:t>Tareas de </a:t>
            </a:r>
            <a:r>
              <a:rPr lang="es-ES_tradnl" sz="1700">
                <a:solidFill>
                  <a:schemeClr val="tx1"/>
                </a:solidFill>
              </a:rPr>
              <a:t>Mantenimiento Mecánico, Eléctrico e Instrumental.</a:t>
            </a:r>
          </a:p>
          <a:p>
            <a:pPr marL="644525" lvl="1" indent="-187325" algn="just" eaLnBrk="0" hangingPunct="0">
              <a:lnSpc>
                <a:spcPct val="120000"/>
              </a:lnSpc>
              <a:spcBef>
                <a:spcPts val="600"/>
              </a:spcBef>
              <a:buClr>
                <a:schemeClr val="tx1"/>
              </a:buClr>
              <a:buFont typeface="Arial" charset="0"/>
              <a:buChar char="•"/>
            </a:pPr>
            <a:r>
              <a:rPr lang="es-ES_tradnl" sz="1700">
                <a:solidFill>
                  <a:schemeClr val="tx1"/>
                </a:solidFill>
              </a:rPr>
              <a:t>Servicio de Soldadura de Campo y Atención de Superficie.</a:t>
            </a:r>
            <a:r>
              <a:rPr lang="es-ES" sz="1700">
                <a:solidFill>
                  <a:schemeClr val="tx1"/>
                </a:solidFill>
              </a:rPr>
              <a:t> </a:t>
            </a:r>
            <a:endParaRPr lang="es-ES_tradnl" sz="1700">
              <a:solidFill>
                <a:schemeClr val="tx1"/>
              </a:solidFill>
            </a:endParaRPr>
          </a:p>
          <a:p>
            <a:pPr marL="177800" indent="-177800" algn="just" eaLnBrk="0" hangingPunct="0">
              <a:lnSpc>
                <a:spcPct val="120000"/>
              </a:lnSpc>
              <a:spcBef>
                <a:spcPts val="1200"/>
              </a:spcBef>
              <a:buClr>
                <a:srgbClr val="0079CB"/>
              </a:buClr>
            </a:pPr>
            <a:r>
              <a:rPr lang="es-ES_tradnl" sz="2000">
                <a:solidFill>
                  <a:srgbClr val="003399"/>
                </a:solidFill>
              </a:rPr>
              <a:t>A Ingeniería</a:t>
            </a:r>
          </a:p>
          <a:p>
            <a:pPr marL="644525" lvl="1" indent="-187325" algn="just" eaLnBrk="0" hangingPunct="0">
              <a:lnSpc>
                <a:spcPct val="120000"/>
              </a:lnSpc>
              <a:spcBef>
                <a:spcPts val="600"/>
              </a:spcBef>
              <a:buClr>
                <a:schemeClr val="tx1"/>
              </a:buClr>
              <a:buFont typeface="Arial" charset="0"/>
              <a:buChar char="•"/>
            </a:pPr>
            <a:r>
              <a:rPr lang="es-ES_tradnl" sz="1700">
                <a:solidFill>
                  <a:schemeClr val="tx1"/>
                </a:solidFill>
              </a:rPr>
              <a:t>Programación y control de los mantenimientos preventivos y predictivos.</a:t>
            </a:r>
          </a:p>
          <a:p>
            <a:pPr marL="644525" lvl="1" indent="-187325" algn="just" eaLnBrk="0" hangingPunct="0">
              <a:lnSpc>
                <a:spcPct val="120000"/>
              </a:lnSpc>
              <a:spcBef>
                <a:spcPts val="600"/>
              </a:spcBef>
              <a:buClr>
                <a:schemeClr val="tx1"/>
              </a:buClr>
              <a:buFont typeface="Arial" charset="0"/>
              <a:buChar char="•"/>
            </a:pPr>
            <a:r>
              <a:rPr lang="es-ES_tradnl" sz="1700">
                <a:solidFill>
                  <a:schemeClr val="tx1"/>
                </a:solidFill>
              </a:rPr>
              <a:t>Planificación del mix energético para el yacimiento.</a:t>
            </a:r>
          </a:p>
          <a:p>
            <a:pPr marL="644525" lvl="1" indent="-187325" algn="just" eaLnBrk="0" hangingPunct="0">
              <a:lnSpc>
                <a:spcPct val="120000"/>
              </a:lnSpc>
              <a:spcBef>
                <a:spcPts val="600"/>
              </a:spcBef>
              <a:buClr>
                <a:schemeClr val="tx1"/>
              </a:buClr>
              <a:buFont typeface="Arial" charset="0"/>
              <a:buChar char="•"/>
            </a:pPr>
            <a:r>
              <a:rPr lang="es-ES_tradnl" sz="1700">
                <a:solidFill>
                  <a:schemeClr val="tx1"/>
                </a:solidFill>
              </a:rPr>
              <a:t>Gestión del sistema Scada.</a:t>
            </a:r>
          </a:p>
          <a:p>
            <a:pPr marL="644525" lvl="1" indent="-187325" algn="just" eaLnBrk="0" hangingPunct="0">
              <a:lnSpc>
                <a:spcPct val="120000"/>
              </a:lnSpc>
              <a:spcBef>
                <a:spcPts val="600"/>
              </a:spcBef>
              <a:buClr>
                <a:schemeClr val="tx1"/>
              </a:buClr>
              <a:buFont typeface="Arial" charset="0"/>
              <a:buChar char="•"/>
            </a:pPr>
            <a:r>
              <a:rPr lang="es-ES_tradnl" sz="1700">
                <a:solidFill>
                  <a:schemeClr val="tx1"/>
                </a:solidFill>
              </a:rPr>
              <a:t>Mantenimientos Mayores de turbinas (overhauls).</a:t>
            </a:r>
          </a:p>
          <a:p>
            <a:pPr marL="644525" lvl="1" indent="-187325" algn="just" eaLnBrk="0" hangingPunct="0">
              <a:lnSpc>
                <a:spcPct val="120000"/>
              </a:lnSpc>
              <a:spcBef>
                <a:spcPts val="600"/>
              </a:spcBef>
              <a:buClr>
                <a:schemeClr val="tx1"/>
              </a:buClr>
              <a:buFont typeface="Arial" charset="0"/>
              <a:buChar char="•"/>
            </a:pPr>
            <a:r>
              <a:rPr lang="es-ES_tradnl" sz="1700">
                <a:solidFill>
                  <a:schemeClr val="tx1"/>
                </a:solidFill>
              </a:rPr>
              <a:t>Toda otra tarea de mantenimiento que requiera análisis y planificación de mediano/largo plazo).</a:t>
            </a:r>
          </a:p>
          <a:p>
            <a:pPr marL="644525" lvl="1" indent="-187325" algn="just" eaLnBrk="0" hangingPunct="0">
              <a:lnSpc>
                <a:spcPct val="120000"/>
              </a:lnSpc>
              <a:spcBef>
                <a:spcPct val="50000"/>
              </a:spcBef>
              <a:buClr>
                <a:schemeClr val="tx1"/>
              </a:buClr>
              <a:buFont typeface="Arial" charset="0"/>
              <a:buChar char="•"/>
            </a:pPr>
            <a:endParaRPr lang="es-ES_tradnl" sz="1700">
              <a:solidFill>
                <a:schemeClr val="tx1"/>
              </a:solidFill>
            </a:endParaRPr>
          </a:p>
          <a:p>
            <a:pPr marL="177800" indent="-177800" eaLnBrk="0" hangingPunct="0">
              <a:lnSpc>
                <a:spcPct val="120000"/>
              </a:lnSpc>
              <a:spcBef>
                <a:spcPct val="50000"/>
              </a:spcBef>
              <a:buClr>
                <a:srgbClr val="0079CB"/>
              </a:buClr>
            </a:pPr>
            <a:endParaRPr lang="es-ES_tradnl" sz="1800">
              <a:solidFill>
                <a:srgbClr val="003399"/>
              </a:solidFill>
            </a:endParaRPr>
          </a:p>
        </p:txBody>
      </p:sp>
    </p:spTree>
  </p:cSld>
  <p:clrMapOvr>
    <a:masterClrMapping/>
  </p:clrMapOvr>
  <p:transition advTm="58609"/>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315913" y="138113"/>
            <a:ext cx="8034337" cy="719137"/>
          </a:xfrm>
        </p:spPr>
        <p:txBody>
          <a:bodyPr lIns="360000" anchor="b"/>
          <a:lstStyle/>
          <a:p>
            <a:pPr eaLnBrk="1" hangingPunct="1"/>
            <a:r>
              <a:rPr lang="es-MX" smtClean="0"/>
              <a:t>Restructuración del sector de Ingeniería</a:t>
            </a:r>
            <a:br>
              <a:rPr lang="es-MX" smtClean="0"/>
            </a:br>
            <a:endParaRPr lang="es-MX" sz="1200" smtClean="0"/>
          </a:p>
        </p:txBody>
      </p:sp>
      <p:sp>
        <p:nvSpPr>
          <p:cNvPr id="6" name="Rectangle 3"/>
          <p:cNvSpPr txBox="1">
            <a:spLocks noChangeArrowheads="1"/>
          </p:cNvSpPr>
          <p:nvPr/>
        </p:nvSpPr>
        <p:spPr bwMode="auto">
          <a:xfrm>
            <a:off x="428625" y="1357313"/>
            <a:ext cx="8143875" cy="4754562"/>
          </a:xfrm>
          <a:prstGeom prst="rect">
            <a:avLst/>
          </a:prstGeom>
          <a:noFill/>
          <a:ln w="9525">
            <a:noFill/>
            <a:miter lim="800000"/>
            <a:headEnd/>
            <a:tailEnd/>
          </a:ln>
        </p:spPr>
        <p:txBody>
          <a:bodyPr lIns="0" tIns="0" rIns="0" bIns="0"/>
          <a:lstStyle/>
          <a:p>
            <a:pPr marL="644525" lvl="1" indent="-187325" algn="just" eaLnBrk="0" hangingPunct="0">
              <a:lnSpc>
                <a:spcPct val="120000"/>
              </a:lnSpc>
              <a:spcBef>
                <a:spcPct val="50000"/>
              </a:spcBef>
              <a:buClr>
                <a:schemeClr val="tx1"/>
              </a:buClr>
              <a:buFont typeface="Arial" charset="0"/>
              <a:buChar char="•"/>
            </a:pPr>
            <a:r>
              <a:rPr lang="es-ES_tradnl" sz="1700">
                <a:solidFill>
                  <a:schemeClr val="tx1"/>
                </a:solidFill>
              </a:rPr>
              <a:t>Además de los recursos que pasaron a formar el área Ingeniería de Mantenimiento, se incorpora al sector de Ingeniería un Líder de Corrosión.</a:t>
            </a:r>
            <a:endParaRPr lang="es-MX" sz="1700" u="sng">
              <a:solidFill>
                <a:schemeClr val="tx1"/>
              </a:solidFill>
            </a:endParaRPr>
          </a:p>
          <a:p>
            <a:pPr marL="644525" lvl="1" indent="-187325" algn="just" eaLnBrk="0" hangingPunct="0">
              <a:lnSpc>
                <a:spcPct val="120000"/>
              </a:lnSpc>
              <a:spcBef>
                <a:spcPct val="50000"/>
              </a:spcBef>
              <a:buClr>
                <a:schemeClr val="tx1"/>
              </a:buClr>
              <a:buFont typeface="Arial" charset="0"/>
              <a:buChar char="•"/>
            </a:pPr>
            <a:endParaRPr lang="es-MX" sz="800">
              <a:solidFill>
                <a:schemeClr val="tx1"/>
              </a:solidFill>
            </a:endParaRPr>
          </a:p>
          <a:p>
            <a:pPr marL="644525" lvl="1" indent="-187325" algn="just" eaLnBrk="0" hangingPunct="0">
              <a:lnSpc>
                <a:spcPct val="120000"/>
              </a:lnSpc>
              <a:spcBef>
                <a:spcPct val="50000"/>
              </a:spcBef>
              <a:buClr>
                <a:schemeClr val="tx1"/>
              </a:buClr>
              <a:buFont typeface="Arial" charset="0"/>
              <a:buChar char="•"/>
            </a:pPr>
            <a:r>
              <a:rPr lang="es-ES_tradnl" sz="1700">
                <a:solidFill>
                  <a:schemeClr val="tx1"/>
                </a:solidFill>
              </a:rPr>
              <a:t>El sector de Ingeniería quedó así compuesto:</a:t>
            </a:r>
          </a:p>
          <a:p>
            <a:pPr marL="1101725" lvl="2" indent="-187325" algn="just" eaLnBrk="0" hangingPunct="0">
              <a:lnSpc>
                <a:spcPct val="120000"/>
              </a:lnSpc>
              <a:spcBef>
                <a:spcPct val="50000"/>
              </a:spcBef>
              <a:buClr>
                <a:schemeClr val="tx1"/>
              </a:buClr>
              <a:buFont typeface="Arial" charset="0"/>
              <a:buChar char="•"/>
            </a:pPr>
            <a:r>
              <a:rPr lang="es-ES_tradnl" sz="1700">
                <a:solidFill>
                  <a:schemeClr val="tx1"/>
                </a:solidFill>
              </a:rPr>
              <a:t>Estudios de Extracción (Ing. de Producción)</a:t>
            </a:r>
          </a:p>
          <a:p>
            <a:pPr marL="1101725" lvl="2" indent="-187325" algn="just" eaLnBrk="0" hangingPunct="0">
              <a:lnSpc>
                <a:spcPct val="120000"/>
              </a:lnSpc>
              <a:spcBef>
                <a:spcPct val="50000"/>
              </a:spcBef>
              <a:buClr>
                <a:schemeClr val="tx1"/>
              </a:buClr>
              <a:buFont typeface="Arial" charset="0"/>
              <a:buChar char="•"/>
            </a:pPr>
            <a:r>
              <a:rPr lang="es-ES_tradnl" sz="1700">
                <a:solidFill>
                  <a:schemeClr val="tx1"/>
                </a:solidFill>
              </a:rPr>
              <a:t>Ingeniería de Obras</a:t>
            </a:r>
          </a:p>
          <a:p>
            <a:pPr marL="1101725" lvl="2" indent="-187325" algn="just" eaLnBrk="0" hangingPunct="0">
              <a:lnSpc>
                <a:spcPct val="120000"/>
              </a:lnSpc>
              <a:spcBef>
                <a:spcPct val="50000"/>
              </a:spcBef>
              <a:buClr>
                <a:schemeClr val="tx1"/>
              </a:buClr>
              <a:buFont typeface="Arial" charset="0"/>
              <a:buChar char="•"/>
            </a:pPr>
            <a:r>
              <a:rPr lang="es-ES_tradnl" sz="1700">
                <a:solidFill>
                  <a:schemeClr val="tx1"/>
                </a:solidFill>
              </a:rPr>
              <a:t>Ingeniería de Mantenimiento</a:t>
            </a:r>
          </a:p>
          <a:p>
            <a:pPr marL="1101725" lvl="2" indent="-187325" algn="just" eaLnBrk="0" hangingPunct="0">
              <a:lnSpc>
                <a:spcPct val="120000"/>
              </a:lnSpc>
              <a:spcBef>
                <a:spcPct val="50000"/>
              </a:spcBef>
              <a:buClr>
                <a:schemeClr val="tx1"/>
              </a:buClr>
              <a:buFont typeface="Arial" charset="0"/>
              <a:buChar char="•"/>
            </a:pPr>
            <a:r>
              <a:rPr lang="es-MX" sz="1700">
                <a:solidFill>
                  <a:schemeClr val="tx1"/>
                </a:solidFill>
              </a:rPr>
              <a:t>Corrosión (líder y estructura)</a:t>
            </a:r>
          </a:p>
          <a:p>
            <a:pPr marL="1101725" lvl="2" indent="-187325" algn="just" eaLnBrk="0" hangingPunct="0">
              <a:lnSpc>
                <a:spcPct val="120000"/>
              </a:lnSpc>
              <a:spcBef>
                <a:spcPct val="50000"/>
              </a:spcBef>
              <a:buClr>
                <a:schemeClr val="tx1"/>
              </a:buClr>
              <a:buFont typeface="Arial" charset="0"/>
              <a:buChar char="•"/>
            </a:pPr>
            <a:endParaRPr lang="es-MX" sz="1700">
              <a:solidFill>
                <a:schemeClr val="tx1"/>
              </a:solidFill>
            </a:endParaRPr>
          </a:p>
          <a:p>
            <a:pPr marL="1101725" lvl="2" indent="-187325" algn="just" eaLnBrk="0" hangingPunct="0">
              <a:lnSpc>
                <a:spcPct val="120000"/>
              </a:lnSpc>
              <a:spcBef>
                <a:spcPct val="50000"/>
              </a:spcBef>
              <a:buClr>
                <a:schemeClr val="tx1"/>
              </a:buClr>
              <a:buFont typeface="Arial" charset="0"/>
              <a:buChar char="•"/>
            </a:pPr>
            <a:endParaRPr lang="es-MX" sz="1700">
              <a:solidFill>
                <a:schemeClr val="tx1"/>
              </a:solidFill>
            </a:endParaRPr>
          </a:p>
          <a:p>
            <a:pPr marL="1101725" lvl="2" indent="-187325" algn="just" eaLnBrk="0" hangingPunct="0">
              <a:lnSpc>
                <a:spcPct val="120000"/>
              </a:lnSpc>
              <a:spcBef>
                <a:spcPct val="50000"/>
              </a:spcBef>
              <a:buClr>
                <a:schemeClr val="tx1"/>
              </a:buClr>
              <a:buFont typeface="Arial" charset="0"/>
              <a:buChar char="•"/>
            </a:pPr>
            <a:endParaRPr lang="es-MX" sz="1700">
              <a:solidFill>
                <a:schemeClr val="tx1"/>
              </a:solidFill>
            </a:endParaRPr>
          </a:p>
          <a:p>
            <a:pPr marL="1101725" lvl="2" indent="-187325" algn="just" eaLnBrk="0" hangingPunct="0">
              <a:lnSpc>
                <a:spcPct val="120000"/>
              </a:lnSpc>
              <a:spcBef>
                <a:spcPct val="50000"/>
              </a:spcBef>
              <a:buClr>
                <a:schemeClr val="tx1"/>
              </a:buClr>
              <a:buFont typeface="Arial" charset="0"/>
              <a:buChar char="•"/>
            </a:pPr>
            <a:endParaRPr lang="es-MX" sz="1700">
              <a:solidFill>
                <a:schemeClr val="tx1"/>
              </a:solidFill>
            </a:endParaRPr>
          </a:p>
          <a:p>
            <a:pPr marL="644525" lvl="1" indent="-187325" algn="just" eaLnBrk="0" hangingPunct="0">
              <a:lnSpc>
                <a:spcPct val="120000"/>
              </a:lnSpc>
              <a:spcBef>
                <a:spcPct val="50000"/>
              </a:spcBef>
              <a:buClr>
                <a:schemeClr val="tx1"/>
              </a:buClr>
              <a:buFont typeface="Arial" charset="0"/>
              <a:buChar char="•"/>
            </a:pPr>
            <a:endParaRPr lang="es-ES" sz="1700">
              <a:solidFill>
                <a:schemeClr val="tx1"/>
              </a:solidFill>
            </a:endParaRPr>
          </a:p>
        </p:txBody>
      </p:sp>
    </p:spTree>
  </p:cSld>
  <p:clrMapOvr>
    <a:masterClrMapping/>
  </p:clrMapOvr>
  <p:transition advTm="57859"/>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315913" y="138113"/>
            <a:ext cx="8034337" cy="719137"/>
          </a:xfrm>
        </p:spPr>
        <p:txBody>
          <a:bodyPr lIns="360000" anchor="b"/>
          <a:lstStyle/>
          <a:p>
            <a:pPr eaLnBrk="1" hangingPunct="1"/>
            <a:r>
              <a:rPr lang="es-MX" smtClean="0"/>
              <a:t>Contratos de Mantenimiento</a:t>
            </a:r>
            <a:br>
              <a:rPr lang="es-MX" smtClean="0"/>
            </a:br>
            <a:endParaRPr lang="es-MX" sz="1200" smtClean="0"/>
          </a:p>
        </p:txBody>
      </p:sp>
      <p:sp>
        <p:nvSpPr>
          <p:cNvPr id="16387" name="Rectangle 3"/>
          <p:cNvSpPr>
            <a:spLocks noGrp="1" noChangeArrowheads="1"/>
          </p:cNvSpPr>
          <p:nvPr>
            <p:ph type="body" idx="4294967295"/>
          </p:nvPr>
        </p:nvSpPr>
        <p:spPr>
          <a:xfrm>
            <a:off x="357188" y="1214438"/>
            <a:ext cx="8280400" cy="5072062"/>
          </a:xfrm>
        </p:spPr>
        <p:txBody>
          <a:bodyPr/>
          <a:lstStyle/>
          <a:p>
            <a:pPr lvl="1" algn="just"/>
            <a:r>
              <a:rPr lang="es-ES_tradnl" sz="1700" smtClean="0">
                <a:ea typeface="ＭＳ Ｐゴシック" pitchFamily="34" charset="-128"/>
              </a:rPr>
              <a:t>Se analizaron los contratos que gestionaba el sector de Mantenimiento con el fin de </a:t>
            </a:r>
            <a:r>
              <a:rPr lang="es-ES_tradnl" sz="1700" b="1" u="sng" smtClean="0">
                <a:ea typeface="ＭＳ Ｐゴシック" pitchFamily="34" charset="-128"/>
              </a:rPr>
              <a:t>identificar las tareas que debían permanecer </a:t>
            </a:r>
            <a:r>
              <a:rPr lang="es-ES_tradnl" sz="1700" smtClean="0">
                <a:ea typeface="ＭＳ Ｐゴシック" pitchFamily="34" charset="-128"/>
              </a:rPr>
              <a:t>en el nuevo sector de Operaciones (Producción &amp; Mantenimiento) </a:t>
            </a:r>
            <a:r>
              <a:rPr lang="es-ES_tradnl" sz="1700" b="1" u="sng" smtClean="0">
                <a:ea typeface="ＭＳ Ｐゴシック" pitchFamily="34" charset="-128"/>
              </a:rPr>
              <a:t>y las que debían ser transferidas </a:t>
            </a:r>
            <a:r>
              <a:rPr lang="es-ES_tradnl" sz="1700" smtClean="0">
                <a:ea typeface="ＭＳ Ｐゴシック" pitchFamily="34" charset="-128"/>
              </a:rPr>
              <a:t>a otros sectores. </a:t>
            </a:r>
          </a:p>
          <a:p>
            <a:pPr lvl="1"/>
            <a:r>
              <a:rPr lang="es-ES_tradnl" sz="1700" smtClean="0">
                <a:ea typeface="ＭＳ Ｐゴシック" pitchFamily="34" charset="-128"/>
              </a:rPr>
              <a:t>De los 35 contratos analizados:</a:t>
            </a:r>
          </a:p>
          <a:p>
            <a:pPr lvl="2"/>
            <a:r>
              <a:rPr lang="es-ES_tradnl" sz="1700" smtClean="0">
                <a:ea typeface="ＭＳ Ｐゴシック" pitchFamily="34" charset="-128"/>
              </a:rPr>
              <a:t>En 23 (66%) la gestión quedó en el sector de Operaciones. </a:t>
            </a:r>
          </a:p>
          <a:p>
            <a:pPr lvl="2"/>
            <a:r>
              <a:rPr lang="es-ES_tradnl" sz="1700" smtClean="0">
                <a:ea typeface="ＭＳ Ｐゴシック" pitchFamily="34" charset="-128"/>
              </a:rPr>
              <a:t>En los 12 restantes (34%) la gestión pasa a otro sectores de ET:</a:t>
            </a:r>
          </a:p>
          <a:p>
            <a:pPr lvl="3"/>
            <a:r>
              <a:rPr lang="es-ES_tradnl" sz="1700" smtClean="0">
                <a:ea typeface="ＭＳ Ｐゴシック" pitchFamily="34" charset="-128"/>
              </a:rPr>
              <a:t>10 a Ingeniería </a:t>
            </a:r>
          </a:p>
          <a:p>
            <a:pPr lvl="4">
              <a:buFont typeface="Courier New" pitchFamily="49" charset="0"/>
              <a:buChar char="o"/>
            </a:pPr>
            <a:r>
              <a:rPr lang="es-ES_tradnl" sz="1400" smtClean="0">
                <a:ea typeface="ＭＳ Ｐゴシック" pitchFamily="34" charset="-128"/>
              </a:rPr>
              <a:t>3 a Ing. de Obras </a:t>
            </a:r>
          </a:p>
          <a:p>
            <a:pPr lvl="4">
              <a:buFont typeface="Courier New" pitchFamily="49" charset="0"/>
              <a:buChar char="o"/>
            </a:pPr>
            <a:r>
              <a:rPr lang="es-ES_tradnl" sz="1400" smtClean="0">
                <a:ea typeface="ＭＳ Ｐゴシック" pitchFamily="34" charset="-128"/>
              </a:rPr>
              <a:t>6 a Ing. de Mantenimiento </a:t>
            </a:r>
          </a:p>
          <a:p>
            <a:pPr lvl="4">
              <a:buFont typeface="Courier New" pitchFamily="49" charset="0"/>
              <a:buChar char="o"/>
            </a:pPr>
            <a:r>
              <a:rPr lang="es-ES_tradnl" sz="1400" smtClean="0">
                <a:ea typeface="ＭＳ Ｐゴシック" pitchFamily="34" charset="-128"/>
              </a:rPr>
              <a:t>1 a Corrosión</a:t>
            </a:r>
          </a:p>
          <a:p>
            <a:pPr lvl="3"/>
            <a:r>
              <a:rPr lang="es-ES_tradnl" sz="1700" smtClean="0">
                <a:ea typeface="ＭＳ Ｐゴシック" pitchFamily="34" charset="-128"/>
              </a:rPr>
              <a:t>1 a Intendencia (RRHH)</a:t>
            </a:r>
          </a:p>
          <a:p>
            <a:pPr lvl="3"/>
            <a:r>
              <a:rPr lang="es-ES_tradnl" sz="1700" smtClean="0">
                <a:ea typeface="ＭＳ Ｐゴシック" pitchFamily="34" charset="-128"/>
              </a:rPr>
              <a:t>1 a Sistemas</a:t>
            </a:r>
            <a:endParaRPr lang="es-MX" sz="1700" smtClean="0">
              <a:ea typeface="ＭＳ Ｐゴシック" pitchFamily="34" charset="-128"/>
            </a:endParaRPr>
          </a:p>
          <a:p>
            <a:pPr lvl="3"/>
            <a:endParaRPr lang="es-MX" smtClean="0">
              <a:ea typeface="ＭＳ Ｐゴシック" pitchFamily="34" charset="-128"/>
            </a:endParaRPr>
          </a:p>
          <a:p>
            <a:pPr lvl="2"/>
            <a:endParaRPr lang="es-MX" smtClean="0">
              <a:ea typeface="ＭＳ Ｐゴシック" pitchFamily="34" charset="-128"/>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ctrTitle" idx="4294967295"/>
          </p:nvPr>
        </p:nvSpPr>
        <p:spPr>
          <a:xfrm>
            <a:off x="642938" y="4714875"/>
            <a:ext cx="8286750" cy="646113"/>
          </a:xfrm>
          <a:noFill/>
        </p:spPr>
        <p:txBody>
          <a:bodyPr tIns="45720" rIns="91440" bIns="45720" anchor="b">
            <a:spAutoFit/>
          </a:bodyPr>
          <a:lstStyle/>
          <a:p>
            <a:pPr eaLnBrk="1" hangingPunct="1">
              <a:lnSpc>
                <a:spcPct val="100000"/>
              </a:lnSpc>
            </a:pPr>
            <a:r>
              <a:rPr lang="es-MX" sz="4000" smtClean="0">
                <a:solidFill>
                  <a:srgbClr val="0079CB"/>
                </a:solidFill>
              </a:rPr>
              <a:t>Flujo de Información</a:t>
            </a:r>
          </a:p>
        </p:txBody>
      </p:sp>
    </p:spTree>
  </p:cSld>
  <p:clrMapOvr>
    <a:masterClrMapping/>
  </p:clrMapOvr>
  <p:transition advTm="11437"/>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56"/>
          <p:cNvSpPr>
            <a:spLocks noGrp="1" noChangeArrowheads="1"/>
          </p:cNvSpPr>
          <p:nvPr>
            <p:ph type="title" idx="4294967295"/>
          </p:nvPr>
        </p:nvSpPr>
        <p:spPr/>
        <p:txBody>
          <a:bodyPr lIns="360000" anchor="b"/>
          <a:lstStyle/>
          <a:p>
            <a:pPr eaLnBrk="1" hangingPunct="1"/>
            <a:r>
              <a:rPr lang="es-AR" smtClean="0"/>
              <a:t>Información</a:t>
            </a:r>
            <a:endParaRPr lang="es-ES" smtClean="0"/>
          </a:p>
        </p:txBody>
      </p:sp>
      <p:sp>
        <p:nvSpPr>
          <p:cNvPr id="61444" name="Rectangle 57"/>
          <p:cNvSpPr>
            <a:spLocks noGrp="1" noChangeArrowheads="1"/>
          </p:cNvSpPr>
          <p:nvPr>
            <p:ph type="body" idx="4294967295"/>
          </p:nvPr>
        </p:nvSpPr>
        <p:spPr>
          <a:xfrm>
            <a:off x="482600" y="1238250"/>
            <a:ext cx="8361363" cy="5257800"/>
          </a:xfrm>
        </p:spPr>
        <p:txBody>
          <a:bodyPr/>
          <a:lstStyle/>
          <a:p>
            <a:pPr eaLnBrk="1" hangingPunct="1">
              <a:buFont typeface="Wingdings" pitchFamily="2" charset="2"/>
              <a:buChar char="v"/>
            </a:pPr>
            <a:r>
              <a:rPr lang="es-AR" sz="1600" smtClean="0"/>
              <a:t> Se detectó la necesidad de analizar la situación de los flujos de trabajo y de la información a fin de mejorar la calidad de los datos, resguardar la integridad de los mismos, evitar duplicidad, reducir la carga de trabajo y facilitar el control de la gestión.</a:t>
            </a:r>
          </a:p>
        </p:txBody>
      </p:sp>
      <p:pic>
        <p:nvPicPr>
          <p:cNvPr id="84996" name="Picture 2"/>
          <p:cNvPicPr>
            <a:picLocks noChangeAspect="1" noChangeArrowheads="1"/>
          </p:cNvPicPr>
          <p:nvPr/>
        </p:nvPicPr>
        <p:blipFill>
          <a:blip r:embed="rId3"/>
          <a:srcRect/>
          <a:stretch>
            <a:fillRect/>
          </a:stretch>
        </p:blipFill>
        <p:spPr bwMode="auto">
          <a:xfrm>
            <a:off x="500063" y="2643188"/>
            <a:ext cx="7894637" cy="3597275"/>
          </a:xfrm>
          <a:prstGeom prst="rect">
            <a:avLst/>
          </a:prstGeom>
          <a:noFill/>
          <a:ln w="9525" algn="ctr">
            <a:noFill/>
            <a:miter lim="800000"/>
            <a:headEnd/>
            <a:tailEnd/>
          </a:ln>
        </p:spPr>
      </p:pic>
    </p:spTree>
  </p:cSld>
  <p:clrMapOvr>
    <a:masterClrMapping/>
  </p:clrMapOvr>
  <p:transition advTm="3182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61444">
                                            <p:txEl>
                                              <p:pRg st="0" end="0"/>
                                            </p:txEl>
                                          </p:spTgt>
                                        </p:tgtEl>
                                        <p:attrNameLst>
                                          <p:attrName>style.visibility</p:attrName>
                                        </p:attrNameLst>
                                      </p:cBhvr>
                                      <p:to>
                                        <p:strVal val="visible"/>
                                      </p:to>
                                    </p:set>
                                    <p:anim calcmode="lin" valueType="num">
                                      <p:cBhvr>
                                        <p:cTn id="7" dur="1000" fill="hold"/>
                                        <p:tgtEl>
                                          <p:spTgt spid="61444">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1444">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14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4" name="Picture 2"/>
          <p:cNvPicPr>
            <a:picLocks noChangeAspect="1" noChangeArrowheads="1"/>
          </p:cNvPicPr>
          <p:nvPr/>
        </p:nvPicPr>
        <p:blipFill>
          <a:blip r:embed="rId4"/>
          <a:srcRect/>
          <a:stretch>
            <a:fillRect/>
          </a:stretch>
        </p:blipFill>
        <p:spPr bwMode="auto">
          <a:xfrm>
            <a:off x="1428750" y="3716338"/>
            <a:ext cx="6354763" cy="2644775"/>
          </a:xfrm>
          <a:prstGeom prst="rect">
            <a:avLst/>
          </a:prstGeom>
          <a:noFill/>
          <a:ln w="9525" algn="ctr">
            <a:noFill/>
            <a:miter lim="800000"/>
            <a:headEnd/>
            <a:tailEnd/>
          </a:ln>
        </p:spPr>
      </p:pic>
      <p:sp>
        <p:nvSpPr>
          <p:cNvPr id="87042" name="Rectangle 2"/>
          <p:cNvSpPr>
            <a:spLocks noGrp="1" noChangeArrowheads="1"/>
          </p:cNvSpPr>
          <p:nvPr>
            <p:ph type="title" idx="4294967295"/>
          </p:nvPr>
        </p:nvSpPr>
        <p:spPr/>
        <p:txBody>
          <a:bodyPr lIns="360000" anchor="b"/>
          <a:lstStyle/>
          <a:p>
            <a:pPr eaLnBrk="1" hangingPunct="1"/>
            <a:r>
              <a:rPr lang="es-AR" smtClean="0"/>
              <a:t>Información</a:t>
            </a:r>
            <a:endParaRPr lang="es-ES" smtClean="0"/>
          </a:p>
        </p:txBody>
      </p:sp>
      <p:sp>
        <p:nvSpPr>
          <p:cNvPr id="63491" name="Rectangle 3"/>
          <p:cNvSpPr>
            <a:spLocks noGrp="1" noChangeArrowheads="1"/>
          </p:cNvSpPr>
          <p:nvPr>
            <p:ph type="body" idx="4294967295"/>
          </p:nvPr>
        </p:nvSpPr>
        <p:spPr>
          <a:xfrm>
            <a:off x="250825" y="981075"/>
            <a:ext cx="8543925" cy="5259388"/>
          </a:xfrm>
        </p:spPr>
        <p:txBody>
          <a:bodyPr/>
          <a:lstStyle/>
          <a:p>
            <a:pPr eaLnBrk="1" hangingPunct="1">
              <a:buFont typeface="Wingdings" pitchFamily="2" charset="2"/>
              <a:buChar char="v"/>
            </a:pPr>
            <a:r>
              <a:rPr lang="es-AR" sz="1600" b="1" smtClean="0"/>
              <a:t> Como parte del proyecto, se generaron diferentes informes, por ejemplo:</a:t>
            </a:r>
          </a:p>
          <a:p>
            <a:pPr marL="450850" lvl="1" indent="-177800" eaLnBrk="1" hangingPunct="1">
              <a:buFont typeface="Wingdings" pitchFamily="2" charset="2"/>
              <a:buChar char="ü"/>
            </a:pPr>
            <a:r>
              <a:rPr lang="es-AR" smtClean="0">
                <a:ea typeface="ＭＳ Ｐゴシック" pitchFamily="34" charset="-128"/>
              </a:rPr>
              <a:t>Análisis del </a:t>
            </a:r>
            <a:r>
              <a:rPr lang="es-AR" u="sng" smtClean="0">
                <a:ea typeface="ＭＳ Ｐゴシック" pitchFamily="34" charset="-128"/>
              </a:rPr>
              <a:t>esquema actual de los procesos</a:t>
            </a:r>
            <a:r>
              <a:rPr lang="es-AR" smtClean="0">
                <a:ea typeface="ＭＳ Ｐゴシック" pitchFamily="34" charset="-128"/>
              </a:rPr>
              <a:t> y su adecuación a la nueva estructura organizacional de ET  </a:t>
            </a:r>
          </a:p>
          <a:p>
            <a:pPr marL="450850" lvl="1" indent="-177800" eaLnBrk="1" hangingPunct="1">
              <a:buFont typeface="Wingdings" pitchFamily="2" charset="2"/>
              <a:buChar char="ü"/>
            </a:pPr>
            <a:r>
              <a:rPr lang="es-AR" smtClean="0">
                <a:ea typeface="ＭＳ Ｐゴシック" pitchFamily="34" charset="-128"/>
              </a:rPr>
              <a:t>Listado de </a:t>
            </a:r>
            <a:r>
              <a:rPr lang="es-AR" u="sng" smtClean="0">
                <a:ea typeface="ＭＳ Ｐゴシック" pitchFamily="34" charset="-128"/>
              </a:rPr>
              <a:t>Necesidades de Informacion</a:t>
            </a:r>
            <a:r>
              <a:rPr lang="es-AR" smtClean="0">
                <a:ea typeface="ＭＳ Ｐゴシック" pitchFamily="34" charset="-128"/>
              </a:rPr>
              <a:t> y Registro de Iniciativas de mejora</a:t>
            </a:r>
          </a:p>
          <a:p>
            <a:pPr marL="450850" lvl="1" indent="-177800" eaLnBrk="1" hangingPunct="1">
              <a:buFont typeface="Wingdings" pitchFamily="2" charset="2"/>
              <a:buChar char="ü"/>
            </a:pPr>
            <a:r>
              <a:rPr lang="es-AR" u="sng" smtClean="0">
                <a:ea typeface="ＭＳ Ｐゴシック" pitchFamily="34" charset="-128"/>
              </a:rPr>
              <a:t>Propuestas de mejora</a:t>
            </a:r>
            <a:r>
              <a:rPr lang="es-AR" smtClean="0">
                <a:ea typeface="ＭＳ Ｐゴシック" pitchFamily="34" charset="-128"/>
              </a:rPr>
              <a:t> y Escenarios de implementación.</a:t>
            </a:r>
          </a:p>
          <a:p>
            <a:pPr marL="450850" lvl="1" indent="-177800" eaLnBrk="1" hangingPunct="1">
              <a:buFont typeface="Wingdings" pitchFamily="2" charset="2"/>
              <a:buChar char="ü"/>
            </a:pPr>
            <a:r>
              <a:rPr lang="es-AR" smtClean="0">
                <a:ea typeface="ＭＳ Ｐゴシック" pitchFamily="34" charset="-128"/>
              </a:rPr>
              <a:t>Planificación de la ejecución de las iniciativas de mejora y cambios con el objetivo de mejorar los flujos de trabajo y optimizar el uso de los recursos.</a:t>
            </a:r>
          </a:p>
          <a:p>
            <a:pPr marL="450850" lvl="1" indent="-177800" eaLnBrk="1" hangingPunct="1"/>
            <a:endParaRPr lang="es-ES" sz="1800" smtClean="0">
              <a:ea typeface="ＭＳ Ｐゴシック" pitchFamily="34" charset="-128"/>
            </a:endParaRPr>
          </a:p>
        </p:txBody>
      </p:sp>
    </p:spTree>
    <p:custDataLst>
      <p:tags r:id="rId1"/>
    </p:custDataLst>
  </p:cSld>
  <p:clrMapOvr>
    <a:masterClrMapping/>
  </p:clrMapOvr>
  <p:transition advTm="44125"/>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63491">
                                            <p:txEl>
                                              <p:pRg st="0" end="0"/>
                                            </p:txEl>
                                          </p:spTgt>
                                        </p:tgtEl>
                                        <p:attrNameLst>
                                          <p:attrName>style.visibility</p:attrName>
                                        </p:attrNameLst>
                                      </p:cBhvr>
                                      <p:to>
                                        <p:strVal val="visible"/>
                                      </p:to>
                                    </p:set>
                                    <p:anim calcmode="lin" valueType="num">
                                      <p:cBhvr>
                                        <p:cTn id="7" dur="1000" fill="hold"/>
                                        <p:tgtEl>
                                          <p:spTgt spid="6349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349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3491">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63491">
                                            <p:txEl>
                                              <p:pRg st="1" end="1"/>
                                            </p:txEl>
                                          </p:spTgt>
                                        </p:tgtEl>
                                        <p:attrNameLst>
                                          <p:attrName>style.visibility</p:attrName>
                                        </p:attrNameLst>
                                      </p:cBhvr>
                                      <p:to>
                                        <p:strVal val="visible"/>
                                      </p:to>
                                    </p:set>
                                    <p:anim calcmode="lin" valueType="num">
                                      <p:cBhvr>
                                        <p:cTn id="12" dur="1000" fill="hold"/>
                                        <p:tgtEl>
                                          <p:spTgt spid="63491">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63491">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63491">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63491">
                                            <p:txEl>
                                              <p:pRg st="2" end="2"/>
                                            </p:txEl>
                                          </p:spTgt>
                                        </p:tgtEl>
                                        <p:attrNameLst>
                                          <p:attrName>style.visibility</p:attrName>
                                        </p:attrNameLst>
                                      </p:cBhvr>
                                      <p:to>
                                        <p:strVal val="visible"/>
                                      </p:to>
                                    </p:set>
                                    <p:anim calcmode="lin" valueType="num">
                                      <p:cBhvr>
                                        <p:cTn id="19" dur="1000" fill="hold"/>
                                        <p:tgtEl>
                                          <p:spTgt spid="63491">
                                            <p:txEl>
                                              <p:pRg st="2" end="2"/>
                                            </p:txEl>
                                          </p:spTgt>
                                        </p:tgtEl>
                                        <p:attrNameLst>
                                          <p:attrName>ppt_w</p:attrName>
                                        </p:attrNameLst>
                                      </p:cBhvr>
                                      <p:tavLst>
                                        <p:tav tm="0">
                                          <p:val>
                                            <p:strVal val="#ppt_w*0.70"/>
                                          </p:val>
                                        </p:tav>
                                        <p:tav tm="100000">
                                          <p:val>
                                            <p:strVal val="#ppt_w"/>
                                          </p:val>
                                        </p:tav>
                                      </p:tavLst>
                                    </p:anim>
                                    <p:anim calcmode="lin" valueType="num">
                                      <p:cBhvr>
                                        <p:cTn id="20" dur="1000" fill="hold"/>
                                        <p:tgtEl>
                                          <p:spTgt spid="63491">
                                            <p:txEl>
                                              <p:pRg st="2" end="2"/>
                                            </p:txEl>
                                          </p:spTgt>
                                        </p:tgtEl>
                                        <p:attrNameLst>
                                          <p:attrName>ppt_h</p:attrName>
                                        </p:attrNameLst>
                                      </p:cBhvr>
                                      <p:tavLst>
                                        <p:tav tm="0">
                                          <p:val>
                                            <p:strVal val="#ppt_h"/>
                                          </p:val>
                                        </p:tav>
                                        <p:tav tm="100000">
                                          <p:val>
                                            <p:strVal val="#ppt_h"/>
                                          </p:val>
                                        </p:tav>
                                      </p:tavLst>
                                    </p:anim>
                                    <p:animEffect transition="in" filter="fade">
                                      <p:cBhvr>
                                        <p:cTn id="21" dur="1000"/>
                                        <p:tgtEl>
                                          <p:spTgt spid="63491">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3491">
                                            <p:txEl>
                                              <p:pRg st="3" end="3"/>
                                            </p:txEl>
                                          </p:spTgt>
                                        </p:tgtEl>
                                        <p:attrNameLst>
                                          <p:attrName>style.visibility</p:attrName>
                                        </p:attrNameLst>
                                      </p:cBhvr>
                                      <p:to>
                                        <p:strVal val="visible"/>
                                      </p:to>
                                    </p:set>
                                    <p:anim calcmode="lin" valueType="num">
                                      <p:cBhvr>
                                        <p:cTn id="26" dur="1000" fill="hold"/>
                                        <p:tgtEl>
                                          <p:spTgt spid="63491">
                                            <p:txEl>
                                              <p:pRg st="3" end="3"/>
                                            </p:txEl>
                                          </p:spTgt>
                                        </p:tgtEl>
                                        <p:attrNameLst>
                                          <p:attrName>ppt_w</p:attrName>
                                        </p:attrNameLst>
                                      </p:cBhvr>
                                      <p:tavLst>
                                        <p:tav tm="0">
                                          <p:val>
                                            <p:strVal val="#ppt_w*0.70"/>
                                          </p:val>
                                        </p:tav>
                                        <p:tav tm="100000">
                                          <p:val>
                                            <p:strVal val="#ppt_w"/>
                                          </p:val>
                                        </p:tav>
                                      </p:tavLst>
                                    </p:anim>
                                    <p:anim calcmode="lin" valueType="num">
                                      <p:cBhvr>
                                        <p:cTn id="27" dur="1000" fill="hold"/>
                                        <p:tgtEl>
                                          <p:spTgt spid="63491">
                                            <p:txEl>
                                              <p:pRg st="3" end="3"/>
                                            </p:txEl>
                                          </p:spTgt>
                                        </p:tgtEl>
                                        <p:attrNameLst>
                                          <p:attrName>ppt_h</p:attrName>
                                        </p:attrNameLst>
                                      </p:cBhvr>
                                      <p:tavLst>
                                        <p:tav tm="0">
                                          <p:val>
                                            <p:strVal val="#ppt_h"/>
                                          </p:val>
                                        </p:tav>
                                        <p:tav tm="100000">
                                          <p:val>
                                            <p:strVal val="#ppt_h"/>
                                          </p:val>
                                        </p:tav>
                                      </p:tavLst>
                                    </p:anim>
                                    <p:animEffect transition="in" filter="fade">
                                      <p:cBhvr>
                                        <p:cTn id="28" dur="1000"/>
                                        <p:tgtEl>
                                          <p:spTgt spid="63491">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63491">
                                            <p:txEl>
                                              <p:pRg st="4" end="4"/>
                                            </p:txEl>
                                          </p:spTgt>
                                        </p:tgtEl>
                                        <p:attrNameLst>
                                          <p:attrName>style.visibility</p:attrName>
                                        </p:attrNameLst>
                                      </p:cBhvr>
                                      <p:to>
                                        <p:strVal val="visible"/>
                                      </p:to>
                                    </p:set>
                                    <p:anim calcmode="lin" valueType="num">
                                      <p:cBhvr>
                                        <p:cTn id="33" dur="1000" fill="hold"/>
                                        <p:tgtEl>
                                          <p:spTgt spid="63491">
                                            <p:txEl>
                                              <p:pRg st="4" end="4"/>
                                            </p:txEl>
                                          </p:spTgt>
                                        </p:tgtEl>
                                        <p:attrNameLst>
                                          <p:attrName>ppt_w</p:attrName>
                                        </p:attrNameLst>
                                      </p:cBhvr>
                                      <p:tavLst>
                                        <p:tav tm="0">
                                          <p:val>
                                            <p:strVal val="#ppt_w*0.70"/>
                                          </p:val>
                                        </p:tav>
                                        <p:tav tm="100000">
                                          <p:val>
                                            <p:strVal val="#ppt_w"/>
                                          </p:val>
                                        </p:tav>
                                      </p:tavLst>
                                    </p:anim>
                                    <p:anim calcmode="lin" valueType="num">
                                      <p:cBhvr>
                                        <p:cTn id="34" dur="1000" fill="hold"/>
                                        <p:tgtEl>
                                          <p:spTgt spid="63491">
                                            <p:txEl>
                                              <p:pRg st="4" end="4"/>
                                            </p:txEl>
                                          </p:spTgt>
                                        </p:tgtEl>
                                        <p:attrNameLst>
                                          <p:attrName>ppt_h</p:attrName>
                                        </p:attrNameLst>
                                      </p:cBhvr>
                                      <p:tavLst>
                                        <p:tav tm="0">
                                          <p:val>
                                            <p:strVal val="#ppt_h"/>
                                          </p:val>
                                        </p:tav>
                                        <p:tav tm="100000">
                                          <p:val>
                                            <p:strVal val="#ppt_h"/>
                                          </p:val>
                                        </p:tav>
                                      </p:tavLst>
                                    </p:anim>
                                    <p:animEffect transition="in" filter="fade">
                                      <p:cBhvr>
                                        <p:cTn id="35" dur="1000"/>
                                        <p:tgtEl>
                                          <p:spTgt spid="634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idx="4294967295"/>
          </p:nvPr>
        </p:nvSpPr>
        <p:spPr/>
        <p:txBody>
          <a:bodyPr lIns="360000" anchor="b"/>
          <a:lstStyle/>
          <a:p>
            <a:pPr eaLnBrk="1" hangingPunct="1"/>
            <a:r>
              <a:rPr lang="es-ES" smtClean="0"/>
              <a:t>Resumen del Relevamiento</a:t>
            </a:r>
            <a:endParaRPr lang="es-ES" sz="2400" smtClean="0"/>
          </a:p>
        </p:txBody>
      </p:sp>
      <p:sp>
        <p:nvSpPr>
          <p:cNvPr id="10243" name="Rectangle 3"/>
          <p:cNvSpPr>
            <a:spLocks noGrp="1" noChangeArrowheads="1"/>
          </p:cNvSpPr>
          <p:nvPr>
            <p:ph type="body" idx="4294967295"/>
          </p:nvPr>
        </p:nvSpPr>
        <p:spPr>
          <a:xfrm>
            <a:off x="215900" y="1304925"/>
            <a:ext cx="2987675" cy="4525963"/>
          </a:xfrm>
        </p:spPr>
        <p:txBody>
          <a:bodyPr/>
          <a:lstStyle/>
          <a:p>
            <a:pPr marL="177800" lvl="1" indent="-177800" eaLnBrk="1" hangingPunct="1"/>
            <a:r>
              <a:rPr lang="es-ES" smtClean="0">
                <a:ea typeface="ＭＳ Ｐゴシック" pitchFamily="34" charset="-128"/>
              </a:rPr>
              <a:t>Se relevaron:</a:t>
            </a:r>
          </a:p>
          <a:p>
            <a:pPr marL="534988" lvl="2" indent="-179388" eaLnBrk="1" hangingPunct="1">
              <a:spcBef>
                <a:spcPct val="0"/>
              </a:spcBef>
            </a:pPr>
            <a:r>
              <a:rPr lang="es-ES" smtClean="0">
                <a:ea typeface="ＭＳ Ｐゴシック" pitchFamily="34" charset="-128"/>
              </a:rPr>
              <a:t>84 Documentos</a:t>
            </a:r>
          </a:p>
          <a:p>
            <a:pPr marL="534988" lvl="2" indent="-179388" eaLnBrk="1" hangingPunct="1">
              <a:spcBef>
                <a:spcPct val="0"/>
              </a:spcBef>
            </a:pPr>
            <a:r>
              <a:rPr lang="en-US" smtClean="0">
                <a:ea typeface="ＭＳ Ｐゴシック" pitchFamily="34" charset="-128"/>
              </a:rPr>
              <a:t>27 Referentes</a:t>
            </a:r>
            <a:endParaRPr lang="es-ES" smtClean="0">
              <a:ea typeface="ＭＳ Ｐゴシック" pitchFamily="34" charset="-128"/>
            </a:endParaRPr>
          </a:p>
          <a:p>
            <a:pPr marL="534988" lvl="2" indent="-179388" eaLnBrk="1" hangingPunct="1">
              <a:spcBef>
                <a:spcPct val="0"/>
              </a:spcBef>
            </a:pPr>
            <a:r>
              <a:rPr lang="es-ES" smtClean="0">
                <a:ea typeface="ＭＳ Ｐゴシック" pitchFamily="34" charset="-128"/>
              </a:rPr>
              <a:t>62 Necesidades o problemas</a:t>
            </a:r>
          </a:p>
          <a:p>
            <a:pPr eaLnBrk="1" hangingPunct="1"/>
            <a:endParaRPr lang="es-ES" sz="1600" smtClean="0"/>
          </a:p>
          <a:p>
            <a:pPr eaLnBrk="1" hangingPunct="1">
              <a:lnSpc>
                <a:spcPct val="100000"/>
              </a:lnSpc>
            </a:pPr>
            <a:r>
              <a:rPr lang="es-ES" sz="1600" smtClean="0"/>
              <a:t>Se identificaron 23 procesos claves y </a:t>
            </a:r>
            <a:r>
              <a:rPr lang="en-US" sz="1600" smtClean="0"/>
              <a:t>su mapeo con 12 áreas de negocio</a:t>
            </a:r>
            <a:endParaRPr lang="es-ES" sz="1600" smtClean="0"/>
          </a:p>
          <a:p>
            <a:pPr eaLnBrk="1" hangingPunct="1"/>
            <a:endParaRPr lang="es-ES" sz="1600" smtClean="0"/>
          </a:p>
          <a:p>
            <a:pPr eaLnBrk="1" hangingPunct="1"/>
            <a:r>
              <a:rPr lang="es-ES" sz="1600" smtClean="0"/>
              <a:t>Se documentó:</a:t>
            </a:r>
          </a:p>
          <a:p>
            <a:pPr marL="534988" lvl="2" indent="-179388" eaLnBrk="1" hangingPunct="1">
              <a:spcBef>
                <a:spcPct val="0"/>
              </a:spcBef>
            </a:pPr>
            <a:r>
              <a:rPr lang="es-ES" smtClean="0">
                <a:ea typeface="ＭＳ Ｐゴシック" pitchFamily="34" charset="-128"/>
              </a:rPr>
              <a:t>21 flujos de trabajo</a:t>
            </a:r>
          </a:p>
          <a:p>
            <a:pPr marL="534988" lvl="2" indent="-179388" eaLnBrk="1" hangingPunct="1">
              <a:spcBef>
                <a:spcPct val="0"/>
              </a:spcBef>
            </a:pPr>
            <a:r>
              <a:rPr lang="es-ES" smtClean="0">
                <a:ea typeface="ＭＳ Ｐゴシック" pitchFamily="34" charset="-128"/>
              </a:rPr>
              <a:t>Análisis de documentos y tiempos asociados</a:t>
            </a:r>
          </a:p>
        </p:txBody>
      </p:sp>
      <p:grpSp>
        <p:nvGrpSpPr>
          <p:cNvPr id="2" name="Group 7"/>
          <p:cNvGrpSpPr>
            <a:grpSpLocks/>
          </p:cNvGrpSpPr>
          <p:nvPr/>
        </p:nvGrpSpPr>
        <p:grpSpPr bwMode="auto">
          <a:xfrm>
            <a:off x="1212850" y="908050"/>
            <a:ext cx="7680325" cy="5429250"/>
            <a:chOff x="816" y="814"/>
            <a:chExt cx="4838" cy="3420"/>
          </a:xfrm>
        </p:grpSpPr>
        <p:pic>
          <p:nvPicPr>
            <p:cNvPr id="89093" name="Picture 1" descr="C:\Documents and Settings\dfelder\Mis documentos\Mis imágenes\procesos.JPG"/>
            <p:cNvPicPr>
              <a:picLocks noChangeAspect="1" noChangeArrowheads="1"/>
            </p:cNvPicPr>
            <p:nvPr/>
          </p:nvPicPr>
          <p:blipFill>
            <a:blip r:embed="rId3"/>
            <a:srcRect/>
            <a:stretch>
              <a:fillRect/>
            </a:stretch>
          </p:blipFill>
          <p:spPr bwMode="auto">
            <a:xfrm>
              <a:off x="2062" y="814"/>
              <a:ext cx="3592" cy="3420"/>
            </a:xfrm>
            <a:prstGeom prst="rect">
              <a:avLst/>
            </a:prstGeom>
            <a:noFill/>
            <a:ln w="9525">
              <a:noFill/>
              <a:miter lim="800000"/>
              <a:headEnd/>
              <a:tailEnd/>
            </a:ln>
          </p:spPr>
        </p:pic>
        <p:pic>
          <p:nvPicPr>
            <p:cNvPr id="89094" name="Picture 6"/>
            <p:cNvPicPr>
              <a:picLocks noChangeAspect="1" noChangeArrowheads="1"/>
            </p:cNvPicPr>
            <p:nvPr/>
          </p:nvPicPr>
          <p:blipFill>
            <a:blip r:embed="rId4"/>
            <a:srcRect/>
            <a:stretch>
              <a:fillRect/>
            </a:stretch>
          </p:blipFill>
          <p:spPr bwMode="auto">
            <a:xfrm>
              <a:off x="816" y="3748"/>
              <a:ext cx="1164" cy="456"/>
            </a:xfrm>
            <a:prstGeom prst="rect">
              <a:avLst/>
            </a:prstGeom>
            <a:noFill/>
            <a:ln w="9525">
              <a:noFill/>
              <a:miter lim="800000"/>
              <a:headEnd/>
              <a:tailEnd/>
            </a:ln>
          </p:spPr>
        </p:pic>
      </p:grpSp>
    </p:spTree>
    <p:custDataLst>
      <p:tags r:id="rId1"/>
    </p:custDataLst>
  </p:cSld>
  <p:clrMapOvr>
    <a:masterClrMapping/>
  </p:clrMapOvr>
  <p:transition advTm="2025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p:cTn id="7" dur="1000" fill="hold"/>
                                        <p:tgtEl>
                                          <p:spTgt spid="1024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024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0243">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 calcmode="lin" valueType="num">
                                      <p:cBhvr>
                                        <p:cTn id="12" dur="1000" fill="hold"/>
                                        <p:tgtEl>
                                          <p:spTgt spid="10243">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10243">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10243">
                                            <p:txEl>
                                              <p:pRg st="1" end="1"/>
                                            </p:txEl>
                                          </p:spTgt>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 calcmode="lin" valueType="num">
                                      <p:cBhvr>
                                        <p:cTn id="17" dur="1000" fill="hold"/>
                                        <p:tgtEl>
                                          <p:spTgt spid="10243">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10243">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10243">
                                            <p:txEl>
                                              <p:pRg st="2" end="2"/>
                                            </p:txEl>
                                          </p:spTgt>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10243">
                                            <p:txEl>
                                              <p:pRg st="3" end="3"/>
                                            </p:txEl>
                                          </p:spTgt>
                                        </p:tgtEl>
                                        <p:attrNameLst>
                                          <p:attrName>style.visibility</p:attrName>
                                        </p:attrNameLst>
                                      </p:cBhvr>
                                      <p:to>
                                        <p:strVal val="visible"/>
                                      </p:to>
                                    </p:set>
                                    <p:anim calcmode="lin" valueType="num">
                                      <p:cBhvr>
                                        <p:cTn id="22" dur="1000" fill="hold"/>
                                        <p:tgtEl>
                                          <p:spTgt spid="10243">
                                            <p:txEl>
                                              <p:pRg st="3" end="3"/>
                                            </p:txEl>
                                          </p:spTgt>
                                        </p:tgtEl>
                                        <p:attrNameLst>
                                          <p:attrName>ppt_w</p:attrName>
                                        </p:attrNameLst>
                                      </p:cBhvr>
                                      <p:tavLst>
                                        <p:tav tm="0">
                                          <p:val>
                                            <p:strVal val="#ppt_w*0.70"/>
                                          </p:val>
                                        </p:tav>
                                        <p:tav tm="100000">
                                          <p:val>
                                            <p:strVal val="#ppt_w"/>
                                          </p:val>
                                        </p:tav>
                                      </p:tavLst>
                                    </p:anim>
                                    <p:anim calcmode="lin" valueType="num">
                                      <p:cBhvr>
                                        <p:cTn id="23" dur="1000" fill="hold"/>
                                        <p:tgtEl>
                                          <p:spTgt spid="10243">
                                            <p:txEl>
                                              <p:pRg st="3" end="3"/>
                                            </p:txEl>
                                          </p:spTgt>
                                        </p:tgtEl>
                                        <p:attrNameLst>
                                          <p:attrName>ppt_h</p:attrName>
                                        </p:attrNameLst>
                                      </p:cBhvr>
                                      <p:tavLst>
                                        <p:tav tm="0">
                                          <p:val>
                                            <p:strVal val="#ppt_h"/>
                                          </p:val>
                                        </p:tav>
                                        <p:tav tm="100000">
                                          <p:val>
                                            <p:strVal val="#ppt_h"/>
                                          </p:val>
                                        </p:tav>
                                      </p:tavLst>
                                    </p:anim>
                                    <p:animEffect transition="in" filter="fade">
                                      <p:cBhvr>
                                        <p:cTn id="24" dur="1000"/>
                                        <p:tgtEl>
                                          <p:spTgt spid="1024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grpId="0" nodeType="clickEffect">
                                  <p:stCondLst>
                                    <p:cond delay="0"/>
                                  </p:stCondLst>
                                  <p:childTnLst>
                                    <p:set>
                                      <p:cBhvr>
                                        <p:cTn id="28" dur="1" fill="hold">
                                          <p:stCondLst>
                                            <p:cond delay="0"/>
                                          </p:stCondLst>
                                        </p:cTn>
                                        <p:tgtEl>
                                          <p:spTgt spid="10243">
                                            <p:txEl>
                                              <p:pRg st="5" end="5"/>
                                            </p:txEl>
                                          </p:spTgt>
                                        </p:tgtEl>
                                        <p:attrNameLst>
                                          <p:attrName>style.visibility</p:attrName>
                                        </p:attrNameLst>
                                      </p:cBhvr>
                                      <p:to>
                                        <p:strVal val="visible"/>
                                      </p:to>
                                    </p:set>
                                    <p:anim calcmode="lin" valueType="num">
                                      <p:cBhvr>
                                        <p:cTn id="29" dur="1000" fill="hold"/>
                                        <p:tgtEl>
                                          <p:spTgt spid="10243">
                                            <p:txEl>
                                              <p:pRg st="5" end="5"/>
                                            </p:txEl>
                                          </p:spTgt>
                                        </p:tgtEl>
                                        <p:attrNameLst>
                                          <p:attrName>ppt_w</p:attrName>
                                        </p:attrNameLst>
                                      </p:cBhvr>
                                      <p:tavLst>
                                        <p:tav tm="0">
                                          <p:val>
                                            <p:strVal val="#ppt_w*0.70"/>
                                          </p:val>
                                        </p:tav>
                                        <p:tav tm="100000">
                                          <p:val>
                                            <p:strVal val="#ppt_w"/>
                                          </p:val>
                                        </p:tav>
                                      </p:tavLst>
                                    </p:anim>
                                    <p:anim calcmode="lin" valueType="num">
                                      <p:cBhvr>
                                        <p:cTn id="30" dur="1000" fill="hold"/>
                                        <p:tgtEl>
                                          <p:spTgt spid="10243">
                                            <p:txEl>
                                              <p:pRg st="5" end="5"/>
                                            </p:txEl>
                                          </p:spTgt>
                                        </p:tgtEl>
                                        <p:attrNameLst>
                                          <p:attrName>ppt_h</p:attrName>
                                        </p:attrNameLst>
                                      </p:cBhvr>
                                      <p:tavLst>
                                        <p:tav tm="0">
                                          <p:val>
                                            <p:strVal val="#ppt_h"/>
                                          </p:val>
                                        </p:tav>
                                        <p:tav tm="100000">
                                          <p:val>
                                            <p:strVal val="#ppt_h"/>
                                          </p:val>
                                        </p:tav>
                                      </p:tavLst>
                                    </p:anim>
                                    <p:animEffect transition="in" filter="fade">
                                      <p:cBhvr>
                                        <p:cTn id="31" dur="1000"/>
                                        <p:tgtEl>
                                          <p:spTgt spid="10243">
                                            <p:txEl>
                                              <p:pRg st="5" end="5"/>
                                            </p:txEl>
                                          </p:spTgt>
                                        </p:tgtEl>
                                      </p:cBhvr>
                                    </p:animEffect>
                                  </p:childTnLst>
                                </p:cTn>
                              </p:par>
                              <p:par>
                                <p:cTn id="32" presetID="55" presetClass="entr" presetSubtype="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1000" fill="hold"/>
                                        <p:tgtEl>
                                          <p:spTgt spid="2"/>
                                        </p:tgtEl>
                                        <p:attrNameLst>
                                          <p:attrName>ppt_w</p:attrName>
                                        </p:attrNameLst>
                                      </p:cBhvr>
                                      <p:tavLst>
                                        <p:tav tm="0">
                                          <p:val>
                                            <p:strVal val="#ppt_w*0.70"/>
                                          </p:val>
                                        </p:tav>
                                        <p:tav tm="100000">
                                          <p:val>
                                            <p:strVal val="#ppt_w"/>
                                          </p:val>
                                        </p:tav>
                                      </p:tavLst>
                                    </p:anim>
                                    <p:anim calcmode="lin" valueType="num">
                                      <p:cBhvr>
                                        <p:cTn id="35" dur="1000" fill="hold"/>
                                        <p:tgtEl>
                                          <p:spTgt spid="2"/>
                                        </p:tgtEl>
                                        <p:attrNameLst>
                                          <p:attrName>ppt_h</p:attrName>
                                        </p:attrNameLst>
                                      </p:cBhvr>
                                      <p:tavLst>
                                        <p:tav tm="0">
                                          <p:val>
                                            <p:strVal val="#ppt_h"/>
                                          </p:val>
                                        </p:tav>
                                        <p:tav tm="100000">
                                          <p:val>
                                            <p:strVal val="#ppt_h"/>
                                          </p:val>
                                        </p:tav>
                                      </p:tavLst>
                                    </p:anim>
                                    <p:animEffect transition="in" filter="fade">
                                      <p:cBhvr>
                                        <p:cTn id="36" dur="1000"/>
                                        <p:tgtEl>
                                          <p:spTgt spid="2"/>
                                        </p:tgtEl>
                                      </p:cBhvr>
                                    </p:animEffect>
                                  </p:childTnLst>
                                </p:cTn>
                              </p:par>
                            </p:childTnLst>
                          </p:cTn>
                        </p:par>
                      </p:childTnLst>
                    </p:cTn>
                  </p:par>
                  <p:par>
                    <p:cTn id="37" fill="hold">
                      <p:stCondLst>
                        <p:cond delay="indefinite"/>
                      </p:stCondLst>
                      <p:childTnLst>
                        <p:par>
                          <p:cTn id="38" fill="hold">
                            <p:stCondLst>
                              <p:cond delay="0"/>
                            </p:stCondLst>
                            <p:childTnLst>
                              <p:par>
                                <p:cTn id="39" presetID="55" presetClass="entr" presetSubtype="0" fill="hold" grpId="0" nodeType="clickEffect">
                                  <p:stCondLst>
                                    <p:cond delay="0"/>
                                  </p:stCondLst>
                                  <p:childTnLst>
                                    <p:set>
                                      <p:cBhvr>
                                        <p:cTn id="40" dur="1" fill="hold">
                                          <p:stCondLst>
                                            <p:cond delay="0"/>
                                          </p:stCondLst>
                                        </p:cTn>
                                        <p:tgtEl>
                                          <p:spTgt spid="10243">
                                            <p:txEl>
                                              <p:pRg st="7" end="7"/>
                                            </p:txEl>
                                          </p:spTgt>
                                        </p:tgtEl>
                                        <p:attrNameLst>
                                          <p:attrName>style.visibility</p:attrName>
                                        </p:attrNameLst>
                                      </p:cBhvr>
                                      <p:to>
                                        <p:strVal val="visible"/>
                                      </p:to>
                                    </p:set>
                                    <p:anim calcmode="lin" valueType="num">
                                      <p:cBhvr>
                                        <p:cTn id="41" dur="1000" fill="hold"/>
                                        <p:tgtEl>
                                          <p:spTgt spid="10243">
                                            <p:txEl>
                                              <p:pRg st="7" end="7"/>
                                            </p:txEl>
                                          </p:spTgt>
                                        </p:tgtEl>
                                        <p:attrNameLst>
                                          <p:attrName>ppt_w</p:attrName>
                                        </p:attrNameLst>
                                      </p:cBhvr>
                                      <p:tavLst>
                                        <p:tav tm="0">
                                          <p:val>
                                            <p:strVal val="#ppt_w*0.70"/>
                                          </p:val>
                                        </p:tav>
                                        <p:tav tm="100000">
                                          <p:val>
                                            <p:strVal val="#ppt_w"/>
                                          </p:val>
                                        </p:tav>
                                      </p:tavLst>
                                    </p:anim>
                                    <p:anim calcmode="lin" valueType="num">
                                      <p:cBhvr>
                                        <p:cTn id="42" dur="1000" fill="hold"/>
                                        <p:tgtEl>
                                          <p:spTgt spid="10243">
                                            <p:txEl>
                                              <p:pRg st="7" end="7"/>
                                            </p:txEl>
                                          </p:spTgt>
                                        </p:tgtEl>
                                        <p:attrNameLst>
                                          <p:attrName>ppt_h</p:attrName>
                                        </p:attrNameLst>
                                      </p:cBhvr>
                                      <p:tavLst>
                                        <p:tav tm="0">
                                          <p:val>
                                            <p:strVal val="#ppt_h"/>
                                          </p:val>
                                        </p:tav>
                                        <p:tav tm="100000">
                                          <p:val>
                                            <p:strVal val="#ppt_h"/>
                                          </p:val>
                                        </p:tav>
                                      </p:tavLst>
                                    </p:anim>
                                    <p:animEffect transition="in" filter="fade">
                                      <p:cBhvr>
                                        <p:cTn id="43" dur="1000"/>
                                        <p:tgtEl>
                                          <p:spTgt spid="10243">
                                            <p:txEl>
                                              <p:pRg st="7" end="7"/>
                                            </p:txEl>
                                          </p:spTgt>
                                        </p:tgtEl>
                                      </p:cBhvr>
                                    </p:animEffect>
                                  </p:childTnLst>
                                </p:cTn>
                              </p:par>
                              <p:par>
                                <p:cTn id="44" presetID="55" presetClass="entr" presetSubtype="0" fill="hold" grpId="0" nodeType="withEffect">
                                  <p:stCondLst>
                                    <p:cond delay="0"/>
                                  </p:stCondLst>
                                  <p:childTnLst>
                                    <p:set>
                                      <p:cBhvr>
                                        <p:cTn id="45" dur="1" fill="hold">
                                          <p:stCondLst>
                                            <p:cond delay="0"/>
                                          </p:stCondLst>
                                        </p:cTn>
                                        <p:tgtEl>
                                          <p:spTgt spid="10243">
                                            <p:txEl>
                                              <p:pRg st="8" end="8"/>
                                            </p:txEl>
                                          </p:spTgt>
                                        </p:tgtEl>
                                        <p:attrNameLst>
                                          <p:attrName>style.visibility</p:attrName>
                                        </p:attrNameLst>
                                      </p:cBhvr>
                                      <p:to>
                                        <p:strVal val="visible"/>
                                      </p:to>
                                    </p:set>
                                    <p:anim calcmode="lin" valueType="num">
                                      <p:cBhvr>
                                        <p:cTn id="46" dur="1000" fill="hold"/>
                                        <p:tgtEl>
                                          <p:spTgt spid="10243">
                                            <p:txEl>
                                              <p:pRg st="8" end="8"/>
                                            </p:txEl>
                                          </p:spTgt>
                                        </p:tgtEl>
                                        <p:attrNameLst>
                                          <p:attrName>ppt_w</p:attrName>
                                        </p:attrNameLst>
                                      </p:cBhvr>
                                      <p:tavLst>
                                        <p:tav tm="0">
                                          <p:val>
                                            <p:strVal val="#ppt_w*0.70"/>
                                          </p:val>
                                        </p:tav>
                                        <p:tav tm="100000">
                                          <p:val>
                                            <p:strVal val="#ppt_w"/>
                                          </p:val>
                                        </p:tav>
                                      </p:tavLst>
                                    </p:anim>
                                    <p:anim calcmode="lin" valueType="num">
                                      <p:cBhvr>
                                        <p:cTn id="47" dur="1000" fill="hold"/>
                                        <p:tgtEl>
                                          <p:spTgt spid="10243">
                                            <p:txEl>
                                              <p:pRg st="8" end="8"/>
                                            </p:txEl>
                                          </p:spTgt>
                                        </p:tgtEl>
                                        <p:attrNameLst>
                                          <p:attrName>ppt_h</p:attrName>
                                        </p:attrNameLst>
                                      </p:cBhvr>
                                      <p:tavLst>
                                        <p:tav tm="0">
                                          <p:val>
                                            <p:strVal val="#ppt_h"/>
                                          </p:val>
                                        </p:tav>
                                        <p:tav tm="100000">
                                          <p:val>
                                            <p:strVal val="#ppt_h"/>
                                          </p:val>
                                        </p:tav>
                                      </p:tavLst>
                                    </p:anim>
                                    <p:animEffect transition="in" filter="fade">
                                      <p:cBhvr>
                                        <p:cTn id="48" dur="1000"/>
                                        <p:tgtEl>
                                          <p:spTgt spid="10243">
                                            <p:txEl>
                                              <p:pRg st="8" end="8"/>
                                            </p:txEl>
                                          </p:spTgt>
                                        </p:tgtEl>
                                      </p:cBhvr>
                                    </p:animEffect>
                                  </p:childTnLst>
                                </p:cTn>
                              </p:par>
                              <p:par>
                                <p:cTn id="49" presetID="55" presetClass="entr" presetSubtype="0" fill="hold" grpId="0" nodeType="withEffect">
                                  <p:stCondLst>
                                    <p:cond delay="0"/>
                                  </p:stCondLst>
                                  <p:childTnLst>
                                    <p:set>
                                      <p:cBhvr>
                                        <p:cTn id="50" dur="1" fill="hold">
                                          <p:stCondLst>
                                            <p:cond delay="0"/>
                                          </p:stCondLst>
                                        </p:cTn>
                                        <p:tgtEl>
                                          <p:spTgt spid="10243">
                                            <p:txEl>
                                              <p:pRg st="9" end="9"/>
                                            </p:txEl>
                                          </p:spTgt>
                                        </p:tgtEl>
                                        <p:attrNameLst>
                                          <p:attrName>style.visibility</p:attrName>
                                        </p:attrNameLst>
                                      </p:cBhvr>
                                      <p:to>
                                        <p:strVal val="visible"/>
                                      </p:to>
                                    </p:set>
                                    <p:anim calcmode="lin" valueType="num">
                                      <p:cBhvr>
                                        <p:cTn id="51" dur="1000" fill="hold"/>
                                        <p:tgtEl>
                                          <p:spTgt spid="10243">
                                            <p:txEl>
                                              <p:pRg st="9" end="9"/>
                                            </p:txEl>
                                          </p:spTgt>
                                        </p:tgtEl>
                                        <p:attrNameLst>
                                          <p:attrName>ppt_w</p:attrName>
                                        </p:attrNameLst>
                                      </p:cBhvr>
                                      <p:tavLst>
                                        <p:tav tm="0">
                                          <p:val>
                                            <p:strVal val="#ppt_w*0.70"/>
                                          </p:val>
                                        </p:tav>
                                        <p:tav tm="100000">
                                          <p:val>
                                            <p:strVal val="#ppt_w"/>
                                          </p:val>
                                        </p:tav>
                                      </p:tavLst>
                                    </p:anim>
                                    <p:anim calcmode="lin" valueType="num">
                                      <p:cBhvr>
                                        <p:cTn id="52" dur="1000" fill="hold"/>
                                        <p:tgtEl>
                                          <p:spTgt spid="10243">
                                            <p:txEl>
                                              <p:pRg st="9" end="9"/>
                                            </p:txEl>
                                          </p:spTgt>
                                        </p:tgtEl>
                                        <p:attrNameLst>
                                          <p:attrName>ppt_h</p:attrName>
                                        </p:attrNameLst>
                                      </p:cBhvr>
                                      <p:tavLst>
                                        <p:tav tm="0">
                                          <p:val>
                                            <p:strVal val="#ppt_h"/>
                                          </p:val>
                                        </p:tav>
                                        <p:tav tm="100000">
                                          <p:val>
                                            <p:strVal val="#ppt_h"/>
                                          </p:val>
                                        </p:tav>
                                      </p:tavLst>
                                    </p:anim>
                                    <p:animEffect transition="in" filter="fade">
                                      <p:cBhvr>
                                        <p:cTn id="53" dur="1000"/>
                                        <p:tgtEl>
                                          <p:spTgt spid="1024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srcRect/>
          <a:stretch>
            <a:fillRect/>
          </a:stretch>
        </p:blipFill>
        <p:spPr bwMode="auto">
          <a:xfrm>
            <a:off x="0" y="2565400"/>
            <a:ext cx="5778500" cy="3475038"/>
          </a:xfrm>
          <a:prstGeom prst="rect">
            <a:avLst/>
          </a:prstGeom>
          <a:noFill/>
          <a:ln w="9525">
            <a:noFill/>
            <a:miter lim="800000"/>
            <a:headEnd/>
            <a:tailEnd/>
          </a:ln>
        </p:spPr>
      </p:pic>
      <p:sp>
        <p:nvSpPr>
          <p:cNvPr id="90115" name="Rectangle 2"/>
          <p:cNvSpPr>
            <a:spLocks noGrp="1" noChangeArrowheads="1"/>
          </p:cNvSpPr>
          <p:nvPr>
            <p:ph type="title" idx="4294967295"/>
          </p:nvPr>
        </p:nvSpPr>
        <p:spPr>
          <a:xfrm>
            <a:off x="457200" y="188913"/>
            <a:ext cx="8043863" cy="1143000"/>
          </a:xfrm>
        </p:spPr>
        <p:txBody>
          <a:bodyPr lIns="360000" anchor="b"/>
          <a:lstStyle/>
          <a:p>
            <a:pPr eaLnBrk="1" hangingPunct="1"/>
            <a:r>
              <a:rPr lang="es-ES" smtClean="0"/>
              <a:t>Resumen de Resultados:</a:t>
            </a:r>
            <a:br>
              <a:rPr lang="es-ES" smtClean="0"/>
            </a:br>
            <a:r>
              <a:rPr lang="es-ES" smtClean="0"/>
              <a:t>Tareas soportadas en medios no corporativos</a:t>
            </a:r>
          </a:p>
        </p:txBody>
      </p:sp>
      <p:sp>
        <p:nvSpPr>
          <p:cNvPr id="12292" name="Rectangle 3"/>
          <p:cNvSpPr>
            <a:spLocks noGrp="1" noChangeArrowheads="1"/>
          </p:cNvSpPr>
          <p:nvPr>
            <p:ph type="body" sz="half" idx="4294967295"/>
          </p:nvPr>
        </p:nvSpPr>
        <p:spPr>
          <a:xfrm>
            <a:off x="346075" y="1384300"/>
            <a:ext cx="8039100" cy="1865313"/>
          </a:xfrm>
        </p:spPr>
        <p:txBody>
          <a:bodyPr/>
          <a:lstStyle/>
          <a:p>
            <a:pPr eaLnBrk="1" hangingPunct="1">
              <a:buFont typeface="Wingdings" pitchFamily="2" charset="2"/>
              <a:buChar char="v"/>
            </a:pPr>
            <a:r>
              <a:rPr lang="es-ES" smtClean="0"/>
              <a:t> En más de 200 tareas (aprox.) asociadas a los procesos relevados (flujogramas), el 77% son soportadas por archivos en Excel (60 archivos)</a:t>
            </a:r>
          </a:p>
          <a:p>
            <a:pPr eaLnBrk="1" hangingPunct="1"/>
            <a:endParaRPr lang="es-ES" smtClean="0"/>
          </a:p>
        </p:txBody>
      </p:sp>
      <p:pic>
        <p:nvPicPr>
          <p:cNvPr id="78854" name="Picture 6"/>
          <p:cNvPicPr>
            <a:picLocks noChangeAspect="1" noChangeArrowheads="1"/>
          </p:cNvPicPr>
          <p:nvPr/>
        </p:nvPicPr>
        <p:blipFill>
          <a:blip r:embed="rId3"/>
          <a:srcRect l="22102" r="22102" b="8276"/>
          <a:stretch>
            <a:fillRect/>
          </a:stretch>
        </p:blipFill>
        <p:spPr bwMode="auto">
          <a:xfrm>
            <a:off x="4787900" y="2133600"/>
            <a:ext cx="3635375" cy="3989388"/>
          </a:xfrm>
          <a:prstGeom prst="rect">
            <a:avLst/>
          </a:prstGeom>
          <a:noFill/>
          <a:ln w="9525">
            <a:noFill/>
            <a:miter lim="800000"/>
            <a:headEnd/>
            <a:tailEnd/>
          </a:ln>
        </p:spPr>
      </p:pic>
    </p:spTree>
  </p:cSld>
  <p:clrMapOvr>
    <a:masterClrMapping/>
  </p:clrMapOvr>
  <p:transition advTm="2189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2292">
                                            <p:txEl>
                                              <p:pRg st="0" end="0"/>
                                            </p:txEl>
                                          </p:spTgt>
                                        </p:tgtEl>
                                        <p:attrNameLst>
                                          <p:attrName>style.visibility</p:attrName>
                                        </p:attrNameLst>
                                      </p:cBhvr>
                                      <p:to>
                                        <p:strVal val="visible"/>
                                      </p:to>
                                    </p:set>
                                    <p:anim calcmode="lin" valueType="num">
                                      <p:cBhvr>
                                        <p:cTn id="7" dur="1000" fill="hold"/>
                                        <p:tgtEl>
                                          <p:spTgt spid="12292">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2292">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2292">
                                            <p:txEl>
                                              <p:pRg st="0" end="0"/>
                                            </p:txEl>
                                          </p:spTgt>
                                        </p:tgtEl>
                                      </p:cBhvr>
                                    </p:animEffect>
                                  </p:childTnLst>
                                </p:cTn>
                              </p:par>
                              <p:par>
                                <p:cTn id="10" presetID="35" presetClass="entr" presetSubtype="0" fill="hold" nodeType="with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fade">
                                      <p:cBhvr>
                                        <p:cTn id="12" dur="2000"/>
                                        <p:tgtEl>
                                          <p:spTgt spid="12290"/>
                                        </p:tgtEl>
                                      </p:cBhvr>
                                    </p:animEffect>
                                    <p:anim calcmode="lin" valueType="num">
                                      <p:cBhvr>
                                        <p:cTn id="13" dur="2000" fill="hold"/>
                                        <p:tgtEl>
                                          <p:spTgt spid="12290"/>
                                        </p:tgtEl>
                                        <p:attrNameLst>
                                          <p:attrName>style.rotation</p:attrName>
                                        </p:attrNameLst>
                                      </p:cBhvr>
                                      <p:tavLst>
                                        <p:tav tm="0">
                                          <p:val>
                                            <p:fltVal val="720"/>
                                          </p:val>
                                        </p:tav>
                                        <p:tav tm="100000">
                                          <p:val>
                                            <p:fltVal val="0"/>
                                          </p:val>
                                        </p:tav>
                                      </p:tavLst>
                                    </p:anim>
                                    <p:anim calcmode="lin" valueType="num">
                                      <p:cBhvr>
                                        <p:cTn id="14" dur="2000" fill="hold"/>
                                        <p:tgtEl>
                                          <p:spTgt spid="12290"/>
                                        </p:tgtEl>
                                        <p:attrNameLst>
                                          <p:attrName>ppt_h</p:attrName>
                                        </p:attrNameLst>
                                      </p:cBhvr>
                                      <p:tavLst>
                                        <p:tav tm="0">
                                          <p:val>
                                            <p:fltVal val="0"/>
                                          </p:val>
                                        </p:tav>
                                        <p:tav tm="100000">
                                          <p:val>
                                            <p:strVal val="#ppt_h"/>
                                          </p:val>
                                        </p:tav>
                                      </p:tavLst>
                                    </p:anim>
                                    <p:anim calcmode="lin" valueType="num">
                                      <p:cBhvr>
                                        <p:cTn id="15" dur="2000" fill="hold"/>
                                        <p:tgtEl>
                                          <p:spTgt spid="12290"/>
                                        </p:tgtEl>
                                        <p:attrNameLst>
                                          <p:attrName>ppt_w</p:attrName>
                                        </p:attrNameLst>
                                      </p:cBhvr>
                                      <p:tavLst>
                                        <p:tav tm="0">
                                          <p:val>
                                            <p:fltVal val="0"/>
                                          </p:val>
                                        </p:tav>
                                        <p:tav tm="100000">
                                          <p:val>
                                            <p:strVal val="#ppt_w"/>
                                          </p:val>
                                        </p:tav>
                                      </p:tavLst>
                                    </p:anim>
                                  </p:childTnLst>
                                </p:cTn>
                              </p:par>
                            </p:childTnLst>
                          </p:cTn>
                        </p:par>
                      </p:childTnLst>
                    </p:cTn>
                  </p:par>
                  <p:par>
                    <p:cTn id="16" fill="hold">
                      <p:stCondLst>
                        <p:cond delay="indefinite"/>
                      </p:stCondLst>
                      <p:childTnLst>
                        <p:par>
                          <p:cTn id="17" fill="hold">
                            <p:stCondLst>
                              <p:cond delay="0"/>
                            </p:stCondLst>
                            <p:childTnLst>
                              <p:par>
                                <p:cTn id="18" presetID="35" presetClass="entr" presetSubtype="0" fill="hold" nodeType="clickEffect">
                                  <p:stCondLst>
                                    <p:cond delay="0"/>
                                  </p:stCondLst>
                                  <p:childTnLst>
                                    <p:set>
                                      <p:cBhvr>
                                        <p:cTn id="19" dur="1" fill="hold">
                                          <p:stCondLst>
                                            <p:cond delay="0"/>
                                          </p:stCondLst>
                                        </p:cTn>
                                        <p:tgtEl>
                                          <p:spTgt spid="78854"/>
                                        </p:tgtEl>
                                        <p:attrNameLst>
                                          <p:attrName>style.visibility</p:attrName>
                                        </p:attrNameLst>
                                      </p:cBhvr>
                                      <p:to>
                                        <p:strVal val="visible"/>
                                      </p:to>
                                    </p:set>
                                    <p:animEffect transition="in" filter="fade">
                                      <p:cBhvr>
                                        <p:cTn id="20" dur="2000"/>
                                        <p:tgtEl>
                                          <p:spTgt spid="78854"/>
                                        </p:tgtEl>
                                      </p:cBhvr>
                                    </p:animEffect>
                                    <p:anim calcmode="lin" valueType="num">
                                      <p:cBhvr>
                                        <p:cTn id="21" dur="2000" fill="hold"/>
                                        <p:tgtEl>
                                          <p:spTgt spid="78854"/>
                                        </p:tgtEl>
                                        <p:attrNameLst>
                                          <p:attrName>style.rotation</p:attrName>
                                        </p:attrNameLst>
                                      </p:cBhvr>
                                      <p:tavLst>
                                        <p:tav tm="0">
                                          <p:val>
                                            <p:fltVal val="720"/>
                                          </p:val>
                                        </p:tav>
                                        <p:tav tm="100000">
                                          <p:val>
                                            <p:fltVal val="0"/>
                                          </p:val>
                                        </p:tav>
                                      </p:tavLst>
                                    </p:anim>
                                    <p:anim calcmode="lin" valueType="num">
                                      <p:cBhvr>
                                        <p:cTn id="22" dur="2000" fill="hold"/>
                                        <p:tgtEl>
                                          <p:spTgt spid="78854"/>
                                        </p:tgtEl>
                                        <p:attrNameLst>
                                          <p:attrName>ppt_h</p:attrName>
                                        </p:attrNameLst>
                                      </p:cBhvr>
                                      <p:tavLst>
                                        <p:tav tm="0">
                                          <p:val>
                                            <p:fltVal val="0"/>
                                          </p:val>
                                        </p:tav>
                                        <p:tav tm="100000">
                                          <p:val>
                                            <p:strVal val="#ppt_h"/>
                                          </p:val>
                                        </p:tav>
                                      </p:tavLst>
                                    </p:anim>
                                    <p:anim calcmode="lin" valueType="num">
                                      <p:cBhvr>
                                        <p:cTn id="23" dur="2000" fill="hold"/>
                                        <p:tgtEl>
                                          <p:spTgt spid="788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1138" name="Rectangle 3"/>
          <p:cNvSpPr>
            <a:spLocks noGrp="1" noChangeArrowheads="1"/>
          </p:cNvSpPr>
          <p:nvPr>
            <p:ph type="title" idx="4294967295"/>
          </p:nvPr>
        </p:nvSpPr>
        <p:spPr>
          <a:xfrm>
            <a:off x="457200" y="274638"/>
            <a:ext cx="8401050" cy="1143000"/>
          </a:xfrm>
        </p:spPr>
        <p:txBody>
          <a:bodyPr lIns="360000" anchor="b"/>
          <a:lstStyle/>
          <a:p>
            <a:pPr eaLnBrk="1" hangingPunct="1"/>
            <a:r>
              <a:rPr lang="es-ES" smtClean="0"/>
              <a:t>Resumen de Resultados:</a:t>
            </a:r>
            <a:br>
              <a:rPr lang="es-ES" smtClean="0"/>
            </a:br>
            <a:r>
              <a:rPr lang="es-ES" smtClean="0"/>
              <a:t>Trascripción manual de datos</a:t>
            </a:r>
          </a:p>
        </p:txBody>
      </p:sp>
      <p:sp>
        <p:nvSpPr>
          <p:cNvPr id="13315" name="Rectangle 4"/>
          <p:cNvSpPr>
            <a:spLocks noGrp="1" noChangeArrowheads="1"/>
          </p:cNvSpPr>
          <p:nvPr>
            <p:ph type="body" sz="half" idx="4294967295"/>
          </p:nvPr>
        </p:nvSpPr>
        <p:spPr>
          <a:xfrm>
            <a:off x="7938" y="1412875"/>
            <a:ext cx="9001125" cy="5256213"/>
          </a:xfrm>
        </p:spPr>
        <p:txBody>
          <a:bodyPr/>
          <a:lstStyle/>
          <a:p>
            <a:pPr eaLnBrk="1" hangingPunct="1">
              <a:buFont typeface="Wingdings" pitchFamily="2" charset="2"/>
              <a:buChar char="v"/>
            </a:pPr>
            <a:r>
              <a:rPr lang="es-ES" smtClean="0"/>
              <a:t>Según estimaciones, mantener estos 60 archivos en Excel demanda alrededor de 540hs hombre al mes (mínimo), que se distribuyen de la siguiente forma:</a:t>
            </a:r>
          </a:p>
          <a:p>
            <a:pPr eaLnBrk="1" hangingPunct="1"/>
            <a:endParaRPr lang="es-ES" smtClean="0"/>
          </a:p>
          <a:p>
            <a:pPr eaLnBrk="1" hangingPunct="1"/>
            <a:endParaRPr lang="es-ES" smtClean="0"/>
          </a:p>
          <a:p>
            <a:pPr eaLnBrk="1" hangingPunct="1"/>
            <a:endParaRPr lang="es-ES" smtClean="0"/>
          </a:p>
          <a:p>
            <a:pPr eaLnBrk="1" hangingPunct="1"/>
            <a:endParaRPr lang="es-ES" smtClean="0"/>
          </a:p>
          <a:p>
            <a:pPr eaLnBrk="1" hangingPunct="1"/>
            <a:endParaRPr lang="es-ES" smtClean="0"/>
          </a:p>
          <a:p>
            <a:pPr eaLnBrk="1" hangingPunct="1"/>
            <a:endParaRPr lang="es-ES" smtClean="0"/>
          </a:p>
          <a:p>
            <a:pPr eaLnBrk="1" hangingPunct="1"/>
            <a:endParaRPr lang="es-ES" smtClean="0"/>
          </a:p>
          <a:p>
            <a:pPr eaLnBrk="1" hangingPunct="1"/>
            <a:endParaRPr lang="es-ES" smtClean="0"/>
          </a:p>
          <a:p>
            <a:pPr eaLnBrk="1" hangingPunct="1"/>
            <a:endParaRPr lang="es-ES" smtClean="0"/>
          </a:p>
        </p:txBody>
      </p:sp>
      <p:pic>
        <p:nvPicPr>
          <p:cNvPr id="13316" name="Picture 533"/>
          <p:cNvPicPr>
            <a:picLocks noChangeAspect="1" noChangeArrowheads="1"/>
          </p:cNvPicPr>
          <p:nvPr/>
        </p:nvPicPr>
        <p:blipFill>
          <a:blip r:embed="rId2"/>
          <a:srcRect/>
          <a:stretch>
            <a:fillRect/>
          </a:stretch>
        </p:blipFill>
        <p:spPr bwMode="auto">
          <a:xfrm>
            <a:off x="2268538" y="2241550"/>
            <a:ext cx="5302250" cy="3179763"/>
          </a:xfrm>
          <a:prstGeom prst="rect">
            <a:avLst/>
          </a:prstGeom>
          <a:noFill/>
          <a:ln w="9525">
            <a:noFill/>
            <a:miter lim="800000"/>
            <a:headEnd/>
            <a:tailEnd/>
          </a:ln>
        </p:spPr>
      </p:pic>
    </p:spTree>
  </p:cSld>
  <p:clrMapOvr>
    <a:masterClrMapping/>
  </p:clrMapOvr>
  <p:transition advTm="506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 calcmode="lin" valueType="num">
                                      <p:cBhvr>
                                        <p:cTn id="7" dur="1000" fill="hold"/>
                                        <p:tgtEl>
                                          <p:spTgt spid="1331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331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3315">
                                            <p:txEl>
                                              <p:pRg st="0" end="0"/>
                                            </p:txEl>
                                          </p:spTgt>
                                        </p:tgtEl>
                                      </p:cBhvr>
                                    </p:animEffect>
                                  </p:childTnLst>
                                </p:cTn>
                              </p:par>
                              <p:par>
                                <p:cTn id="10" presetID="35" presetClass="entr" presetSubtype="0" fill="hold" nodeType="withEffect">
                                  <p:stCondLst>
                                    <p:cond delay="0"/>
                                  </p:stCondLst>
                                  <p:childTnLst>
                                    <p:set>
                                      <p:cBhvr>
                                        <p:cTn id="11" dur="1" fill="hold">
                                          <p:stCondLst>
                                            <p:cond delay="0"/>
                                          </p:stCondLst>
                                        </p:cTn>
                                        <p:tgtEl>
                                          <p:spTgt spid="13316"/>
                                        </p:tgtEl>
                                        <p:attrNameLst>
                                          <p:attrName>style.visibility</p:attrName>
                                        </p:attrNameLst>
                                      </p:cBhvr>
                                      <p:to>
                                        <p:strVal val="visible"/>
                                      </p:to>
                                    </p:set>
                                    <p:animEffect transition="in" filter="fade">
                                      <p:cBhvr>
                                        <p:cTn id="12" dur="2000"/>
                                        <p:tgtEl>
                                          <p:spTgt spid="13316"/>
                                        </p:tgtEl>
                                      </p:cBhvr>
                                    </p:animEffect>
                                    <p:anim calcmode="lin" valueType="num">
                                      <p:cBhvr>
                                        <p:cTn id="13" dur="2000" fill="hold"/>
                                        <p:tgtEl>
                                          <p:spTgt spid="13316"/>
                                        </p:tgtEl>
                                        <p:attrNameLst>
                                          <p:attrName>style.rotation</p:attrName>
                                        </p:attrNameLst>
                                      </p:cBhvr>
                                      <p:tavLst>
                                        <p:tav tm="0">
                                          <p:val>
                                            <p:fltVal val="720"/>
                                          </p:val>
                                        </p:tav>
                                        <p:tav tm="100000">
                                          <p:val>
                                            <p:fltVal val="0"/>
                                          </p:val>
                                        </p:tav>
                                      </p:tavLst>
                                    </p:anim>
                                    <p:anim calcmode="lin" valueType="num">
                                      <p:cBhvr>
                                        <p:cTn id="14" dur="2000" fill="hold"/>
                                        <p:tgtEl>
                                          <p:spTgt spid="13316"/>
                                        </p:tgtEl>
                                        <p:attrNameLst>
                                          <p:attrName>ppt_h</p:attrName>
                                        </p:attrNameLst>
                                      </p:cBhvr>
                                      <p:tavLst>
                                        <p:tav tm="0">
                                          <p:val>
                                            <p:fltVal val="0"/>
                                          </p:val>
                                        </p:tav>
                                        <p:tav tm="100000">
                                          <p:val>
                                            <p:strVal val="#ppt_h"/>
                                          </p:val>
                                        </p:tav>
                                      </p:tavLst>
                                    </p:anim>
                                    <p:anim calcmode="lin" valueType="num">
                                      <p:cBhvr>
                                        <p:cTn id="15" dur="2000" fill="hold"/>
                                        <p:tgtEl>
                                          <p:spTgt spid="1331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62" name="Rectangle 2"/>
          <p:cNvSpPr>
            <a:spLocks noGrp="1" noChangeArrowheads="1"/>
          </p:cNvSpPr>
          <p:nvPr>
            <p:ph type="title" idx="4294967295"/>
          </p:nvPr>
        </p:nvSpPr>
        <p:spPr>
          <a:xfrm>
            <a:off x="457200" y="274638"/>
            <a:ext cx="8329613" cy="1143000"/>
          </a:xfrm>
        </p:spPr>
        <p:txBody>
          <a:bodyPr lIns="360000" anchor="b"/>
          <a:lstStyle/>
          <a:p>
            <a:pPr eaLnBrk="1" hangingPunct="1"/>
            <a:r>
              <a:rPr lang="es-ES" smtClean="0"/>
              <a:t>Resumen de Resultados:</a:t>
            </a:r>
            <a:br>
              <a:rPr lang="es-ES" smtClean="0"/>
            </a:br>
            <a:r>
              <a:rPr lang="es-AR" smtClean="0"/>
              <a:t>Manejo desestructurado de los datos</a:t>
            </a:r>
            <a:endParaRPr lang="es-ES" smtClean="0"/>
          </a:p>
        </p:txBody>
      </p:sp>
      <p:sp>
        <p:nvSpPr>
          <p:cNvPr id="15363" name="Rectangle 3"/>
          <p:cNvSpPr>
            <a:spLocks noGrp="1" noChangeArrowheads="1"/>
          </p:cNvSpPr>
          <p:nvPr>
            <p:ph type="body" sz="half" idx="4294967295"/>
          </p:nvPr>
        </p:nvSpPr>
        <p:spPr>
          <a:xfrm>
            <a:off x="312738" y="1773238"/>
            <a:ext cx="8328025" cy="4535487"/>
          </a:xfrm>
        </p:spPr>
        <p:txBody>
          <a:bodyPr/>
          <a:lstStyle/>
          <a:p>
            <a:pPr eaLnBrk="1" hangingPunct="1"/>
            <a:r>
              <a:rPr lang="es-ES" smtClean="0"/>
              <a:t>La falta de homologación en los reportes que generan algunos contratistas dificulta su consolidación (trabajo manual) para su posteriores análisis:</a:t>
            </a:r>
          </a:p>
          <a:p>
            <a:pPr lvl="1" eaLnBrk="1" hangingPunct="1"/>
            <a:r>
              <a:rPr lang="es-ES" smtClean="0">
                <a:ea typeface="ＭＳ Ｐゴシック" pitchFamily="34" charset="-128"/>
              </a:rPr>
              <a:t>Intervenciones de Wireline</a:t>
            </a:r>
          </a:p>
          <a:p>
            <a:pPr lvl="1" eaLnBrk="1" hangingPunct="1"/>
            <a:r>
              <a:rPr lang="es-ES" smtClean="0">
                <a:ea typeface="ＭＳ Ｐゴシック" pitchFamily="34" charset="-128"/>
              </a:rPr>
              <a:t>Calidad de Agua (análisis en laboratorios externos)</a:t>
            </a:r>
          </a:p>
          <a:p>
            <a:pPr lvl="1" eaLnBrk="1" hangingPunct="1"/>
            <a:r>
              <a:rPr lang="es-ES" smtClean="0">
                <a:ea typeface="ＭＳ Ｐゴシック" pitchFamily="34" charset="-128"/>
              </a:rPr>
              <a:t>Reparación de válvulas de satélites / acueductos</a:t>
            </a:r>
          </a:p>
          <a:p>
            <a:pPr lvl="1" eaLnBrk="1" hangingPunct="1"/>
            <a:r>
              <a:rPr lang="es-ES" smtClean="0">
                <a:ea typeface="ＭＳ Ｐゴシック" pitchFamily="34" charset="-128"/>
              </a:rPr>
              <a:t>Análisis fisicoquímicos de petróleo (de laboratorios externos)</a:t>
            </a:r>
          </a:p>
          <a:p>
            <a:pPr lvl="1" eaLnBrk="1" hangingPunct="1"/>
            <a:r>
              <a:rPr lang="es-ES" smtClean="0">
                <a:ea typeface="ＭＳ Ｐゴシック" pitchFamily="34" charset="-128"/>
              </a:rPr>
              <a:t>Dosificación de Químicos</a:t>
            </a:r>
          </a:p>
          <a:p>
            <a:pPr eaLnBrk="1" hangingPunct="1"/>
            <a:endParaRPr lang="es-E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 calcmode="lin" valueType="num">
                                      <p:cBhvr>
                                        <p:cTn id="7" dur="1000" fill="hold"/>
                                        <p:tgtEl>
                                          <p:spTgt spid="1536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536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5363">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5363">
                                            <p:txEl>
                                              <p:pRg st="1" end="1"/>
                                            </p:txEl>
                                          </p:spTgt>
                                        </p:tgtEl>
                                        <p:attrNameLst>
                                          <p:attrName>style.visibility</p:attrName>
                                        </p:attrNameLst>
                                      </p:cBhvr>
                                      <p:to>
                                        <p:strVal val="visible"/>
                                      </p:to>
                                    </p:set>
                                    <p:anim calcmode="lin" valueType="num">
                                      <p:cBhvr>
                                        <p:cTn id="12" dur="1000" fill="hold"/>
                                        <p:tgtEl>
                                          <p:spTgt spid="15363">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15363">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15363">
                                            <p:txEl>
                                              <p:pRg st="1" end="1"/>
                                            </p:txEl>
                                          </p:spTgt>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15363">
                                            <p:txEl>
                                              <p:pRg st="2" end="2"/>
                                            </p:txEl>
                                          </p:spTgt>
                                        </p:tgtEl>
                                        <p:attrNameLst>
                                          <p:attrName>style.visibility</p:attrName>
                                        </p:attrNameLst>
                                      </p:cBhvr>
                                      <p:to>
                                        <p:strVal val="visible"/>
                                      </p:to>
                                    </p:set>
                                    <p:anim calcmode="lin" valueType="num">
                                      <p:cBhvr>
                                        <p:cTn id="17" dur="1000" fill="hold"/>
                                        <p:tgtEl>
                                          <p:spTgt spid="15363">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15363">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15363">
                                            <p:txEl>
                                              <p:pRg st="2" end="2"/>
                                            </p:txEl>
                                          </p:spTgt>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15363">
                                            <p:txEl>
                                              <p:pRg st="3" end="3"/>
                                            </p:txEl>
                                          </p:spTgt>
                                        </p:tgtEl>
                                        <p:attrNameLst>
                                          <p:attrName>style.visibility</p:attrName>
                                        </p:attrNameLst>
                                      </p:cBhvr>
                                      <p:to>
                                        <p:strVal val="visible"/>
                                      </p:to>
                                    </p:set>
                                    <p:anim calcmode="lin" valueType="num">
                                      <p:cBhvr>
                                        <p:cTn id="22" dur="1000" fill="hold"/>
                                        <p:tgtEl>
                                          <p:spTgt spid="15363">
                                            <p:txEl>
                                              <p:pRg st="3" end="3"/>
                                            </p:txEl>
                                          </p:spTgt>
                                        </p:tgtEl>
                                        <p:attrNameLst>
                                          <p:attrName>ppt_w</p:attrName>
                                        </p:attrNameLst>
                                      </p:cBhvr>
                                      <p:tavLst>
                                        <p:tav tm="0">
                                          <p:val>
                                            <p:strVal val="#ppt_w*0.70"/>
                                          </p:val>
                                        </p:tav>
                                        <p:tav tm="100000">
                                          <p:val>
                                            <p:strVal val="#ppt_w"/>
                                          </p:val>
                                        </p:tav>
                                      </p:tavLst>
                                    </p:anim>
                                    <p:anim calcmode="lin" valueType="num">
                                      <p:cBhvr>
                                        <p:cTn id="23" dur="1000" fill="hold"/>
                                        <p:tgtEl>
                                          <p:spTgt spid="15363">
                                            <p:txEl>
                                              <p:pRg st="3" end="3"/>
                                            </p:txEl>
                                          </p:spTgt>
                                        </p:tgtEl>
                                        <p:attrNameLst>
                                          <p:attrName>ppt_h</p:attrName>
                                        </p:attrNameLst>
                                      </p:cBhvr>
                                      <p:tavLst>
                                        <p:tav tm="0">
                                          <p:val>
                                            <p:strVal val="#ppt_h"/>
                                          </p:val>
                                        </p:tav>
                                        <p:tav tm="100000">
                                          <p:val>
                                            <p:strVal val="#ppt_h"/>
                                          </p:val>
                                        </p:tav>
                                      </p:tavLst>
                                    </p:anim>
                                    <p:animEffect transition="in" filter="fade">
                                      <p:cBhvr>
                                        <p:cTn id="24" dur="1000"/>
                                        <p:tgtEl>
                                          <p:spTgt spid="15363">
                                            <p:txEl>
                                              <p:pRg st="3" end="3"/>
                                            </p:txEl>
                                          </p:spTgt>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15363">
                                            <p:txEl>
                                              <p:pRg st="4" end="4"/>
                                            </p:txEl>
                                          </p:spTgt>
                                        </p:tgtEl>
                                        <p:attrNameLst>
                                          <p:attrName>style.visibility</p:attrName>
                                        </p:attrNameLst>
                                      </p:cBhvr>
                                      <p:to>
                                        <p:strVal val="visible"/>
                                      </p:to>
                                    </p:set>
                                    <p:anim calcmode="lin" valueType="num">
                                      <p:cBhvr>
                                        <p:cTn id="27" dur="1000" fill="hold"/>
                                        <p:tgtEl>
                                          <p:spTgt spid="15363">
                                            <p:txEl>
                                              <p:pRg st="4" end="4"/>
                                            </p:txEl>
                                          </p:spTgt>
                                        </p:tgtEl>
                                        <p:attrNameLst>
                                          <p:attrName>ppt_w</p:attrName>
                                        </p:attrNameLst>
                                      </p:cBhvr>
                                      <p:tavLst>
                                        <p:tav tm="0">
                                          <p:val>
                                            <p:strVal val="#ppt_w*0.70"/>
                                          </p:val>
                                        </p:tav>
                                        <p:tav tm="100000">
                                          <p:val>
                                            <p:strVal val="#ppt_w"/>
                                          </p:val>
                                        </p:tav>
                                      </p:tavLst>
                                    </p:anim>
                                    <p:anim calcmode="lin" valueType="num">
                                      <p:cBhvr>
                                        <p:cTn id="28" dur="1000" fill="hold"/>
                                        <p:tgtEl>
                                          <p:spTgt spid="15363">
                                            <p:txEl>
                                              <p:pRg st="4" end="4"/>
                                            </p:txEl>
                                          </p:spTgt>
                                        </p:tgtEl>
                                        <p:attrNameLst>
                                          <p:attrName>ppt_h</p:attrName>
                                        </p:attrNameLst>
                                      </p:cBhvr>
                                      <p:tavLst>
                                        <p:tav tm="0">
                                          <p:val>
                                            <p:strVal val="#ppt_h"/>
                                          </p:val>
                                        </p:tav>
                                        <p:tav tm="100000">
                                          <p:val>
                                            <p:strVal val="#ppt_h"/>
                                          </p:val>
                                        </p:tav>
                                      </p:tavLst>
                                    </p:anim>
                                    <p:animEffect transition="in" filter="fade">
                                      <p:cBhvr>
                                        <p:cTn id="29" dur="1000"/>
                                        <p:tgtEl>
                                          <p:spTgt spid="15363">
                                            <p:txEl>
                                              <p:pRg st="4" end="4"/>
                                            </p:txEl>
                                          </p:spTgt>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15363">
                                            <p:txEl>
                                              <p:pRg st="5" end="5"/>
                                            </p:txEl>
                                          </p:spTgt>
                                        </p:tgtEl>
                                        <p:attrNameLst>
                                          <p:attrName>style.visibility</p:attrName>
                                        </p:attrNameLst>
                                      </p:cBhvr>
                                      <p:to>
                                        <p:strVal val="visible"/>
                                      </p:to>
                                    </p:set>
                                    <p:anim calcmode="lin" valueType="num">
                                      <p:cBhvr>
                                        <p:cTn id="32" dur="1000" fill="hold"/>
                                        <p:tgtEl>
                                          <p:spTgt spid="15363">
                                            <p:txEl>
                                              <p:pRg st="5" end="5"/>
                                            </p:txEl>
                                          </p:spTgt>
                                        </p:tgtEl>
                                        <p:attrNameLst>
                                          <p:attrName>ppt_w</p:attrName>
                                        </p:attrNameLst>
                                      </p:cBhvr>
                                      <p:tavLst>
                                        <p:tav tm="0">
                                          <p:val>
                                            <p:strVal val="#ppt_w*0.70"/>
                                          </p:val>
                                        </p:tav>
                                        <p:tav tm="100000">
                                          <p:val>
                                            <p:strVal val="#ppt_w"/>
                                          </p:val>
                                        </p:tav>
                                      </p:tavLst>
                                    </p:anim>
                                    <p:anim calcmode="lin" valueType="num">
                                      <p:cBhvr>
                                        <p:cTn id="33" dur="1000" fill="hold"/>
                                        <p:tgtEl>
                                          <p:spTgt spid="15363">
                                            <p:txEl>
                                              <p:pRg st="5" end="5"/>
                                            </p:txEl>
                                          </p:spTgt>
                                        </p:tgtEl>
                                        <p:attrNameLst>
                                          <p:attrName>ppt_h</p:attrName>
                                        </p:attrNameLst>
                                      </p:cBhvr>
                                      <p:tavLst>
                                        <p:tav tm="0">
                                          <p:val>
                                            <p:strVal val="#ppt_h"/>
                                          </p:val>
                                        </p:tav>
                                        <p:tav tm="100000">
                                          <p:val>
                                            <p:strVal val="#ppt_h"/>
                                          </p:val>
                                        </p:tav>
                                      </p:tavLst>
                                    </p:anim>
                                    <p:animEffect transition="in" filter="fade">
                                      <p:cBhvr>
                                        <p:cTn id="34" dur="1000"/>
                                        <p:tgtEl>
                                          <p:spTgt spid="1536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idx="4294967295"/>
          </p:nvPr>
        </p:nvSpPr>
        <p:spPr>
          <a:xfrm>
            <a:off x="642938" y="4232275"/>
            <a:ext cx="8286750" cy="1128713"/>
          </a:xfrm>
          <a:noFill/>
        </p:spPr>
        <p:txBody>
          <a:bodyPr tIns="45720" rIns="91440" bIns="45720" anchor="b">
            <a:spAutoFit/>
          </a:bodyPr>
          <a:lstStyle/>
          <a:p>
            <a:pPr eaLnBrk="1" hangingPunct="1">
              <a:lnSpc>
                <a:spcPct val="100000"/>
              </a:lnSpc>
            </a:pPr>
            <a:r>
              <a:rPr lang="es-MX" sz="4000" smtClean="0">
                <a:solidFill>
                  <a:srgbClr val="0079CB"/>
                </a:solidFill>
              </a:rPr>
              <a:t>Procesos Operativos:</a:t>
            </a:r>
            <a:br>
              <a:rPr lang="es-MX" sz="4000" smtClean="0">
                <a:solidFill>
                  <a:srgbClr val="0079CB"/>
                </a:solidFill>
              </a:rPr>
            </a:br>
            <a:r>
              <a:rPr lang="es-MX" smtClean="0">
                <a:solidFill>
                  <a:srgbClr val="0079CB"/>
                </a:solidFill>
              </a:rPr>
              <a:t>Circuito de Tubing</a:t>
            </a:r>
          </a:p>
        </p:txBody>
      </p:sp>
    </p:spTree>
  </p:cSld>
  <p:clrMapOvr>
    <a:masterClrMapping/>
  </p:clrMapOvr>
  <p:transition advTm="20235"/>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315913" y="138113"/>
            <a:ext cx="8034337" cy="719137"/>
          </a:xfrm>
        </p:spPr>
        <p:txBody>
          <a:bodyPr lIns="360000" anchor="b"/>
          <a:lstStyle/>
          <a:p>
            <a:pPr eaLnBrk="1" hangingPunct="1">
              <a:lnSpc>
                <a:spcPct val="100000"/>
              </a:lnSpc>
            </a:pPr>
            <a:r>
              <a:rPr lang="es-MX" smtClean="0"/>
              <a:t>Objetivos y descripción de análisis</a:t>
            </a:r>
            <a:br>
              <a:rPr lang="es-MX" smtClean="0"/>
            </a:br>
            <a:endParaRPr lang="es-MX" sz="1200" smtClean="0"/>
          </a:p>
        </p:txBody>
      </p:sp>
      <p:sp>
        <p:nvSpPr>
          <p:cNvPr id="18435" name="Rectangle 3"/>
          <p:cNvSpPr>
            <a:spLocks noGrp="1" noChangeArrowheads="1"/>
          </p:cNvSpPr>
          <p:nvPr>
            <p:ph type="body" idx="4294967295"/>
          </p:nvPr>
        </p:nvSpPr>
        <p:spPr>
          <a:xfrm>
            <a:off x="428625" y="1143000"/>
            <a:ext cx="8143875" cy="4754563"/>
          </a:xfrm>
        </p:spPr>
        <p:txBody>
          <a:bodyPr/>
          <a:lstStyle/>
          <a:p>
            <a:pPr>
              <a:buFont typeface="Arial" charset="0"/>
              <a:buNone/>
            </a:pPr>
            <a:r>
              <a:rPr lang="es-ES_tradnl" smtClean="0">
                <a:solidFill>
                  <a:srgbClr val="003399"/>
                </a:solidFill>
              </a:rPr>
              <a:t>Objetivo</a:t>
            </a:r>
          </a:p>
          <a:p>
            <a:pPr>
              <a:buFont typeface="Arial" charset="0"/>
              <a:buNone/>
            </a:pPr>
            <a:endParaRPr lang="es-AR" smtClean="0"/>
          </a:p>
          <a:p>
            <a:pPr>
              <a:buFont typeface="Wingdings" pitchFamily="2" charset="2"/>
              <a:buChar char="v"/>
            </a:pPr>
            <a:r>
              <a:rPr lang="es-AR" sz="1700" b="1" u="sng" smtClean="0">
                <a:solidFill>
                  <a:srgbClr val="1F1F1A"/>
                </a:solidFill>
              </a:rPr>
              <a:t>Comprender y revisar</a:t>
            </a:r>
            <a:r>
              <a:rPr lang="es-AR" sz="1700" smtClean="0">
                <a:solidFill>
                  <a:srgbClr val="1F1F1A"/>
                </a:solidFill>
              </a:rPr>
              <a:t> el circuito de tubing (proceso completo -recupero, inspección y consumo-).</a:t>
            </a:r>
          </a:p>
          <a:p>
            <a:pPr>
              <a:buFont typeface="Wingdings" pitchFamily="2" charset="2"/>
              <a:buChar char="v"/>
            </a:pPr>
            <a:r>
              <a:rPr lang="es-AR" sz="1700" b="1" u="sng" smtClean="0">
                <a:solidFill>
                  <a:srgbClr val="1F1F1A"/>
                </a:solidFill>
              </a:rPr>
              <a:t>Detectar </a:t>
            </a:r>
            <a:r>
              <a:rPr lang="es-AR" sz="1700" smtClean="0">
                <a:solidFill>
                  <a:srgbClr val="1F1F1A"/>
                </a:solidFill>
              </a:rPr>
              <a:t>oportunidades de mejora y/o de reducción de OPEX/CAPEX. </a:t>
            </a:r>
          </a:p>
          <a:p>
            <a:pPr>
              <a:buFont typeface="Wingdings" pitchFamily="2" charset="2"/>
              <a:buChar char="v"/>
            </a:pPr>
            <a:r>
              <a:rPr lang="es-AR" sz="1700" b="1" u="sng" smtClean="0"/>
              <a:t>Definir targets y acciones </a:t>
            </a:r>
            <a:r>
              <a:rPr lang="es-AR" sz="1700" smtClean="0">
                <a:solidFill>
                  <a:srgbClr val="1F1F1A"/>
                </a:solidFill>
              </a:rPr>
              <a:t>a realizar para lograr tales optimizaciones.</a:t>
            </a:r>
          </a:p>
          <a:p>
            <a:pPr>
              <a:buFont typeface="Wingdings" pitchFamily="2" charset="2"/>
              <a:buChar char="v"/>
            </a:pPr>
            <a:r>
              <a:rPr lang="es-AR" sz="1700" smtClean="0">
                <a:solidFill>
                  <a:srgbClr val="1F1F1A"/>
                </a:solidFill>
              </a:rPr>
              <a:t>Diseñar e implementar un sistema de monitoreo simple y periódico </a:t>
            </a:r>
            <a:r>
              <a:rPr lang="es-AR" sz="1700" b="1" u="sng" smtClean="0">
                <a:solidFill>
                  <a:srgbClr val="1F1F1A"/>
                </a:solidFill>
              </a:rPr>
              <a:t>(TACO).</a:t>
            </a:r>
            <a:endParaRPr lang="en-US" sz="1700" b="1" u="sng" smtClean="0">
              <a:solidFill>
                <a:srgbClr val="1F1F1A"/>
              </a:solidFill>
            </a:endParaRPr>
          </a:p>
          <a:p>
            <a:pPr>
              <a:buFont typeface="Arial" charset="0"/>
              <a:buNone/>
            </a:pPr>
            <a:endParaRPr lang="es-AR" sz="1000" smtClean="0">
              <a:solidFill>
                <a:srgbClr val="003399"/>
              </a:solidFill>
            </a:endParaRPr>
          </a:p>
          <a:p>
            <a:pPr algn="just">
              <a:buFont typeface="Arial" charset="0"/>
              <a:buNone/>
            </a:pPr>
            <a:endParaRPr lang="es-ES_tradnl" smtClean="0">
              <a:solidFill>
                <a:srgbClr val="003399"/>
              </a:solidFill>
            </a:endParaRPr>
          </a:p>
          <a:p>
            <a:pPr>
              <a:buFont typeface="Arial" charset="0"/>
              <a:buNone/>
            </a:pPr>
            <a:endParaRPr lang="es-ES_tradnl" smtClean="0">
              <a:solidFill>
                <a:srgbClr val="003399"/>
              </a:solidFill>
            </a:endParaRPr>
          </a:p>
        </p:txBody>
      </p:sp>
    </p:spTree>
  </p:cSld>
  <p:clrMapOvr>
    <a:masterClrMapping/>
  </p:clrMapOvr>
  <p:transition advTm="20953"/>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9"/>
          <p:cNvPicPr>
            <a:picLocks noChangeAspect="1" noChangeArrowheads="1"/>
          </p:cNvPicPr>
          <p:nvPr/>
        </p:nvPicPr>
        <p:blipFill>
          <a:blip r:embed="rId2"/>
          <a:srcRect/>
          <a:stretch>
            <a:fillRect/>
          </a:stretch>
        </p:blipFill>
        <p:spPr bwMode="auto">
          <a:xfrm>
            <a:off x="71438" y="857250"/>
            <a:ext cx="9064625" cy="5721350"/>
          </a:xfrm>
          <a:prstGeom prst="rect">
            <a:avLst/>
          </a:prstGeom>
          <a:noFill/>
          <a:ln w="9525" algn="ctr">
            <a:noFill/>
            <a:miter lim="800000"/>
            <a:headEnd/>
            <a:tailEnd/>
          </a:ln>
        </p:spPr>
      </p:pic>
      <p:sp>
        <p:nvSpPr>
          <p:cNvPr id="128003" name="Rectangle 2"/>
          <p:cNvSpPr>
            <a:spLocks noGrp="1" noChangeArrowheads="1"/>
          </p:cNvSpPr>
          <p:nvPr>
            <p:ph type="title" idx="4294967295"/>
          </p:nvPr>
        </p:nvSpPr>
        <p:spPr>
          <a:xfrm>
            <a:off x="315913" y="138113"/>
            <a:ext cx="8034337" cy="719137"/>
          </a:xfrm>
        </p:spPr>
        <p:txBody>
          <a:bodyPr lIns="360000" anchor="b"/>
          <a:lstStyle/>
          <a:p>
            <a:pPr eaLnBrk="1" hangingPunct="1">
              <a:lnSpc>
                <a:spcPct val="100000"/>
              </a:lnSpc>
            </a:pPr>
            <a:r>
              <a:rPr lang="es-MX" smtClean="0"/>
              <a:t>Circuito completo de Tubing</a:t>
            </a:r>
            <a:br>
              <a:rPr lang="es-MX" smtClean="0"/>
            </a:br>
            <a:endParaRPr lang="es-MX" sz="1200" smtClean="0"/>
          </a:p>
        </p:txBody>
      </p:sp>
      <p:sp>
        <p:nvSpPr>
          <p:cNvPr id="6" name="Rectangle 5">
            <a:hlinkClick r:id="rId3" action="ppaction://hlinksldjump"/>
          </p:cNvPr>
          <p:cNvSpPr/>
          <p:nvPr/>
        </p:nvSpPr>
        <p:spPr>
          <a:xfrm>
            <a:off x="2714613" y="2571744"/>
            <a:ext cx="571503" cy="461665"/>
          </a:xfrm>
          <a:prstGeom prst="rect">
            <a:avLst/>
          </a:prstGeom>
          <a:noFill/>
        </p:spPr>
        <p:txBody>
          <a:bodyPr>
            <a:spAutoFit/>
          </a:bodyPr>
          <a:lstStyle/>
          <a:p>
            <a:pPr algn="ctr">
              <a:spcBef>
                <a:spcPct val="50000"/>
              </a:spcBef>
              <a:defRPr/>
            </a:pPr>
            <a:r>
              <a:rPr lang="en-US"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mn-ea"/>
              </a:rPr>
              <a:t>A</a:t>
            </a:r>
          </a:p>
        </p:txBody>
      </p:sp>
      <p:sp>
        <p:nvSpPr>
          <p:cNvPr id="8" name="Rectangle 7">
            <a:hlinkClick r:id="rId4" action="ppaction://hlinksldjump"/>
          </p:cNvPr>
          <p:cNvSpPr/>
          <p:nvPr/>
        </p:nvSpPr>
        <p:spPr>
          <a:xfrm>
            <a:off x="5000629" y="824195"/>
            <a:ext cx="571503" cy="461665"/>
          </a:xfrm>
          <a:prstGeom prst="rect">
            <a:avLst/>
          </a:prstGeom>
          <a:noFill/>
        </p:spPr>
        <p:txBody>
          <a:bodyPr>
            <a:spAutoFit/>
          </a:bodyPr>
          <a:lstStyle/>
          <a:p>
            <a:pPr algn="ctr">
              <a:spcBef>
                <a:spcPct val="50000"/>
              </a:spcBef>
              <a:defRPr/>
            </a:pPr>
            <a:r>
              <a:rPr lang="es-AR"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mn-ea"/>
              </a:rPr>
              <a:t>C</a:t>
            </a:r>
            <a:endParaRPr lang="en-US"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mn-ea"/>
            </a:endParaRPr>
          </a:p>
        </p:txBody>
      </p:sp>
      <p:sp>
        <p:nvSpPr>
          <p:cNvPr id="9" name="Rectangle 8">
            <a:hlinkClick r:id="rId5" action="ppaction://hlinksldjump"/>
          </p:cNvPr>
          <p:cNvSpPr/>
          <p:nvPr/>
        </p:nvSpPr>
        <p:spPr>
          <a:xfrm>
            <a:off x="5214942" y="4967599"/>
            <a:ext cx="571503" cy="461665"/>
          </a:xfrm>
          <a:prstGeom prst="rect">
            <a:avLst/>
          </a:prstGeom>
          <a:noFill/>
        </p:spPr>
        <p:txBody>
          <a:bodyPr>
            <a:spAutoFit/>
          </a:bodyPr>
          <a:lstStyle/>
          <a:p>
            <a:pPr algn="ctr">
              <a:spcBef>
                <a:spcPct val="50000"/>
              </a:spcBef>
              <a:defRPr/>
            </a:pPr>
            <a:r>
              <a:rPr lang="en-US"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mn-ea"/>
              </a:rPr>
              <a:t>D</a:t>
            </a:r>
          </a:p>
        </p:txBody>
      </p:sp>
      <p:sp>
        <p:nvSpPr>
          <p:cNvPr id="10" name="Rectangle 9">
            <a:hlinkClick r:id="rId6" action="ppaction://hlinksldjump"/>
          </p:cNvPr>
          <p:cNvSpPr/>
          <p:nvPr/>
        </p:nvSpPr>
        <p:spPr>
          <a:xfrm>
            <a:off x="285720" y="2643182"/>
            <a:ext cx="571503" cy="461665"/>
          </a:xfrm>
          <a:prstGeom prst="rect">
            <a:avLst/>
          </a:prstGeom>
          <a:noFill/>
        </p:spPr>
        <p:txBody>
          <a:bodyPr>
            <a:spAutoFit/>
          </a:bodyPr>
          <a:lstStyle/>
          <a:p>
            <a:pPr algn="ctr">
              <a:spcBef>
                <a:spcPct val="50000"/>
              </a:spcBef>
              <a:defRPr/>
            </a:pPr>
            <a:r>
              <a:rPr lang="en-US"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mn-ea"/>
              </a:rPr>
              <a:t>B</a:t>
            </a:r>
          </a:p>
        </p:txBody>
      </p:sp>
      <p:sp>
        <p:nvSpPr>
          <p:cNvPr id="12" name="TextBox 11">
            <a:hlinkClick r:id="rId7" action="ppaction://hlinksldjump"/>
          </p:cNvPr>
          <p:cNvSpPr txBox="1"/>
          <p:nvPr/>
        </p:nvSpPr>
        <p:spPr>
          <a:xfrm>
            <a:off x="8358188" y="928688"/>
            <a:ext cx="714375" cy="214312"/>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lgn="ctr">
              <a:spcBef>
                <a:spcPct val="50000"/>
              </a:spcBef>
              <a:defRPr/>
            </a:pPr>
            <a:r>
              <a:rPr lang="es-AR" sz="800" b="1" dirty="0"/>
              <a:t>Mejoras</a:t>
            </a:r>
            <a:endParaRPr lang="en-US" sz="800" b="1" dirty="0"/>
          </a:p>
        </p:txBody>
      </p:sp>
    </p:spTree>
  </p:cSld>
  <p:clrMapOvr>
    <a:masterClrMapping/>
  </p:clrMapOvr>
  <p:transition advTm="20687"/>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315913" y="138113"/>
            <a:ext cx="8034337" cy="719137"/>
          </a:xfrm>
        </p:spPr>
        <p:txBody>
          <a:bodyPr lIns="360000" anchor="b"/>
          <a:lstStyle/>
          <a:p>
            <a:pPr eaLnBrk="1" hangingPunct="1">
              <a:lnSpc>
                <a:spcPct val="100000"/>
              </a:lnSpc>
            </a:pPr>
            <a:r>
              <a:rPr lang="es-MX" smtClean="0"/>
              <a:t>Circuito Simplificado de Tubing.</a:t>
            </a:r>
            <a:br>
              <a:rPr lang="es-MX" smtClean="0"/>
            </a:br>
            <a:endParaRPr lang="es-MX" sz="1200" smtClean="0"/>
          </a:p>
        </p:txBody>
      </p:sp>
      <p:pic>
        <p:nvPicPr>
          <p:cNvPr id="19459" name="Picture 2"/>
          <p:cNvPicPr>
            <a:picLocks noChangeAspect="1" noChangeArrowheads="1"/>
          </p:cNvPicPr>
          <p:nvPr/>
        </p:nvPicPr>
        <p:blipFill>
          <a:blip r:embed="rId2"/>
          <a:srcRect/>
          <a:stretch>
            <a:fillRect/>
          </a:stretch>
        </p:blipFill>
        <p:spPr bwMode="auto">
          <a:xfrm>
            <a:off x="428625" y="1214438"/>
            <a:ext cx="8407400" cy="4764087"/>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315913" y="138113"/>
            <a:ext cx="8034337" cy="719137"/>
          </a:xfrm>
        </p:spPr>
        <p:txBody>
          <a:bodyPr lIns="360000" anchor="b"/>
          <a:lstStyle/>
          <a:p>
            <a:pPr eaLnBrk="1" hangingPunct="1">
              <a:lnSpc>
                <a:spcPct val="100000"/>
              </a:lnSpc>
            </a:pPr>
            <a:r>
              <a:rPr lang="es-MX" smtClean="0"/>
              <a:t>Consumos</a:t>
            </a:r>
            <a:endParaRPr lang="es-MX" sz="1200" smtClean="0"/>
          </a:p>
        </p:txBody>
      </p:sp>
      <p:sp>
        <p:nvSpPr>
          <p:cNvPr id="4" name="Rectangle 3"/>
          <p:cNvSpPr txBox="1">
            <a:spLocks noChangeArrowheads="1"/>
          </p:cNvSpPr>
          <p:nvPr/>
        </p:nvSpPr>
        <p:spPr bwMode="auto">
          <a:xfrm>
            <a:off x="428625" y="1357313"/>
            <a:ext cx="8143875" cy="4754562"/>
          </a:xfrm>
          <a:prstGeom prst="rect">
            <a:avLst/>
          </a:prstGeom>
          <a:noFill/>
          <a:ln w="9525">
            <a:noFill/>
            <a:miter lim="800000"/>
            <a:headEnd/>
            <a:tailEnd/>
          </a:ln>
        </p:spPr>
        <p:txBody>
          <a:bodyPr lIns="0" tIns="0" rIns="0" bIns="0"/>
          <a:lstStyle/>
          <a:p>
            <a:pPr marL="177800" indent="-177800" algn="just" eaLnBrk="0" hangingPunct="0">
              <a:lnSpc>
                <a:spcPct val="120000"/>
              </a:lnSpc>
              <a:spcBef>
                <a:spcPct val="50000"/>
              </a:spcBef>
              <a:buClr>
                <a:srgbClr val="0079CB"/>
              </a:buClr>
              <a:defRPr/>
            </a:pPr>
            <a:endParaRPr lang="es-ES_tradnl" sz="1800" kern="0" dirty="0">
              <a:solidFill>
                <a:srgbClr val="003399"/>
              </a:solidFill>
              <a:latin typeface="+mn-lt"/>
              <a:ea typeface="+mn-ea"/>
            </a:endParaRPr>
          </a:p>
          <a:p>
            <a:pPr marL="177800" indent="-177800" eaLnBrk="0" hangingPunct="0">
              <a:lnSpc>
                <a:spcPct val="120000"/>
              </a:lnSpc>
              <a:spcBef>
                <a:spcPct val="50000"/>
              </a:spcBef>
              <a:buClr>
                <a:srgbClr val="0079CB"/>
              </a:buClr>
              <a:defRPr/>
            </a:pPr>
            <a:endParaRPr lang="es-ES_tradnl" sz="1800" kern="0" dirty="0">
              <a:solidFill>
                <a:srgbClr val="003399"/>
              </a:solidFill>
              <a:latin typeface="+mn-lt"/>
              <a:ea typeface="+mn-ea"/>
            </a:endParaRPr>
          </a:p>
        </p:txBody>
      </p:sp>
      <p:sp>
        <p:nvSpPr>
          <p:cNvPr id="5" name="Rectangle 3"/>
          <p:cNvSpPr txBox="1">
            <a:spLocks noChangeArrowheads="1"/>
          </p:cNvSpPr>
          <p:nvPr/>
        </p:nvSpPr>
        <p:spPr bwMode="auto">
          <a:xfrm>
            <a:off x="500063" y="960438"/>
            <a:ext cx="8143875" cy="2397125"/>
          </a:xfrm>
          <a:prstGeom prst="rect">
            <a:avLst/>
          </a:prstGeom>
          <a:noFill/>
          <a:ln w="9525">
            <a:noFill/>
            <a:miter lim="800000"/>
            <a:headEnd/>
            <a:tailEnd/>
          </a:ln>
        </p:spPr>
        <p:txBody>
          <a:bodyPr lIns="0" tIns="0" rIns="0" bIns="0"/>
          <a:lstStyle/>
          <a:p>
            <a:pPr marL="177800" indent="-177800" eaLnBrk="0" hangingPunct="0">
              <a:lnSpc>
                <a:spcPct val="120000"/>
              </a:lnSpc>
              <a:spcBef>
                <a:spcPts val="600"/>
              </a:spcBef>
              <a:buClr>
                <a:srgbClr val="0079CB"/>
              </a:buClr>
              <a:defRPr/>
            </a:pPr>
            <a:r>
              <a:rPr lang="es-ES_tradnl" sz="1800" b="1" u="sng" kern="0" dirty="0">
                <a:solidFill>
                  <a:srgbClr val="003399"/>
                </a:solidFill>
                <a:latin typeface="+mn-lt"/>
                <a:ea typeface="+mn-ea"/>
              </a:rPr>
              <a:t>Situación en el período analizado  </a:t>
            </a:r>
            <a:endParaRPr lang="es-AR" sz="1800" b="1" u="sng" kern="0" dirty="0">
              <a:solidFill>
                <a:schemeClr val="tx1"/>
              </a:solidFill>
              <a:latin typeface="+mn-lt"/>
              <a:ea typeface="+mn-ea"/>
            </a:endParaRPr>
          </a:p>
          <a:p>
            <a:pPr marL="177800" indent="-177800" eaLnBrk="0" hangingPunct="0">
              <a:lnSpc>
                <a:spcPct val="120000"/>
              </a:lnSpc>
              <a:spcBef>
                <a:spcPts val="300"/>
              </a:spcBef>
              <a:buClr>
                <a:srgbClr val="0079CB"/>
              </a:buClr>
              <a:buFontTx/>
              <a:buChar char="•"/>
              <a:defRPr/>
            </a:pPr>
            <a:r>
              <a:rPr lang="es-AR" sz="1600" kern="0" dirty="0">
                <a:solidFill>
                  <a:schemeClr val="accent6">
                    <a:lumMod val="50000"/>
                  </a:schemeClr>
                </a:solidFill>
                <a:latin typeface="+mn-lt"/>
                <a:ea typeface="+mn-ea"/>
              </a:rPr>
              <a:t>Se consumieron aprox. 41.000 </a:t>
            </a:r>
            <a:r>
              <a:rPr lang="es-AR" sz="1600" kern="0" dirty="0" err="1">
                <a:solidFill>
                  <a:schemeClr val="accent6">
                    <a:lumMod val="50000"/>
                  </a:schemeClr>
                </a:solidFill>
                <a:latin typeface="+mn-lt"/>
                <a:ea typeface="+mn-ea"/>
              </a:rPr>
              <a:t>tubing</a:t>
            </a:r>
            <a:r>
              <a:rPr lang="es-AR" sz="1600" kern="0" dirty="0">
                <a:solidFill>
                  <a:schemeClr val="accent6">
                    <a:lumMod val="50000"/>
                  </a:schemeClr>
                </a:solidFill>
                <a:latin typeface="+mn-lt"/>
                <a:ea typeface="+mn-ea"/>
              </a:rPr>
              <a:t>/año.</a:t>
            </a:r>
          </a:p>
          <a:p>
            <a:pPr marL="177800" indent="-177800" eaLnBrk="0" hangingPunct="0">
              <a:lnSpc>
                <a:spcPct val="120000"/>
              </a:lnSpc>
              <a:spcBef>
                <a:spcPts val="600"/>
              </a:spcBef>
              <a:buClr>
                <a:srgbClr val="0079CB"/>
              </a:buClr>
              <a:buFontTx/>
              <a:buChar char="•"/>
              <a:defRPr/>
            </a:pPr>
            <a:r>
              <a:rPr lang="es-AR" sz="1600" kern="0" dirty="0">
                <a:solidFill>
                  <a:schemeClr val="accent6">
                    <a:lumMod val="50000"/>
                  </a:schemeClr>
                </a:solidFill>
                <a:latin typeface="+mn-lt"/>
                <a:ea typeface="+mn-ea"/>
              </a:rPr>
              <a:t>Equivalen a un promedio de 3.400 </a:t>
            </a:r>
            <a:r>
              <a:rPr lang="es-AR" sz="1600" kern="0" dirty="0" err="1">
                <a:solidFill>
                  <a:schemeClr val="accent6">
                    <a:lumMod val="50000"/>
                  </a:schemeClr>
                </a:solidFill>
                <a:latin typeface="+mn-lt"/>
                <a:ea typeface="+mn-ea"/>
              </a:rPr>
              <a:t>tubing</a:t>
            </a:r>
            <a:r>
              <a:rPr lang="es-AR" sz="1600" kern="0" dirty="0">
                <a:solidFill>
                  <a:schemeClr val="accent6">
                    <a:lumMod val="50000"/>
                  </a:schemeClr>
                </a:solidFill>
                <a:latin typeface="+mn-lt"/>
                <a:ea typeface="+mn-ea"/>
              </a:rPr>
              <a:t>/mes, con la siguiente clasificación: </a:t>
            </a:r>
          </a:p>
          <a:p>
            <a:pPr marL="1092200" lvl="2" indent="-177800" eaLnBrk="0" hangingPunct="0">
              <a:lnSpc>
                <a:spcPct val="120000"/>
              </a:lnSpc>
              <a:spcBef>
                <a:spcPts val="600"/>
              </a:spcBef>
              <a:buClr>
                <a:srgbClr val="0079CB"/>
              </a:buClr>
              <a:buFontTx/>
              <a:buChar char="•"/>
              <a:defRPr/>
            </a:pPr>
            <a:r>
              <a:rPr lang="es-AR" sz="1600" kern="0" dirty="0">
                <a:solidFill>
                  <a:schemeClr val="accent6">
                    <a:lumMod val="50000"/>
                  </a:schemeClr>
                </a:solidFill>
                <a:latin typeface="+mn-lt"/>
                <a:ea typeface="+mn-ea"/>
              </a:rPr>
              <a:t>34% Nuevo, 65% G2 y solo 1% G3.</a:t>
            </a:r>
            <a:endParaRPr lang="es-AR" sz="1000" kern="0" dirty="0">
              <a:solidFill>
                <a:schemeClr val="accent6">
                  <a:lumMod val="50000"/>
                </a:schemeClr>
              </a:solidFill>
              <a:latin typeface="+mn-lt"/>
              <a:ea typeface="+mn-ea"/>
            </a:endParaRPr>
          </a:p>
          <a:p>
            <a:pPr marL="177800" indent="-177800" eaLnBrk="0" hangingPunct="0">
              <a:lnSpc>
                <a:spcPct val="120000"/>
              </a:lnSpc>
              <a:spcBef>
                <a:spcPts val="600"/>
              </a:spcBef>
              <a:buClr>
                <a:srgbClr val="0079CB"/>
              </a:buClr>
              <a:buFontTx/>
              <a:buChar char="•"/>
              <a:defRPr/>
            </a:pPr>
            <a:r>
              <a:rPr lang="es-AR" sz="1600" kern="0" dirty="0">
                <a:solidFill>
                  <a:schemeClr val="accent6">
                    <a:lumMod val="50000"/>
                  </a:schemeClr>
                </a:solidFill>
                <a:latin typeface="+mn-lt"/>
                <a:ea typeface="+mn-ea"/>
              </a:rPr>
              <a:t>El 75% de los </a:t>
            </a:r>
            <a:r>
              <a:rPr lang="es-AR" sz="1600" kern="0" dirty="0" err="1">
                <a:solidFill>
                  <a:schemeClr val="accent6">
                    <a:lumMod val="50000"/>
                  </a:schemeClr>
                </a:solidFill>
                <a:latin typeface="+mn-lt"/>
                <a:ea typeface="+mn-ea"/>
              </a:rPr>
              <a:t>tubing</a:t>
            </a:r>
            <a:r>
              <a:rPr lang="es-AR" sz="1600" kern="0" dirty="0">
                <a:solidFill>
                  <a:schemeClr val="accent6">
                    <a:lumMod val="50000"/>
                  </a:schemeClr>
                </a:solidFill>
                <a:latin typeface="+mn-lt"/>
                <a:ea typeface="+mn-ea"/>
              </a:rPr>
              <a:t> fueron consumidos en operaciones de WO y el resto en </a:t>
            </a:r>
            <a:r>
              <a:rPr lang="es-AR" sz="1600" kern="0" dirty="0" err="1">
                <a:solidFill>
                  <a:schemeClr val="accent6">
                    <a:lumMod val="50000"/>
                  </a:schemeClr>
                </a:solidFill>
                <a:latin typeface="+mn-lt"/>
                <a:ea typeface="+mn-ea"/>
              </a:rPr>
              <a:t>Pulling</a:t>
            </a:r>
            <a:r>
              <a:rPr lang="es-AR" sz="1600" kern="0" dirty="0">
                <a:solidFill>
                  <a:schemeClr val="accent6">
                    <a:lumMod val="50000"/>
                  </a:schemeClr>
                </a:solidFill>
                <a:latin typeface="+mn-lt"/>
                <a:ea typeface="+mn-ea"/>
              </a:rPr>
              <a:t>.</a:t>
            </a:r>
          </a:p>
          <a:p>
            <a:pPr marL="177800" indent="-177800" eaLnBrk="0" hangingPunct="0">
              <a:lnSpc>
                <a:spcPct val="120000"/>
              </a:lnSpc>
              <a:spcBef>
                <a:spcPct val="50000"/>
              </a:spcBef>
              <a:buClr>
                <a:srgbClr val="0079CB"/>
              </a:buClr>
              <a:defRPr/>
            </a:pPr>
            <a:endParaRPr lang="es-ES_tradnl" sz="1800" kern="0" dirty="0">
              <a:solidFill>
                <a:srgbClr val="003399"/>
              </a:solidFill>
              <a:latin typeface="+mn-lt"/>
              <a:ea typeface="+mn-ea"/>
            </a:endParaRPr>
          </a:p>
        </p:txBody>
      </p:sp>
      <p:pic>
        <p:nvPicPr>
          <p:cNvPr id="20485" name="Picture 4"/>
          <p:cNvPicPr>
            <a:picLocks noChangeAspect="1" noChangeArrowheads="1"/>
          </p:cNvPicPr>
          <p:nvPr/>
        </p:nvPicPr>
        <p:blipFill>
          <a:blip r:embed="rId2"/>
          <a:srcRect/>
          <a:stretch>
            <a:fillRect/>
          </a:stretch>
        </p:blipFill>
        <p:spPr bwMode="auto">
          <a:xfrm>
            <a:off x="0" y="3448050"/>
            <a:ext cx="4652963" cy="2857500"/>
          </a:xfrm>
          <a:prstGeom prst="rect">
            <a:avLst/>
          </a:prstGeom>
          <a:noFill/>
          <a:ln w="9525">
            <a:noFill/>
            <a:miter lim="800000"/>
            <a:headEnd/>
            <a:tailEnd/>
          </a:ln>
        </p:spPr>
      </p:pic>
      <p:pic>
        <p:nvPicPr>
          <p:cNvPr id="20486" name="Picture 5"/>
          <p:cNvPicPr>
            <a:picLocks noChangeAspect="1" noChangeArrowheads="1"/>
          </p:cNvPicPr>
          <p:nvPr/>
        </p:nvPicPr>
        <p:blipFill>
          <a:blip r:embed="rId3"/>
          <a:srcRect/>
          <a:stretch>
            <a:fillRect/>
          </a:stretch>
        </p:blipFill>
        <p:spPr bwMode="auto">
          <a:xfrm>
            <a:off x="4500563" y="3357563"/>
            <a:ext cx="4652962" cy="2857500"/>
          </a:xfrm>
          <a:prstGeom prst="rect">
            <a:avLst/>
          </a:prstGeom>
          <a:noFill/>
          <a:ln w="9525">
            <a:noFill/>
            <a:miter lim="800000"/>
            <a:headEnd/>
            <a:tailEnd/>
          </a:ln>
        </p:spPr>
      </p:pic>
    </p:spTree>
  </p:cSld>
  <p:clrMapOvr>
    <a:masterClrMapping/>
  </p:clrMapOvr>
  <p:transition advTm="20953"/>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315913" y="138113"/>
            <a:ext cx="8034337" cy="719137"/>
          </a:xfrm>
        </p:spPr>
        <p:txBody>
          <a:bodyPr lIns="360000" anchor="b"/>
          <a:lstStyle/>
          <a:p>
            <a:pPr eaLnBrk="1" hangingPunct="1">
              <a:lnSpc>
                <a:spcPct val="100000"/>
              </a:lnSpc>
            </a:pPr>
            <a:r>
              <a:rPr lang="es-MX" smtClean="0"/>
              <a:t>Resumen.</a:t>
            </a:r>
            <a:br>
              <a:rPr lang="es-MX" smtClean="0"/>
            </a:br>
            <a:endParaRPr lang="es-MX" sz="1200" smtClean="0"/>
          </a:p>
        </p:txBody>
      </p:sp>
      <p:graphicFrame>
        <p:nvGraphicFramePr>
          <p:cNvPr id="4" name="Table 3"/>
          <p:cNvGraphicFramePr>
            <a:graphicFrameLocks noGrp="1"/>
          </p:cNvGraphicFramePr>
          <p:nvPr/>
        </p:nvGraphicFramePr>
        <p:xfrm>
          <a:off x="285750" y="1357313"/>
          <a:ext cx="8572500" cy="1146175"/>
        </p:xfrm>
        <a:graphic>
          <a:graphicData uri="http://schemas.openxmlformats.org/drawingml/2006/table">
            <a:tbl>
              <a:tblPr/>
              <a:tblGrid>
                <a:gridCol w="3071813"/>
                <a:gridCol w="1785937"/>
                <a:gridCol w="1500188"/>
                <a:gridCol w="1071562"/>
                <a:gridCol w="1143000"/>
              </a:tblGrid>
              <a:tr h="300038">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r>
                        <a:rPr kumimoji="0" lang="es-AR" sz="1400" b="1" i="0" u="none" strike="noStrike" cap="none" normalizeH="0" baseline="0" smtClean="0">
                          <a:ln>
                            <a:noFill/>
                          </a:ln>
                          <a:solidFill>
                            <a:srgbClr val="FFFFFF"/>
                          </a:solidFill>
                          <a:effectLst/>
                          <a:latin typeface="Arial" charset="0"/>
                          <a:ea typeface="ＭＳ Ｐゴシック" pitchFamily="34" charset="-128"/>
                        </a:rPr>
                        <a:t>Tema</a:t>
                      </a:r>
                      <a:endParaRPr kumimoji="0" lang="en-US" sz="1400" b="1" i="0" u="none" strike="noStrike" cap="none" normalizeH="0" baseline="0" smtClean="0">
                        <a:ln>
                          <a:noFill/>
                        </a:ln>
                        <a:solidFill>
                          <a:srgbClr val="FFFFFF"/>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r>
                        <a:rPr kumimoji="0" lang="es-AR" sz="1400" b="1" i="0" u="none" strike="noStrike" cap="none" normalizeH="0" baseline="0" smtClean="0">
                          <a:ln>
                            <a:noFill/>
                          </a:ln>
                          <a:solidFill>
                            <a:srgbClr val="FFFFFF"/>
                          </a:solidFill>
                          <a:effectLst/>
                          <a:latin typeface="Arial" charset="0"/>
                          <a:ea typeface="ＭＳ Ｐゴシック" pitchFamily="34" charset="-128"/>
                        </a:rPr>
                        <a:t>Objetivo</a:t>
                      </a:r>
                      <a:endParaRPr kumimoji="0" lang="en-US" sz="1400" b="1" i="0" u="none" strike="noStrike" cap="none" normalizeH="0" baseline="0" smtClean="0">
                        <a:ln>
                          <a:noFill/>
                        </a:ln>
                        <a:solidFill>
                          <a:srgbClr val="FFFFFF"/>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r>
                        <a:rPr kumimoji="0" lang="es-AR" sz="1400" b="1" i="0" u="none" strike="noStrike" cap="none" normalizeH="0" baseline="0" smtClean="0">
                          <a:ln>
                            <a:noFill/>
                          </a:ln>
                          <a:solidFill>
                            <a:srgbClr val="FFFFFF"/>
                          </a:solidFill>
                          <a:effectLst/>
                          <a:latin typeface="Arial" charset="0"/>
                          <a:ea typeface="ＭＳ Ｐゴシック" pitchFamily="34" charset="-128"/>
                        </a:rPr>
                        <a:t>Impacto</a:t>
                      </a:r>
                      <a:endParaRPr kumimoji="0" lang="en-US" sz="1400" b="1" i="0" u="none" strike="noStrike" cap="none" normalizeH="0" baseline="0" smtClean="0">
                        <a:ln>
                          <a:noFill/>
                        </a:ln>
                        <a:solidFill>
                          <a:srgbClr val="FFFFFF"/>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r>
                        <a:rPr kumimoji="0" lang="es-AR" sz="1400" b="1" i="0" u="none" strike="noStrike" cap="none" normalizeH="0" baseline="0" smtClean="0">
                          <a:ln>
                            <a:noFill/>
                          </a:ln>
                          <a:solidFill>
                            <a:srgbClr val="FFFFFF"/>
                          </a:solidFill>
                          <a:effectLst/>
                          <a:latin typeface="Arial" charset="0"/>
                          <a:ea typeface="ＭＳ Ｐゴシック" pitchFamily="34" charset="-128"/>
                        </a:rPr>
                        <a:t>Resp.</a:t>
                      </a:r>
                      <a:endParaRPr kumimoji="0" lang="en-US" sz="1400" b="1" i="0" u="none" strike="noStrike" cap="none" normalizeH="0" baseline="0" smtClean="0">
                        <a:ln>
                          <a:noFill/>
                        </a:ln>
                        <a:solidFill>
                          <a:srgbClr val="FFFFFF"/>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r>
                        <a:rPr kumimoji="0" lang="es-AR" sz="1400" b="1" i="0" u="none" strike="noStrike" cap="none" normalizeH="0" baseline="0" smtClean="0">
                          <a:ln>
                            <a:noFill/>
                          </a:ln>
                          <a:solidFill>
                            <a:srgbClr val="FFFFFF"/>
                          </a:solidFill>
                          <a:effectLst/>
                          <a:latin typeface="Arial" charset="0"/>
                          <a:ea typeface="ＭＳ Ｐゴシック" pitchFamily="34" charset="-128"/>
                        </a:rPr>
                        <a:t>Tiempos</a:t>
                      </a:r>
                      <a:endParaRPr kumimoji="0" lang="en-US" sz="1400" b="1" i="0" u="none" strike="noStrike" cap="none" normalizeH="0" baseline="0" smtClean="0">
                        <a:ln>
                          <a:noFill/>
                        </a:ln>
                        <a:solidFill>
                          <a:srgbClr val="FFFFFF"/>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90525">
                <a:tc>
                  <a:txBody>
                    <a:bodyPr/>
                    <a:lstStyle/>
                    <a:p>
                      <a:pPr marL="0" marR="0" lvl="0" indent="0" algn="l" defTabSz="914400" rtl="0" eaLnBrk="1" fontAlgn="base" latinLnBrk="0" hangingPunct="1">
                        <a:lnSpc>
                          <a:spcPct val="100000"/>
                        </a:lnSpc>
                        <a:spcBef>
                          <a:spcPct val="0"/>
                        </a:spcBef>
                        <a:spcAft>
                          <a:spcPct val="0"/>
                        </a:spcAft>
                        <a:buClrTx/>
                        <a:buSzPct val="110000"/>
                        <a:buFont typeface="Arial" charset="0"/>
                        <a:buNone/>
                        <a:tabLst/>
                      </a:pPr>
                      <a:r>
                        <a:rPr kumimoji="0" lang="es-AR" sz="1100" b="0" i="0" u="none" strike="noStrike" cap="none" normalizeH="0" baseline="0" smtClean="0">
                          <a:ln>
                            <a:noFill/>
                          </a:ln>
                          <a:solidFill>
                            <a:srgbClr val="1F1F1A"/>
                          </a:solidFill>
                          <a:effectLst/>
                          <a:latin typeface="Arial" charset="0"/>
                          <a:ea typeface="ＭＳ Ｐゴシック" pitchFamily="34" charset="-128"/>
                        </a:rPr>
                        <a:t>Mayor utilización de G3 en pozos</a:t>
                      </a:r>
                      <a:endParaRPr kumimoji="0" lang="en-US" sz="1100" b="0" i="0" u="none" strike="noStrike" cap="none" normalizeH="0" baseline="0" smtClean="0">
                        <a:ln>
                          <a:noFill/>
                        </a:ln>
                        <a:solidFill>
                          <a:srgbClr val="1F1F1A"/>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BD1"/>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r>
                        <a:rPr kumimoji="0" lang="es-AR" sz="1100" b="0" i="0" u="none" strike="noStrike" cap="none" normalizeH="0" baseline="0" smtClean="0">
                          <a:ln>
                            <a:noFill/>
                          </a:ln>
                          <a:solidFill>
                            <a:srgbClr val="1F1F1A"/>
                          </a:solidFill>
                          <a:effectLst/>
                          <a:latin typeface="Arial" charset="0"/>
                          <a:ea typeface="ＭＳ Ｐゴシック" pitchFamily="34" charset="-128"/>
                        </a:rPr>
                        <a:t>Target 3m: 180 tbg/mes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BD1"/>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r>
                        <a:rPr kumimoji="0" lang="es-AR" sz="1100" b="0" i="0" u="none" strike="noStrike" cap="none" normalizeH="0" baseline="0" smtClean="0">
                          <a:ln>
                            <a:noFill/>
                          </a:ln>
                          <a:solidFill>
                            <a:srgbClr val="1F1F1A"/>
                          </a:solidFill>
                          <a:effectLst/>
                          <a:latin typeface="Arial" charset="0"/>
                          <a:ea typeface="ＭＳ Ｐゴシック" pitchFamily="34" charset="-128"/>
                        </a:rPr>
                        <a:t>40 MUSD/mes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BD1"/>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r>
                        <a:rPr kumimoji="0" lang="es-AR" sz="1100" b="0" i="0" u="none" strike="noStrike" cap="none" normalizeH="0" baseline="0" smtClean="0">
                          <a:ln>
                            <a:noFill/>
                          </a:ln>
                          <a:solidFill>
                            <a:srgbClr val="1F1F1A"/>
                          </a:solidFill>
                          <a:effectLst/>
                          <a:latin typeface="Arial" charset="0"/>
                          <a:ea typeface="ＭＳ Ｐゴシック" pitchFamily="34" charset="-128"/>
                        </a:rPr>
                        <a:t>MES / DAE</a:t>
                      </a:r>
                      <a:endParaRPr kumimoji="0" lang="en-US" sz="1100" b="0" i="0" u="none" strike="noStrike" cap="none" normalizeH="0" baseline="0" smtClean="0">
                        <a:ln>
                          <a:noFill/>
                        </a:ln>
                        <a:solidFill>
                          <a:srgbClr val="1F1F1A"/>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BD1"/>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r>
                        <a:rPr kumimoji="0" lang="es-AR" sz="1100" b="0" i="0" u="none" strike="noStrike" cap="none" normalizeH="0" baseline="0" smtClean="0">
                          <a:ln>
                            <a:noFill/>
                          </a:ln>
                          <a:solidFill>
                            <a:srgbClr val="1F1F1A"/>
                          </a:solidFill>
                          <a:effectLst/>
                          <a:latin typeface="Arial" charset="0"/>
                          <a:ea typeface="ＭＳ Ｐゴシック" pitchFamily="34" charset="-128"/>
                        </a:rPr>
                        <a:t>En marcha. </a:t>
                      </a:r>
                      <a:r>
                        <a:rPr kumimoji="0" lang="es-AR" sz="1000" b="0" i="0" u="none" strike="noStrike" cap="none" normalizeH="0" baseline="0" smtClean="0">
                          <a:ln>
                            <a:noFill/>
                          </a:ln>
                          <a:solidFill>
                            <a:srgbClr val="1F1F1A"/>
                          </a:solidFill>
                          <a:effectLst/>
                          <a:latin typeface="Arial" charset="0"/>
                          <a:ea typeface="ＭＳ Ｐゴシック" pitchFamily="34" charset="-128"/>
                        </a:rPr>
                        <a:t>Mar‘09 y Jun’09</a:t>
                      </a:r>
                      <a:endParaRPr kumimoji="0" lang="en-US" sz="1000" b="0" i="0" u="none" strike="noStrike" cap="none" normalizeH="0" baseline="0" smtClean="0">
                        <a:ln>
                          <a:noFill/>
                        </a:ln>
                        <a:solidFill>
                          <a:srgbClr val="1F1F1A"/>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BD1"/>
                    </a:solidFill>
                  </a:tcPr>
                </a:tc>
              </a:tr>
              <a:tr h="430213">
                <a:tc>
                  <a:txBody>
                    <a:bodyPr/>
                    <a:lstStyle/>
                    <a:p>
                      <a:pPr marL="0" marR="0" lvl="0" indent="0" algn="l" defTabSz="914400" rtl="0" eaLnBrk="1" fontAlgn="base" latinLnBrk="0" hangingPunct="1">
                        <a:lnSpc>
                          <a:spcPct val="100000"/>
                        </a:lnSpc>
                        <a:spcBef>
                          <a:spcPct val="0"/>
                        </a:spcBef>
                        <a:spcAft>
                          <a:spcPct val="0"/>
                        </a:spcAft>
                        <a:buClrTx/>
                        <a:buSzPct val="110000"/>
                        <a:buFont typeface="Arial" charset="0"/>
                        <a:buNone/>
                        <a:tabLst/>
                      </a:pPr>
                      <a:endParaRPr kumimoji="0" lang="en-US" sz="1100" b="0" i="0" u="none" strike="noStrike" cap="none" normalizeH="0" baseline="0" smtClean="0">
                        <a:ln>
                          <a:noFill/>
                        </a:ln>
                        <a:solidFill>
                          <a:srgbClr val="1F1F1A"/>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EE9"/>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endParaRPr kumimoji="0" lang="en-US" sz="1100" b="0" i="0" u="none" strike="noStrike" cap="none" normalizeH="0" baseline="0" smtClean="0">
                        <a:ln>
                          <a:noFill/>
                        </a:ln>
                        <a:solidFill>
                          <a:srgbClr val="1F1F1A"/>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EE9"/>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endParaRPr kumimoji="0" lang="en-US" sz="1100" b="0" i="0" u="none" strike="noStrike" cap="none" normalizeH="0" baseline="0" smtClean="0">
                        <a:ln>
                          <a:noFill/>
                        </a:ln>
                        <a:solidFill>
                          <a:srgbClr val="1F1F1A"/>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EE9"/>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endParaRPr kumimoji="0" lang="en-US" sz="1100" b="0" i="0" u="none" strike="noStrike" cap="none" normalizeH="0" baseline="0" smtClean="0">
                        <a:ln>
                          <a:noFill/>
                        </a:ln>
                        <a:solidFill>
                          <a:srgbClr val="1F1F1A"/>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EE9"/>
                    </a:solidFill>
                  </a:tcPr>
                </a:tc>
                <a:tc>
                  <a:txBody>
                    <a:bodyPr/>
                    <a:lstStyle/>
                    <a:p>
                      <a:pPr marL="0" marR="0" lvl="0" indent="0" algn="ctr" defTabSz="914400" rtl="0" eaLnBrk="1" fontAlgn="base" latinLnBrk="0" hangingPunct="1">
                        <a:lnSpc>
                          <a:spcPct val="100000"/>
                        </a:lnSpc>
                        <a:spcBef>
                          <a:spcPct val="0"/>
                        </a:spcBef>
                        <a:spcAft>
                          <a:spcPct val="0"/>
                        </a:spcAft>
                        <a:buClrTx/>
                        <a:buSzPct val="110000"/>
                        <a:buFont typeface="Arial" charset="0"/>
                        <a:buNone/>
                        <a:tabLst/>
                      </a:pPr>
                      <a:endParaRPr kumimoji="0" lang="en-US" sz="1100" b="0" i="0" u="none" strike="noStrike" cap="none" normalizeH="0" baseline="0" smtClean="0">
                        <a:ln>
                          <a:noFill/>
                        </a:ln>
                        <a:solidFill>
                          <a:srgbClr val="1F1F1A"/>
                        </a:solidFill>
                        <a:effectLst/>
                        <a:latin typeface="Arial" charset="0"/>
                        <a:ea typeface="ＭＳ Ｐゴシック" pitchFamily="3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EE9"/>
                    </a:solidFill>
                  </a:tcPr>
                </a:tc>
              </a:tr>
            </a:tbl>
          </a:graphicData>
        </a:graphic>
      </p:graphicFrame>
      <p:sp>
        <p:nvSpPr>
          <p:cNvPr id="6" name="TextBox 5"/>
          <p:cNvSpPr txBox="1"/>
          <p:nvPr/>
        </p:nvSpPr>
        <p:spPr>
          <a:xfrm>
            <a:off x="214313" y="906463"/>
            <a:ext cx="2967037" cy="369887"/>
          </a:xfrm>
          <a:prstGeom prst="rect">
            <a:avLst/>
          </a:prstGeom>
          <a:noFill/>
        </p:spPr>
        <p:txBody>
          <a:bodyPr wrap="none">
            <a:spAutoFit/>
          </a:bodyPr>
          <a:lstStyle/>
          <a:p>
            <a:pPr>
              <a:spcBef>
                <a:spcPct val="50000"/>
              </a:spcBef>
              <a:defRPr/>
            </a:pPr>
            <a:r>
              <a:rPr lang="es-AR" sz="1800" b="1" dirty="0">
                <a:solidFill>
                  <a:schemeClr val="accent6">
                    <a:lumMod val="50000"/>
                  </a:schemeClr>
                </a:solidFill>
                <a:ea typeface="+mn-ea"/>
              </a:rPr>
              <a:t>Oportunidades de Mejora</a:t>
            </a:r>
            <a:endParaRPr lang="en-US" sz="1800" dirty="0">
              <a:solidFill>
                <a:schemeClr val="accent6">
                  <a:lumMod val="50000"/>
                </a:schemeClr>
              </a:solidFill>
              <a:ea typeface="+mn-ea"/>
            </a:endParaRPr>
          </a:p>
        </p:txBody>
      </p:sp>
      <p:sp>
        <p:nvSpPr>
          <p:cNvPr id="8" name="TextBox 7"/>
          <p:cNvSpPr txBox="1"/>
          <p:nvPr/>
        </p:nvSpPr>
        <p:spPr>
          <a:xfrm>
            <a:off x="285750" y="2786063"/>
            <a:ext cx="1428750" cy="369887"/>
          </a:xfrm>
          <a:prstGeom prst="rect">
            <a:avLst/>
          </a:prstGeom>
          <a:noFill/>
        </p:spPr>
        <p:txBody>
          <a:bodyPr wrap="none">
            <a:spAutoFit/>
          </a:bodyPr>
          <a:lstStyle/>
          <a:p>
            <a:pPr>
              <a:spcBef>
                <a:spcPct val="50000"/>
              </a:spcBef>
              <a:defRPr/>
            </a:pPr>
            <a:r>
              <a:rPr lang="es-AR" sz="1800" b="1" dirty="0">
                <a:solidFill>
                  <a:schemeClr val="accent6">
                    <a:lumMod val="50000"/>
                  </a:schemeClr>
                </a:solidFill>
                <a:ea typeface="+mn-ea"/>
              </a:rPr>
              <a:t>Resultados</a:t>
            </a:r>
            <a:endParaRPr lang="en-US" sz="1800" dirty="0">
              <a:solidFill>
                <a:schemeClr val="accent6">
                  <a:lumMod val="50000"/>
                </a:schemeClr>
              </a:solidFill>
              <a:ea typeface="+mn-ea"/>
            </a:endParaRPr>
          </a:p>
        </p:txBody>
      </p:sp>
      <p:pic>
        <p:nvPicPr>
          <p:cNvPr id="9" name="Picture 5"/>
          <p:cNvPicPr>
            <a:picLocks noChangeAspect="1" noChangeArrowheads="1"/>
          </p:cNvPicPr>
          <p:nvPr/>
        </p:nvPicPr>
        <p:blipFill>
          <a:blip r:embed="rId3"/>
          <a:srcRect/>
          <a:stretch>
            <a:fillRect/>
          </a:stretch>
        </p:blipFill>
        <p:spPr bwMode="auto">
          <a:xfrm>
            <a:off x="1785938" y="2928938"/>
            <a:ext cx="5584825" cy="3429000"/>
          </a:xfrm>
          <a:prstGeom prst="rect">
            <a:avLst/>
          </a:prstGeom>
          <a:noFill/>
          <a:ln w="12700" algn="ctr">
            <a:noFill/>
            <a:miter lim="800000"/>
            <a:headEnd/>
            <a:tailEnd/>
          </a:ln>
        </p:spPr>
      </p:pic>
      <p:sp>
        <p:nvSpPr>
          <p:cNvPr id="10" name="TextBox 9"/>
          <p:cNvSpPr txBox="1">
            <a:spLocks noChangeArrowheads="1"/>
          </p:cNvSpPr>
          <p:nvPr/>
        </p:nvSpPr>
        <p:spPr bwMode="auto">
          <a:xfrm>
            <a:off x="6715125" y="3643313"/>
            <a:ext cx="2154238" cy="368300"/>
          </a:xfrm>
          <a:prstGeom prst="rect">
            <a:avLst/>
          </a:prstGeom>
          <a:solidFill>
            <a:schemeClr val="bg1"/>
          </a:solidFill>
          <a:ln w="9525">
            <a:solidFill>
              <a:schemeClr val="tx1"/>
            </a:solidFill>
            <a:miter lim="800000"/>
            <a:headEnd/>
            <a:tailEnd/>
          </a:ln>
        </p:spPr>
        <p:txBody>
          <a:bodyPr>
            <a:spAutoFit/>
          </a:bodyPr>
          <a:lstStyle/>
          <a:p>
            <a:pPr algn="ctr">
              <a:spcBef>
                <a:spcPct val="50000"/>
              </a:spcBef>
            </a:pPr>
            <a:r>
              <a:rPr lang="es-AR" sz="1800" b="1">
                <a:solidFill>
                  <a:srgbClr val="FF0000"/>
                </a:solidFill>
              </a:rPr>
              <a:t>MUSD 250</a:t>
            </a:r>
            <a:endParaRPr lang="en-US" sz="1800" b="1">
              <a:solidFill>
                <a:srgbClr val="FF0000"/>
              </a:solidFill>
            </a:endParaRPr>
          </a:p>
        </p:txBody>
      </p:sp>
    </p:spTree>
    <p:custDataLst>
      <p:tags r:id="rId1"/>
    </p:custDataLst>
  </p:cSld>
  <p:clrMapOvr>
    <a:masterClrMapping/>
  </p:clrMapOvr>
  <p:transition advTm="3048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10"/>
                                        </p:tgtEl>
                                        <p:attrNameLst>
                                          <p:attrName>style.visibility</p:attrName>
                                        </p:attrNameLst>
                                      </p:cBhvr>
                                      <p:to>
                                        <p:strVal val="visible"/>
                                      </p:to>
                                    </p:set>
                                    <p:anim calcmode="discrete" valueType="clr">
                                      <p:cBhvr override="childStyle">
                                        <p:cTn id="19" dur="80"/>
                                        <p:tgtEl>
                                          <p:spTgt spid="10"/>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10"/>
                                        </p:tgtEl>
                                        <p:attrNameLst>
                                          <p:attrName>fillcolor</p:attrName>
                                        </p:attrNameLst>
                                      </p:cBhvr>
                                      <p:tavLst>
                                        <p:tav tm="0">
                                          <p:val>
                                            <p:clrVal>
                                              <a:schemeClr val="accent2"/>
                                            </p:clrVal>
                                          </p:val>
                                        </p:tav>
                                        <p:tav tm="50000">
                                          <p:val>
                                            <p:clrVal>
                                              <a:schemeClr val="hlink"/>
                                            </p:clrVal>
                                          </p:val>
                                        </p:tav>
                                      </p:tavLst>
                                    </p:anim>
                                    <p:set>
                                      <p:cBhvr>
                                        <p:cTn id="21" dur="80"/>
                                        <p:tgtEl>
                                          <p:spTgt spid="10"/>
                                        </p:tgtEl>
                                        <p:attrNameLst>
                                          <p:attrName>fill.type</p:attrName>
                                        </p:attrNameLst>
                                      </p:cBhvr>
                                      <p:to>
                                        <p:strVal val="solid"/>
                                      </p:to>
                                    </p:set>
                                  </p:childTnLst>
                                </p:cTn>
                              </p:par>
                              <p:par>
                                <p:cTn id="22" presetID="1" presetClass="entr" presetSubtype="0" fill="hold" grpId="1" nodeType="withEffect">
                                  <p:stCondLst>
                                    <p:cond delay="0"/>
                                  </p:stCondLst>
                                  <p:iterate type="lt">
                                    <p:tmAbs val="0"/>
                                  </p:iterate>
                                  <p:childTnLst>
                                    <p:set>
                                      <p:cBhvr>
                                        <p:cTn id="2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animBg="1"/>
      <p:bldP spid="10"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ctrTitle" idx="4294967295"/>
          </p:nvPr>
        </p:nvSpPr>
        <p:spPr>
          <a:xfrm>
            <a:off x="642938" y="4232275"/>
            <a:ext cx="8286750" cy="1128713"/>
          </a:xfrm>
          <a:noFill/>
        </p:spPr>
        <p:txBody>
          <a:bodyPr tIns="45720" rIns="91440" bIns="45720" anchor="b">
            <a:spAutoFit/>
          </a:bodyPr>
          <a:lstStyle/>
          <a:p>
            <a:pPr eaLnBrk="1" hangingPunct="1">
              <a:lnSpc>
                <a:spcPct val="100000"/>
              </a:lnSpc>
            </a:pPr>
            <a:r>
              <a:rPr lang="es-MX" sz="4000" smtClean="0">
                <a:solidFill>
                  <a:srgbClr val="0079CB"/>
                </a:solidFill>
              </a:rPr>
              <a:t>Procesos Operativos:</a:t>
            </a:r>
            <a:br>
              <a:rPr lang="es-MX" sz="4000" smtClean="0">
                <a:solidFill>
                  <a:srgbClr val="0079CB"/>
                </a:solidFill>
              </a:rPr>
            </a:br>
            <a:r>
              <a:rPr lang="es-MX" smtClean="0">
                <a:solidFill>
                  <a:srgbClr val="0079CB"/>
                </a:solidFill>
              </a:rPr>
              <a:t>Gestión de la Energía Eléctrica</a:t>
            </a:r>
          </a:p>
        </p:txBody>
      </p:sp>
    </p:spTree>
  </p:cSld>
  <p:clrMapOvr>
    <a:masterClrMapping/>
  </p:clrMapOvr>
  <p:transition advTm="6937"/>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1010" name="Rectangle 2"/>
          <p:cNvSpPr>
            <a:spLocks noGrp="1" noChangeArrowheads="1"/>
          </p:cNvSpPr>
          <p:nvPr>
            <p:ph type="title" idx="4294967295"/>
          </p:nvPr>
        </p:nvSpPr>
        <p:spPr/>
        <p:txBody>
          <a:bodyPr/>
          <a:lstStyle/>
          <a:p>
            <a:pPr eaLnBrk="1" hangingPunct="1"/>
            <a:r>
              <a:rPr lang="en-US" smtClean="0"/>
              <a:t>Gestión de mejoras operativas</a:t>
            </a:r>
            <a:endParaRPr lang="es-AR" smtClean="0"/>
          </a:p>
        </p:txBody>
      </p:sp>
      <p:sp>
        <p:nvSpPr>
          <p:cNvPr id="171011" name="Rectangle 5"/>
          <p:cNvSpPr>
            <a:spLocks noChangeArrowheads="1"/>
          </p:cNvSpPr>
          <p:nvPr/>
        </p:nvSpPr>
        <p:spPr bwMode="auto">
          <a:xfrm>
            <a:off x="2124075" y="1412875"/>
            <a:ext cx="4329113" cy="315913"/>
          </a:xfrm>
          <a:prstGeom prst="rect">
            <a:avLst/>
          </a:prstGeom>
          <a:noFill/>
          <a:ln w="9525">
            <a:noFill/>
            <a:miter lim="800000"/>
            <a:headEnd/>
            <a:tailEnd/>
          </a:ln>
        </p:spPr>
        <p:txBody>
          <a:bodyPr lIns="0" tIns="0" rIns="0" bIns="0"/>
          <a:lstStyle/>
          <a:p>
            <a:pPr eaLnBrk="0" hangingPunct="0">
              <a:lnSpc>
                <a:spcPct val="120000"/>
              </a:lnSpc>
              <a:spcBef>
                <a:spcPct val="50000"/>
              </a:spcBef>
              <a:buClr>
                <a:schemeClr val="accent1"/>
              </a:buClr>
              <a:buSzPct val="110000"/>
              <a:buFont typeface="Arial" charset="0"/>
              <a:buNone/>
            </a:pPr>
            <a:r>
              <a:rPr lang="en-US" sz="2100">
                <a:solidFill>
                  <a:schemeClr val="hlink"/>
                </a:solidFill>
              </a:rPr>
              <a:t>Acciones para mejorar producción</a:t>
            </a:r>
          </a:p>
        </p:txBody>
      </p:sp>
      <p:sp>
        <p:nvSpPr>
          <p:cNvPr id="171012" name="Rectangle 7"/>
          <p:cNvSpPr>
            <a:spLocks noChangeArrowheads="1"/>
          </p:cNvSpPr>
          <p:nvPr/>
        </p:nvSpPr>
        <p:spPr bwMode="auto">
          <a:xfrm>
            <a:off x="2124075" y="1989138"/>
            <a:ext cx="4616450" cy="2303462"/>
          </a:xfrm>
          <a:prstGeom prst="rect">
            <a:avLst/>
          </a:prstGeom>
          <a:noFill/>
          <a:ln w="9525">
            <a:noFill/>
            <a:miter lim="800000"/>
            <a:headEnd/>
            <a:tailEnd/>
          </a:ln>
        </p:spPr>
        <p:txBody>
          <a:bodyPr lIns="0" tIns="0" rIns="0" bIns="0"/>
          <a:lstStyle/>
          <a:p>
            <a:pPr marL="495300" indent="-495300" eaLnBrk="0" hangingPunct="0">
              <a:lnSpc>
                <a:spcPct val="120000"/>
              </a:lnSpc>
              <a:spcBef>
                <a:spcPct val="50000"/>
              </a:spcBef>
              <a:buClr>
                <a:schemeClr val="accent1"/>
              </a:buClr>
              <a:buSzPct val="110000"/>
              <a:buFont typeface="Arial" charset="0"/>
              <a:buNone/>
            </a:pPr>
            <a:r>
              <a:rPr lang="en-US" sz="1800">
                <a:solidFill>
                  <a:schemeClr val="tx1"/>
                </a:solidFill>
              </a:rPr>
              <a:t>	Plan de reducción de pérdidas</a:t>
            </a:r>
          </a:p>
          <a:p>
            <a:pPr marL="495300" indent="-495300" eaLnBrk="0" hangingPunct="0">
              <a:lnSpc>
                <a:spcPct val="120000"/>
              </a:lnSpc>
              <a:spcBef>
                <a:spcPct val="50000"/>
              </a:spcBef>
              <a:buClr>
                <a:schemeClr val="accent1"/>
              </a:buClr>
              <a:buSzPct val="110000"/>
              <a:buFont typeface="Arial" charset="0"/>
              <a:buNone/>
            </a:pPr>
            <a:r>
              <a:rPr lang="en-US" sz="1800">
                <a:solidFill>
                  <a:schemeClr val="tx1"/>
                </a:solidFill>
              </a:rPr>
              <a:t>	Lanzamiento de proyecto de optimización de pozos (IR) </a:t>
            </a:r>
          </a:p>
          <a:p>
            <a:pPr marL="495300" indent="-495300" eaLnBrk="0" hangingPunct="0">
              <a:lnSpc>
                <a:spcPct val="120000"/>
              </a:lnSpc>
              <a:spcBef>
                <a:spcPct val="50000"/>
              </a:spcBef>
              <a:buClr>
                <a:schemeClr val="accent1"/>
              </a:buClr>
              <a:buSzPct val="110000"/>
              <a:buFont typeface="Arial" charset="0"/>
              <a:buAutoNum type="arabicPeriod"/>
            </a:pPr>
            <a:endParaRPr lang="es-AR" sz="1800">
              <a:solidFill>
                <a:schemeClr val="tx1"/>
              </a:solidFill>
            </a:endParaRPr>
          </a:p>
          <a:p>
            <a:pPr marL="495300" indent="-495300" eaLnBrk="0" hangingPunct="0">
              <a:lnSpc>
                <a:spcPct val="120000"/>
              </a:lnSpc>
              <a:spcBef>
                <a:spcPct val="50000"/>
              </a:spcBef>
              <a:buClr>
                <a:schemeClr val="accent1"/>
              </a:buClr>
              <a:buSzPct val="110000"/>
              <a:buFont typeface="Arial" charset="0"/>
              <a:buAutoNum type="arabicPeriod"/>
            </a:pPr>
            <a:endParaRPr lang="en-US" sz="1800">
              <a:solidFill>
                <a:schemeClr val="tx1"/>
              </a:solidFill>
            </a:endParaRPr>
          </a:p>
          <a:p>
            <a:pPr marL="495300" indent="-495300" eaLnBrk="0" hangingPunct="0">
              <a:lnSpc>
                <a:spcPct val="120000"/>
              </a:lnSpc>
              <a:spcBef>
                <a:spcPct val="50000"/>
              </a:spcBef>
              <a:buClr>
                <a:schemeClr val="accent1"/>
              </a:buClr>
              <a:buSzPct val="110000"/>
              <a:buFont typeface="Arial" charset="0"/>
              <a:buNone/>
            </a:pPr>
            <a:r>
              <a:rPr lang="es-AR" sz="1800">
                <a:solidFill>
                  <a:schemeClr val="tx1"/>
                </a:solidFill>
              </a:rPr>
              <a:t>	Pozos marginales (ABC)</a:t>
            </a:r>
          </a:p>
          <a:p>
            <a:pPr marL="495300" indent="-495300" eaLnBrk="0" hangingPunct="0">
              <a:lnSpc>
                <a:spcPct val="120000"/>
              </a:lnSpc>
              <a:spcBef>
                <a:spcPct val="50000"/>
              </a:spcBef>
              <a:buClr>
                <a:schemeClr val="accent1"/>
              </a:buClr>
              <a:buSzPct val="110000"/>
              <a:buFont typeface="Arial" charset="0"/>
              <a:buNone/>
            </a:pPr>
            <a:r>
              <a:rPr lang="es-AR" sz="1800">
                <a:solidFill>
                  <a:schemeClr val="tx1"/>
                </a:solidFill>
              </a:rPr>
              <a:t>	Proyectos de eficiencia energética</a:t>
            </a:r>
          </a:p>
          <a:p>
            <a:pPr marL="495300" indent="-495300" eaLnBrk="0" hangingPunct="0">
              <a:lnSpc>
                <a:spcPct val="120000"/>
              </a:lnSpc>
              <a:spcBef>
                <a:spcPct val="50000"/>
              </a:spcBef>
              <a:buClr>
                <a:schemeClr val="accent1"/>
              </a:buClr>
              <a:buSzPct val="110000"/>
              <a:buFont typeface="Arial" charset="0"/>
              <a:buNone/>
            </a:pPr>
            <a:r>
              <a:rPr lang="es-AR" sz="1800">
                <a:solidFill>
                  <a:schemeClr val="tx1"/>
                </a:solidFill>
              </a:rPr>
              <a:t>	Planta de Gas en Media Presión </a:t>
            </a:r>
          </a:p>
          <a:p>
            <a:pPr marL="495300" indent="-495300" eaLnBrk="0" hangingPunct="0">
              <a:lnSpc>
                <a:spcPct val="120000"/>
              </a:lnSpc>
              <a:spcBef>
                <a:spcPct val="50000"/>
              </a:spcBef>
              <a:buClr>
                <a:schemeClr val="accent1"/>
              </a:buClr>
              <a:buSzPct val="110000"/>
              <a:buFont typeface="Arial" charset="0"/>
              <a:buNone/>
            </a:pPr>
            <a:r>
              <a:rPr lang="es-AR" sz="1800">
                <a:solidFill>
                  <a:schemeClr val="tx1"/>
                </a:solidFill>
              </a:rPr>
              <a:t>	Otros</a:t>
            </a:r>
            <a:endParaRPr lang="en-US" sz="1800">
              <a:solidFill>
                <a:schemeClr val="tx1"/>
              </a:solidFill>
            </a:endParaRPr>
          </a:p>
          <a:p>
            <a:pPr marL="495300" indent="-495300" eaLnBrk="0" hangingPunct="0">
              <a:lnSpc>
                <a:spcPct val="120000"/>
              </a:lnSpc>
              <a:spcBef>
                <a:spcPct val="50000"/>
              </a:spcBef>
              <a:buClr>
                <a:schemeClr val="accent1"/>
              </a:buClr>
              <a:buSzPct val="110000"/>
              <a:buFont typeface="Arial" charset="0"/>
              <a:buNone/>
            </a:pPr>
            <a:endParaRPr lang="es-AR" sz="1800">
              <a:solidFill>
                <a:schemeClr val="tx1"/>
              </a:solidFill>
            </a:endParaRPr>
          </a:p>
        </p:txBody>
      </p:sp>
      <p:sp>
        <p:nvSpPr>
          <p:cNvPr id="171013" name="Rectangle 5"/>
          <p:cNvSpPr>
            <a:spLocks noChangeArrowheads="1"/>
          </p:cNvSpPr>
          <p:nvPr/>
        </p:nvSpPr>
        <p:spPr bwMode="auto">
          <a:xfrm>
            <a:off x="2124075" y="3644900"/>
            <a:ext cx="5040313" cy="315913"/>
          </a:xfrm>
          <a:prstGeom prst="rect">
            <a:avLst/>
          </a:prstGeom>
          <a:noFill/>
          <a:ln w="9525">
            <a:noFill/>
            <a:miter lim="800000"/>
            <a:headEnd/>
            <a:tailEnd/>
          </a:ln>
        </p:spPr>
        <p:txBody>
          <a:bodyPr lIns="0" tIns="0" rIns="0" bIns="0"/>
          <a:lstStyle/>
          <a:p>
            <a:pPr eaLnBrk="0" hangingPunct="0">
              <a:lnSpc>
                <a:spcPct val="120000"/>
              </a:lnSpc>
              <a:spcBef>
                <a:spcPct val="50000"/>
              </a:spcBef>
              <a:buClr>
                <a:schemeClr val="accent1"/>
              </a:buClr>
              <a:buSzPct val="110000"/>
              <a:buFont typeface="Arial" charset="0"/>
              <a:buNone/>
            </a:pPr>
            <a:r>
              <a:rPr lang="en-US" sz="2100">
                <a:solidFill>
                  <a:schemeClr val="hlink"/>
                </a:solidFill>
              </a:rPr>
              <a:t>Acciones para reducir costos operativos</a:t>
            </a:r>
          </a:p>
        </p:txBody>
      </p:sp>
      <p:sp>
        <p:nvSpPr>
          <p:cNvPr id="171014" name="Rectangle 6"/>
          <p:cNvSpPr>
            <a:spLocks noChangeArrowheads="1"/>
          </p:cNvSpPr>
          <p:nvPr/>
        </p:nvSpPr>
        <p:spPr bwMode="auto">
          <a:xfrm>
            <a:off x="1692275" y="1268413"/>
            <a:ext cx="5329238" cy="2089150"/>
          </a:xfrm>
          <a:prstGeom prst="rect">
            <a:avLst/>
          </a:prstGeom>
          <a:noFill/>
          <a:ln w="31750" algn="ctr">
            <a:solidFill>
              <a:srgbClr val="0000FF"/>
            </a:solidFill>
            <a:miter lim="800000"/>
            <a:headEnd/>
            <a:tailEnd/>
          </a:ln>
          <a:effectLst/>
        </p:spPr>
        <p:txBody>
          <a:bodyPr lIns="0" anchor="ctr">
            <a:spAutoFit/>
          </a:bodyPr>
          <a:lstStyle/>
          <a:p>
            <a:endParaRPr lang="es-ES"/>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r>
              <a:rPr lang="es-AR" smtClean="0"/>
              <a:t>Energía Eléctrica Yacimiento El Tordillo</a:t>
            </a:r>
          </a:p>
        </p:txBody>
      </p:sp>
      <p:sp>
        <p:nvSpPr>
          <p:cNvPr id="133123" name="Text Box 3"/>
          <p:cNvSpPr txBox="1">
            <a:spLocks noChangeArrowheads="1"/>
          </p:cNvSpPr>
          <p:nvPr/>
        </p:nvSpPr>
        <p:spPr bwMode="auto">
          <a:xfrm>
            <a:off x="250825" y="1125538"/>
            <a:ext cx="8642350" cy="5149850"/>
          </a:xfrm>
          <a:prstGeom prst="rect">
            <a:avLst/>
          </a:prstGeom>
          <a:noFill/>
          <a:ln w="12700">
            <a:noFill/>
            <a:miter lim="800000"/>
            <a:headEnd type="none" w="sm" len="sm"/>
            <a:tailEnd type="none" w="sm" len="sm"/>
          </a:ln>
          <a:effectLst/>
        </p:spPr>
        <p:txBody>
          <a:bodyPr>
            <a:spAutoFit/>
          </a:bodyPr>
          <a:lstStyle/>
          <a:p>
            <a:pPr eaLnBrk="0" hangingPunct="0">
              <a:spcBef>
                <a:spcPct val="50000"/>
              </a:spcBef>
            </a:pPr>
            <a:r>
              <a:rPr lang="es-ES_tradnl" sz="2000" b="1" u="sng">
                <a:solidFill>
                  <a:schemeClr val="tx1"/>
                </a:solidFill>
                <a:latin typeface="Times New Roman" pitchFamily="18" charset="0"/>
              </a:rPr>
              <a:t>Centros de Abastecimiento</a:t>
            </a:r>
            <a:r>
              <a:rPr lang="es-ES_tradnl" sz="2000" b="1">
                <a:solidFill>
                  <a:schemeClr val="tx1"/>
                </a:solidFill>
                <a:latin typeface="Times New Roman" pitchFamily="18" charset="0"/>
              </a:rPr>
              <a:t>                                           </a:t>
            </a:r>
            <a:r>
              <a:rPr lang="es-ES_tradnl" sz="2000" b="1" u="sng">
                <a:solidFill>
                  <a:schemeClr val="tx1"/>
                </a:solidFill>
                <a:latin typeface="Times New Roman" pitchFamily="18" charset="0"/>
              </a:rPr>
              <a:t>Equipamiento</a:t>
            </a:r>
            <a:r>
              <a:rPr lang="es-ES_tradnl" sz="2000" b="1">
                <a:solidFill>
                  <a:schemeClr val="tx1"/>
                </a:solidFill>
                <a:latin typeface="Times New Roman" pitchFamily="18" charset="0"/>
              </a:rPr>
              <a:t>                   </a:t>
            </a:r>
          </a:p>
          <a:p>
            <a:pPr eaLnBrk="0" hangingPunct="0">
              <a:spcBef>
                <a:spcPct val="50000"/>
              </a:spcBef>
            </a:pPr>
            <a:r>
              <a:rPr lang="es-ES_tradnl" sz="2000">
                <a:solidFill>
                  <a:schemeClr val="tx1"/>
                </a:solidFill>
                <a:latin typeface="Times New Roman" pitchFamily="18" charset="0"/>
              </a:rPr>
              <a:t>1- Red Externa 132 KV                                       2 Transformadores Sub-estación    </a:t>
            </a:r>
          </a:p>
          <a:p>
            <a:pPr eaLnBrk="0" hangingPunct="0">
              <a:spcBef>
                <a:spcPct val="50000"/>
              </a:spcBef>
            </a:pPr>
            <a:r>
              <a:rPr lang="es-ES_tradnl" sz="2000">
                <a:solidFill>
                  <a:schemeClr val="tx1"/>
                </a:solidFill>
                <a:latin typeface="Times New Roman" pitchFamily="18" charset="0"/>
              </a:rPr>
              <a:t>                                                                               transformadora 18/18/10 MVA</a:t>
            </a:r>
          </a:p>
          <a:p>
            <a:pPr eaLnBrk="0" hangingPunct="0">
              <a:spcBef>
                <a:spcPct val="50000"/>
              </a:spcBef>
            </a:pPr>
            <a:endParaRPr lang="es-ES_tradnl" sz="2000">
              <a:solidFill>
                <a:schemeClr val="tx1"/>
              </a:solidFill>
              <a:latin typeface="Times New Roman" pitchFamily="18" charset="0"/>
            </a:endParaRPr>
          </a:p>
          <a:p>
            <a:pPr eaLnBrk="0" hangingPunct="0">
              <a:spcBef>
                <a:spcPct val="50000"/>
              </a:spcBef>
            </a:pPr>
            <a:r>
              <a:rPr lang="es-ES_tradnl" sz="2000">
                <a:solidFill>
                  <a:schemeClr val="tx1"/>
                </a:solidFill>
                <a:latin typeface="Times New Roman" pitchFamily="18" charset="0"/>
              </a:rPr>
              <a:t>2- Moto-generación                                                     33 Moto-generadores             </a:t>
            </a:r>
          </a:p>
          <a:p>
            <a:pPr eaLnBrk="0" hangingPunct="0">
              <a:spcBef>
                <a:spcPct val="50000"/>
              </a:spcBef>
            </a:pPr>
            <a:r>
              <a:rPr lang="es-ES_tradnl" sz="2000">
                <a:solidFill>
                  <a:schemeClr val="tx1"/>
                </a:solidFill>
                <a:latin typeface="Times New Roman" pitchFamily="18" charset="0"/>
              </a:rPr>
              <a:t>    4 Centros   (rental)                                                       Caterpillar 3516</a:t>
            </a:r>
          </a:p>
          <a:p>
            <a:pPr eaLnBrk="0" hangingPunct="0">
              <a:spcBef>
                <a:spcPct val="50000"/>
              </a:spcBef>
            </a:pPr>
            <a:endParaRPr lang="es-ES_tradnl" sz="2000">
              <a:solidFill>
                <a:schemeClr val="tx1"/>
              </a:solidFill>
              <a:latin typeface="Times New Roman" pitchFamily="18" charset="0"/>
            </a:endParaRPr>
          </a:p>
          <a:p>
            <a:pPr eaLnBrk="0" hangingPunct="0">
              <a:spcBef>
                <a:spcPct val="50000"/>
              </a:spcBef>
            </a:pPr>
            <a:r>
              <a:rPr lang="es-ES_tradnl" sz="2000">
                <a:solidFill>
                  <a:schemeClr val="tx1"/>
                </a:solidFill>
                <a:latin typeface="Times New Roman" pitchFamily="18" charset="0"/>
              </a:rPr>
              <a:t>3- Turbo-generación                                                     4 Turbinas SGT-100             </a:t>
            </a:r>
          </a:p>
          <a:p>
            <a:pPr eaLnBrk="0" hangingPunct="0">
              <a:spcBef>
                <a:spcPct val="50000"/>
              </a:spcBef>
            </a:pPr>
            <a:r>
              <a:rPr lang="es-ES_tradnl" sz="2000">
                <a:solidFill>
                  <a:schemeClr val="tx1"/>
                </a:solidFill>
                <a:latin typeface="Times New Roman" pitchFamily="18" charset="0"/>
              </a:rPr>
              <a:t>   1 Central Tremo-eléctrica                                                   Typhoon                                                                                                                   </a:t>
            </a:r>
          </a:p>
          <a:p>
            <a:pPr eaLnBrk="0" hangingPunct="0">
              <a:spcBef>
                <a:spcPct val="50000"/>
              </a:spcBef>
            </a:pPr>
            <a:endParaRPr lang="es-ES_tradnl" sz="2400" b="1">
              <a:solidFill>
                <a:schemeClr val="tx1"/>
              </a:solidFill>
              <a:latin typeface="Times New Roman" pitchFamily="18" charset="0"/>
            </a:endParaRPr>
          </a:p>
          <a:p>
            <a:pPr eaLnBrk="0" hangingPunct="0">
              <a:spcBef>
                <a:spcPct val="50000"/>
              </a:spcBef>
            </a:pPr>
            <a:endParaRPr lang="es-ES_tradnl" sz="2400">
              <a:solidFill>
                <a:schemeClr val="tx1"/>
              </a:solidFill>
              <a:latin typeface="Times New Roman" pitchFamily="18" charset="0"/>
            </a:endParaRPr>
          </a:p>
        </p:txBody>
      </p:sp>
      <p:sp>
        <p:nvSpPr>
          <p:cNvPr id="133124" name="AutoShape 4">
            <a:hlinkClick r:id="rId3" action="ppaction://hlinksldjump"/>
          </p:cNvPr>
          <p:cNvSpPr>
            <a:spLocks noChangeArrowheads="1"/>
          </p:cNvSpPr>
          <p:nvPr/>
        </p:nvSpPr>
        <p:spPr bwMode="auto">
          <a:xfrm>
            <a:off x="3779838" y="1700213"/>
            <a:ext cx="504825" cy="360362"/>
          </a:xfrm>
          <a:prstGeom prst="rightArrow">
            <a:avLst>
              <a:gd name="adj1" fmla="val 50000"/>
              <a:gd name="adj2" fmla="val 35022"/>
            </a:avLst>
          </a:prstGeom>
          <a:solidFill>
            <a:srgbClr val="0000FF"/>
          </a:solidFill>
          <a:ln w="12700" algn="ctr">
            <a:noFill/>
            <a:miter lim="800000"/>
            <a:headEnd/>
            <a:tailEnd/>
          </a:ln>
          <a:effectLst/>
        </p:spPr>
        <p:txBody>
          <a:bodyPr lIns="0" anchor="ctr">
            <a:spAutoFit/>
          </a:bodyPr>
          <a:lstStyle/>
          <a:p>
            <a:endParaRPr lang="es-ES"/>
          </a:p>
        </p:txBody>
      </p:sp>
      <p:sp>
        <p:nvSpPr>
          <p:cNvPr id="133125" name="AutoShape 5">
            <a:hlinkClick r:id="rId4" action="ppaction://hlinksldjump"/>
          </p:cNvPr>
          <p:cNvSpPr>
            <a:spLocks noChangeArrowheads="1"/>
          </p:cNvSpPr>
          <p:nvPr/>
        </p:nvSpPr>
        <p:spPr bwMode="auto">
          <a:xfrm>
            <a:off x="3779838" y="3068638"/>
            <a:ext cx="504825" cy="360362"/>
          </a:xfrm>
          <a:prstGeom prst="rightArrow">
            <a:avLst>
              <a:gd name="adj1" fmla="val 50000"/>
              <a:gd name="adj2" fmla="val 35022"/>
            </a:avLst>
          </a:prstGeom>
          <a:solidFill>
            <a:srgbClr val="0000FF"/>
          </a:solidFill>
          <a:ln w="12700" algn="ctr">
            <a:noFill/>
            <a:miter lim="800000"/>
            <a:headEnd/>
            <a:tailEnd/>
          </a:ln>
          <a:effectLst/>
        </p:spPr>
        <p:txBody>
          <a:bodyPr lIns="0" anchor="ctr">
            <a:spAutoFit/>
          </a:bodyPr>
          <a:lstStyle/>
          <a:p>
            <a:endParaRPr lang="es-ES"/>
          </a:p>
        </p:txBody>
      </p:sp>
      <p:sp>
        <p:nvSpPr>
          <p:cNvPr id="133126" name="AutoShape 6">
            <a:hlinkClick r:id="rId5" action="ppaction://hlinksldjump"/>
          </p:cNvPr>
          <p:cNvSpPr>
            <a:spLocks noChangeArrowheads="1"/>
          </p:cNvSpPr>
          <p:nvPr/>
        </p:nvSpPr>
        <p:spPr bwMode="auto">
          <a:xfrm>
            <a:off x="3779838" y="4581525"/>
            <a:ext cx="504825" cy="360363"/>
          </a:xfrm>
          <a:prstGeom prst="rightArrow">
            <a:avLst>
              <a:gd name="adj1" fmla="val 50000"/>
              <a:gd name="adj2" fmla="val 35022"/>
            </a:avLst>
          </a:prstGeom>
          <a:solidFill>
            <a:srgbClr val="0000FF"/>
          </a:solidFill>
          <a:ln w="12700" algn="ctr">
            <a:noFill/>
            <a:miter lim="800000"/>
            <a:headEnd/>
            <a:tailEnd/>
          </a:ln>
          <a:effectLst/>
        </p:spPr>
        <p:txBody>
          <a:bodyPr lIns="0" anchor="ctr">
            <a:spAutoFit/>
          </a:bodyPr>
          <a:lstStyle/>
          <a:p>
            <a:endParaRPr lang="es-ES"/>
          </a:p>
        </p:txBody>
      </p:sp>
    </p:spTree>
  </p:cSld>
  <p:clrMapOvr>
    <a:masterClrMapping/>
  </p:clrMapOvr>
  <p:transition advTm="39672"/>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r>
              <a:rPr lang="es-ES_tradnl" smtClean="0">
                <a:solidFill>
                  <a:schemeClr val="tx1"/>
                </a:solidFill>
              </a:rPr>
              <a:t>Centros de generación de energía eléctrica</a:t>
            </a:r>
            <a:endParaRPr lang="es-AR" smtClean="0">
              <a:solidFill>
                <a:schemeClr val="tx1"/>
              </a:solidFill>
            </a:endParaRPr>
          </a:p>
        </p:txBody>
      </p:sp>
      <p:graphicFrame>
        <p:nvGraphicFramePr>
          <p:cNvPr id="135171" name="Object 3"/>
          <p:cNvGraphicFramePr>
            <a:graphicFrameLocks noChangeAspect="1"/>
          </p:cNvGraphicFramePr>
          <p:nvPr/>
        </p:nvGraphicFramePr>
        <p:xfrm>
          <a:off x="179388" y="1196975"/>
          <a:ext cx="8785225" cy="5040313"/>
        </p:xfrm>
        <a:graphic>
          <a:graphicData uri="http://schemas.openxmlformats.org/presentationml/2006/ole">
            <p:oleObj spid="_x0000_s135171" name="Worksheet" r:id="rId3" imgW="9153449" imgH="5038649" progId="Excel.Sheet.8">
              <p:embed/>
            </p:oleObj>
          </a:graphicData>
        </a:graphic>
      </p:graphicFrame>
    </p:spTree>
  </p:cSld>
  <p:clrMapOvr>
    <a:masterClrMapping/>
  </p:clrMapOvr>
  <p:transition advTm="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lstStyle/>
          <a:p>
            <a:r>
              <a:rPr lang="es-AR" smtClean="0"/>
              <a:t>Energía Eléctrica Yacimiento El Tordillo</a:t>
            </a:r>
          </a:p>
        </p:txBody>
      </p:sp>
      <p:sp>
        <p:nvSpPr>
          <p:cNvPr id="136195" name="Text Box 3"/>
          <p:cNvSpPr txBox="1">
            <a:spLocks noChangeArrowheads="1"/>
          </p:cNvSpPr>
          <p:nvPr/>
        </p:nvSpPr>
        <p:spPr bwMode="auto">
          <a:xfrm>
            <a:off x="250825" y="1125538"/>
            <a:ext cx="8642350" cy="4054475"/>
          </a:xfrm>
          <a:prstGeom prst="rect">
            <a:avLst/>
          </a:prstGeom>
          <a:noFill/>
          <a:ln w="12700">
            <a:noFill/>
            <a:miter lim="800000"/>
            <a:headEnd type="none" w="sm" len="sm"/>
            <a:tailEnd type="none" w="sm" len="sm"/>
          </a:ln>
          <a:effectLst/>
        </p:spPr>
        <p:txBody>
          <a:bodyPr>
            <a:spAutoFit/>
          </a:bodyPr>
          <a:lstStyle/>
          <a:p>
            <a:pPr eaLnBrk="0" hangingPunct="0">
              <a:spcBef>
                <a:spcPct val="50000"/>
              </a:spcBef>
            </a:pPr>
            <a:r>
              <a:rPr lang="es-ES_tradnl" sz="2000" b="1" u="sng">
                <a:solidFill>
                  <a:schemeClr val="tx1"/>
                </a:solidFill>
                <a:latin typeface="Times New Roman" pitchFamily="18" charset="0"/>
              </a:rPr>
              <a:t>Líneas eléctricas</a:t>
            </a:r>
            <a:r>
              <a:rPr lang="es-ES_tradnl" sz="2000" b="1">
                <a:solidFill>
                  <a:schemeClr val="tx1"/>
                </a:solidFill>
                <a:latin typeface="Times New Roman" pitchFamily="18" charset="0"/>
              </a:rPr>
              <a:t>                           </a:t>
            </a:r>
            <a:r>
              <a:rPr lang="es-ES_tradnl" sz="2000" b="1" u="sng">
                <a:solidFill>
                  <a:schemeClr val="tx1"/>
                </a:solidFill>
                <a:latin typeface="Times New Roman" pitchFamily="18" charset="0"/>
              </a:rPr>
              <a:t>Extensión</a:t>
            </a:r>
            <a:r>
              <a:rPr lang="es-ES_tradnl" sz="2000" b="1">
                <a:solidFill>
                  <a:schemeClr val="tx1"/>
                </a:solidFill>
                <a:latin typeface="Times New Roman" pitchFamily="18" charset="0"/>
              </a:rPr>
              <a:t>                               </a:t>
            </a:r>
            <a:r>
              <a:rPr lang="es-ES_tradnl" sz="2000" b="1" u="sng">
                <a:solidFill>
                  <a:schemeClr val="tx1"/>
                </a:solidFill>
                <a:latin typeface="Times New Roman" pitchFamily="18" charset="0"/>
              </a:rPr>
              <a:t>Cargas</a:t>
            </a:r>
          </a:p>
          <a:p>
            <a:pPr eaLnBrk="0" hangingPunct="0">
              <a:spcBef>
                <a:spcPct val="50000"/>
              </a:spcBef>
            </a:pPr>
            <a:r>
              <a:rPr lang="es-ES_tradnl" sz="2000">
                <a:solidFill>
                  <a:schemeClr val="tx1"/>
                </a:solidFill>
                <a:latin typeface="Times New Roman" pitchFamily="18" charset="0"/>
              </a:rPr>
              <a:t>1- Línes en 35KV                             43 Kms                          3 Pltas Inyección</a:t>
            </a:r>
          </a:p>
          <a:p>
            <a:pPr eaLnBrk="0" hangingPunct="0">
              <a:spcBef>
                <a:spcPct val="50000"/>
              </a:spcBef>
            </a:pPr>
            <a:r>
              <a:rPr lang="es-ES_tradnl" sz="2000">
                <a:solidFill>
                  <a:schemeClr val="tx1"/>
                </a:solidFill>
                <a:latin typeface="Times New Roman" pitchFamily="18" charset="0"/>
              </a:rPr>
              <a:t>                                                                                                1 Plta Trat-Inyecci</a:t>
            </a:r>
            <a:r>
              <a:rPr lang="es-ES_tradnl" sz="2000">
                <a:solidFill>
                  <a:schemeClr val="tx1"/>
                </a:solidFill>
                <a:latin typeface="Arial"/>
              </a:rPr>
              <a:t>ó</a:t>
            </a:r>
            <a:r>
              <a:rPr lang="es-ES_tradnl" sz="2000">
                <a:solidFill>
                  <a:schemeClr val="tx1"/>
                </a:solidFill>
                <a:latin typeface="Times New Roman" pitchFamily="18" charset="0"/>
              </a:rPr>
              <a:t>n</a:t>
            </a:r>
          </a:p>
          <a:p>
            <a:pPr eaLnBrk="0" hangingPunct="0">
              <a:spcBef>
                <a:spcPct val="50000"/>
              </a:spcBef>
            </a:pPr>
            <a:r>
              <a:rPr lang="es-ES_tradnl" sz="2000">
                <a:solidFill>
                  <a:schemeClr val="tx1"/>
                </a:solidFill>
                <a:latin typeface="Times New Roman" pitchFamily="18" charset="0"/>
              </a:rPr>
              <a:t>2- Líneas en 10KV                           240 kms                         1 Plta Trat-Inyecci</a:t>
            </a:r>
            <a:r>
              <a:rPr lang="es-ES_tradnl" sz="2000">
                <a:solidFill>
                  <a:schemeClr val="tx1"/>
                </a:solidFill>
                <a:latin typeface="Arial"/>
              </a:rPr>
              <a:t>ó</a:t>
            </a:r>
            <a:r>
              <a:rPr lang="es-ES_tradnl" sz="2000">
                <a:solidFill>
                  <a:schemeClr val="tx1"/>
                </a:solidFill>
                <a:latin typeface="Times New Roman" pitchFamily="18" charset="0"/>
              </a:rPr>
              <a:t>n</a:t>
            </a:r>
          </a:p>
          <a:p>
            <a:pPr eaLnBrk="0" hangingPunct="0">
              <a:spcBef>
                <a:spcPct val="50000"/>
              </a:spcBef>
            </a:pPr>
            <a:r>
              <a:rPr lang="es-ES_tradnl" sz="2000">
                <a:solidFill>
                  <a:schemeClr val="tx1"/>
                </a:solidFill>
                <a:latin typeface="Times New Roman" pitchFamily="18" charset="0"/>
              </a:rPr>
              <a:t>                                                                                                48 sub estaciones</a:t>
            </a:r>
          </a:p>
          <a:p>
            <a:pPr eaLnBrk="0" hangingPunct="0">
              <a:spcBef>
                <a:spcPct val="50000"/>
              </a:spcBef>
            </a:pPr>
            <a:r>
              <a:rPr lang="es-ES_tradnl" sz="2000">
                <a:solidFill>
                  <a:schemeClr val="tx1"/>
                </a:solidFill>
                <a:latin typeface="Times New Roman" pitchFamily="18" charset="0"/>
              </a:rPr>
              <a:t>                                                                                                170 Bbas electro-sum.</a:t>
            </a:r>
          </a:p>
          <a:p>
            <a:pPr eaLnBrk="0" hangingPunct="0">
              <a:spcBef>
                <a:spcPct val="50000"/>
              </a:spcBef>
            </a:pPr>
            <a:r>
              <a:rPr lang="es-ES_tradnl" sz="2000">
                <a:solidFill>
                  <a:schemeClr val="tx1"/>
                </a:solidFill>
                <a:latin typeface="Times New Roman" pitchFamily="18" charset="0"/>
              </a:rPr>
              <a:t>3- Líneas en 1KV                             297 Kms                        590 AIB</a:t>
            </a:r>
          </a:p>
          <a:p>
            <a:pPr eaLnBrk="0" hangingPunct="0">
              <a:spcBef>
                <a:spcPct val="50000"/>
              </a:spcBef>
            </a:pPr>
            <a:r>
              <a:rPr lang="es-ES_tradnl" sz="2000">
                <a:solidFill>
                  <a:schemeClr val="tx1"/>
                </a:solidFill>
                <a:latin typeface="Times New Roman" pitchFamily="18" charset="0"/>
              </a:rPr>
              <a:t>                                                                                                35 Estaciones</a:t>
            </a:r>
          </a:p>
          <a:p>
            <a:pPr eaLnBrk="0" hangingPunct="0">
              <a:spcBef>
                <a:spcPct val="50000"/>
              </a:spcBef>
            </a:pPr>
            <a:r>
              <a:rPr lang="es-ES_tradnl" sz="2000">
                <a:solidFill>
                  <a:schemeClr val="tx1"/>
                </a:solidFill>
                <a:latin typeface="Times New Roman" pitchFamily="18" charset="0"/>
              </a:rPr>
              <a:t>                                                                                                52 Bbas electro-sum.                                                                                           </a:t>
            </a:r>
          </a:p>
        </p:txBody>
      </p:sp>
      <p:sp>
        <p:nvSpPr>
          <p:cNvPr id="136196" name="AutoShape 4">
            <a:hlinkClick r:id="rId3" action="ppaction://hlinksldjump"/>
          </p:cNvPr>
          <p:cNvSpPr>
            <a:spLocks noChangeArrowheads="1"/>
          </p:cNvSpPr>
          <p:nvPr/>
        </p:nvSpPr>
        <p:spPr bwMode="auto">
          <a:xfrm>
            <a:off x="2627313" y="1700213"/>
            <a:ext cx="360362" cy="215900"/>
          </a:xfrm>
          <a:prstGeom prst="rightArrow">
            <a:avLst>
              <a:gd name="adj1" fmla="val 50000"/>
              <a:gd name="adj2" fmla="val 41728"/>
            </a:avLst>
          </a:prstGeom>
          <a:solidFill>
            <a:srgbClr val="0000FF"/>
          </a:solidFill>
          <a:ln w="12700" algn="ctr">
            <a:noFill/>
            <a:miter lim="800000"/>
            <a:headEnd/>
            <a:tailEnd/>
          </a:ln>
          <a:effectLst/>
        </p:spPr>
        <p:txBody>
          <a:bodyPr wrap="none" lIns="0" anchor="ctr">
            <a:spAutoFit/>
          </a:bodyPr>
          <a:lstStyle/>
          <a:p>
            <a:endParaRPr lang="es-ES"/>
          </a:p>
        </p:txBody>
      </p:sp>
      <p:sp>
        <p:nvSpPr>
          <p:cNvPr id="136197" name="AutoShape 5">
            <a:hlinkClick r:id="rId3" action="ppaction://hlinksldjump"/>
          </p:cNvPr>
          <p:cNvSpPr>
            <a:spLocks noChangeArrowheads="1"/>
          </p:cNvSpPr>
          <p:nvPr/>
        </p:nvSpPr>
        <p:spPr bwMode="auto">
          <a:xfrm>
            <a:off x="2627313" y="2565400"/>
            <a:ext cx="360362" cy="215900"/>
          </a:xfrm>
          <a:prstGeom prst="rightArrow">
            <a:avLst>
              <a:gd name="adj1" fmla="val 50000"/>
              <a:gd name="adj2" fmla="val 41728"/>
            </a:avLst>
          </a:prstGeom>
          <a:solidFill>
            <a:srgbClr val="0000FF"/>
          </a:solidFill>
          <a:ln w="12700" algn="ctr">
            <a:noFill/>
            <a:miter lim="800000"/>
            <a:headEnd/>
            <a:tailEnd/>
          </a:ln>
          <a:effectLst/>
        </p:spPr>
        <p:txBody>
          <a:bodyPr wrap="none" lIns="0" anchor="ctr">
            <a:spAutoFit/>
          </a:bodyPr>
          <a:lstStyle/>
          <a:p>
            <a:endParaRPr lang="es-ES"/>
          </a:p>
        </p:txBody>
      </p:sp>
      <p:sp>
        <p:nvSpPr>
          <p:cNvPr id="136198" name="AutoShape 6">
            <a:hlinkClick r:id="rId3" action="ppaction://hlinksldjump"/>
          </p:cNvPr>
          <p:cNvSpPr>
            <a:spLocks noChangeArrowheads="1"/>
          </p:cNvSpPr>
          <p:nvPr/>
        </p:nvSpPr>
        <p:spPr bwMode="auto">
          <a:xfrm>
            <a:off x="2627313" y="3933825"/>
            <a:ext cx="360362" cy="215900"/>
          </a:xfrm>
          <a:prstGeom prst="rightArrow">
            <a:avLst>
              <a:gd name="adj1" fmla="val 50000"/>
              <a:gd name="adj2" fmla="val 41728"/>
            </a:avLst>
          </a:prstGeom>
          <a:solidFill>
            <a:srgbClr val="0000FF"/>
          </a:solidFill>
          <a:ln w="12700" algn="ctr">
            <a:noFill/>
            <a:miter lim="800000"/>
            <a:headEnd/>
            <a:tailEnd/>
          </a:ln>
          <a:effectLst/>
        </p:spPr>
        <p:txBody>
          <a:bodyPr wrap="none" lIns="0" anchor="ctr">
            <a:spAutoFit/>
          </a:bodyPr>
          <a:lstStyle/>
          <a:p>
            <a:endParaRPr lang="es-ES"/>
          </a:p>
        </p:txBody>
      </p:sp>
    </p:spTree>
  </p:cSld>
  <p:clrMapOvr>
    <a:masterClrMapping/>
  </p:clrMapOvr>
  <p:transition advTm="31812"/>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p:txBody>
          <a:bodyPr/>
          <a:lstStyle/>
          <a:p>
            <a:r>
              <a:rPr lang="es-AR" smtClean="0"/>
              <a:t>Energía Eléctrica Yacimiento El Tordillo</a:t>
            </a:r>
          </a:p>
        </p:txBody>
      </p:sp>
      <p:graphicFrame>
        <p:nvGraphicFramePr>
          <p:cNvPr id="138243" name="Object 3">
            <a:hlinkClick r:id="" action="ppaction://hlinkshowjump?jump=previousslide"/>
          </p:cNvPr>
          <p:cNvGraphicFramePr>
            <a:graphicFrameLocks noChangeAspect="1"/>
          </p:cNvGraphicFramePr>
          <p:nvPr>
            <p:ph idx="1"/>
          </p:nvPr>
        </p:nvGraphicFramePr>
        <p:xfrm>
          <a:off x="0" y="1063625"/>
          <a:ext cx="9144000" cy="5033963"/>
        </p:xfrm>
        <a:graphic>
          <a:graphicData uri="http://schemas.openxmlformats.org/presentationml/2006/ole">
            <p:oleObj spid="_x0000_s138243" name="Worksheet" r:id="rId4" imgW="9153449" imgH="5038649" progId="Excel.Sheet.8">
              <p:embed/>
            </p:oleObj>
          </a:graphicData>
        </a:graphic>
      </p:graphicFrame>
    </p:spTree>
  </p:cSld>
  <p:clrMapOvr>
    <a:masterClrMapping/>
  </p:clrMapOvr>
  <p:transition advTm="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p:txBody>
          <a:bodyPr/>
          <a:lstStyle/>
          <a:p>
            <a:r>
              <a:rPr lang="es-AR" b="1" smtClean="0"/>
              <a:t>Reducción de pérdidas (cortes de energía)</a:t>
            </a:r>
          </a:p>
        </p:txBody>
      </p:sp>
      <p:sp>
        <p:nvSpPr>
          <p:cNvPr id="140291" name="Rectangle 3"/>
          <p:cNvSpPr>
            <a:spLocks noChangeArrowheads="1"/>
          </p:cNvSpPr>
          <p:nvPr/>
        </p:nvSpPr>
        <p:spPr bwMode="auto">
          <a:xfrm>
            <a:off x="468313" y="981075"/>
            <a:ext cx="8351837" cy="5256213"/>
          </a:xfrm>
          <a:prstGeom prst="rect">
            <a:avLst/>
          </a:prstGeom>
          <a:noFill/>
          <a:ln w="9525">
            <a:noFill/>
            <a:miter lim="800000"/>
            <a:headEnd/>
            <a:tailEnd/>
          </a:ln>
          <a:effectLst/>
        </p:spPr>
        <p:txBody>
          <a:bodyPr lIns="0" tIns="0" rIns="0" bIns="0"/>
          <a:lstStyle/>
          <a:p>
            <a:pPr marL="177800" indent="-177800" algn="just" eaLnBrk="0" hangingPunct="0">
              <a:lnSpc>
                <a:spcPct val="140000"/>
              </a:lnSpc>
              <a:buClr>
                <a:schemeClr val="tx1"/>
              </a:buClr>
              <a:buSzPct val="110000"/>
              <a:buFont typeface="Arial" charset="0"/>
              <a:buChar char="_"/>
            </a:pPr>
            <a:r>
              <a:rPr lang="es-AR" altLang="en-US" sz="1600">
                <a:solidFill>
                  <a:schemeClr val="tx1"/>
                </a:solidFill>
              </a:rPr>
              <a:t>Objetivo: disminuir 20% las pérdidas de producción por cortes de energía gracias a:</a:t>
            </a:r>
          </a:p>
          <a:p>
            <a:pPr marL="177800" indent="-177800" algn="just" eaLnBrk="0" hangingPunct="0">
              <a:lnSpc>
                <a:spcPct val="140000"/>
              </a:lnSpc>
              <a:buClr>
                <a:schemeClr val="tx1"/>
              </a:buClr>
              <a:buSzPct val="110000"/>
              <a:buFont typeface="Arial" charset="0"/>
              <a:buChar char="_"/>
            </a:pPr>
            <a:endParaRPr lang="es-AR" altLang="en-US" sz="1600">
              <a:solidFill>
                <a:schemeClr val="tx1"/>
              </a:solidFill>
            </a:endParaRPr>
          </a:p>
          <a:p>
            <a:pPr marL="177800" indent="-177800" algn="just" eaLnBrk="0" hangingPunct="0">
              <a:lnSpc>
                <a:spcPct val="140000"/>
              </a:lnSpc>
              <a:buClr>
                <a:schemeClr val="tx1"/>
              </a:buClr>
              <a:buSzPct val="110000"/>
              <a:buFont typeface="Arial" charset="0"/>
              <a:buChar char="_"/>
            </a:pPr>
            <a:r>
              <a:rPr lang="es-AR" altLang="en-US" sz="1600">
                <a:solidFill>
                  <a:schemeClr val="tx1"/>
                </a:solidFill>
              </a:rPr>
              <a:t>Acciones que evitan la ocurrencia de fallas:</a:t>
            </a:r>
          </a:p>
          <a:p>
            <a:pPr marL="644525" lvl="1" indent="-187325" algn="just" eaLnBrk="0" hangingPunct="0">
              <a:lnSpc>
                <a:spcPct val="140000"/>
              </a:lnSpc>
              <a:buClr>
                <a:schemeClr val="tx1"/>
              </a:buClr>
              <a:buFont typeface="Arial" charset="0"/>
              <a:buChar char="–"/>
            </a:pPr>
            <a:r>
              <a:rPr lang="es-AR" altLang="en-US" sz="1400">
                <a:solidFill>
                  <a:schemeClr val="tx1"/>
                </a:solidFill>
              </a:rPr>
              <a:t>Reemplazo de aisladores cerámicos por poliméricos (incluye ataduras). Se están realizando reemplazos </a:t>
            </a:r>
            <a:r>
              <a:rPr lang="en-US" altLang="en-US" sz="1400">
                <a:solidFill>
                  <a:schemeClr val="tx1"/>
                </a:solidFill>
              </a:rPr>
              <a:t>en líneas de 10 Kv. aprovechando los correctivos y de manera programada. </a:t>
            </a:r>
            <a:endParaRPr lang="es-AR" altLang="en-US" sz="1400">
              <a:solidFill>
                <a:schemeClr val="tx1"/>
              </a:solidFill>
            </a:endParaRPr>
          </a:p>
          <a:p>
            <a:pPr marL="644525" lvl="1" indent="-187325" algn="just" eaLnBrk="0" hangingPunct="0">
              <a:lnSpc>
                <a:spcPct val="140000"/>
              </a:lnSpc>
              <a:buClr>
                <a:schemeClr val="tx1"/>
              </a:buClr>
              <a:buFont typeface="Arial" charset="0"/>
              <a:buChar char="–"/>
            </a:pPr>
            <a:r>
              <a:rPr lang="es-AR" altLang="en-US" sz="1400">
                <a:solidFill>
                  <a:schemeClr val="tx1"/>
                </a:solidFill>
              </a:rPr>
              <a:t>Recorrido anual preventivo de líneas aéreas de 10kV y 35 kV. </a:t>
            </a:r>
          </a:p>
          <a:p>
            <a:pPr marL="644525" lvl="1" indent="-187325" algn="just" eaLnBrk="0" hangingPunct="0">
              <a:lnSpc>
                <a:spcPct val="140000"/>
              </a:lnSpc>
              <a:buClr>
                <a:schemeClr val="tx1"/>
              </a:buClr>
              <a:buFont typeface="Arial" charset="0"/>
              <a:buChar char="–"/>
            </a:pPr>
            <a:r>
              <a:rPr lang="es-AR" altLang="en-US" sz="1400">
                <a:solidFill>
                  <a:schemeClr val="tx1"/>
                </a:solidFill>
              </a:rPr>
              <a:t>Incremento en la cantidad de riendas montadas en zonas de mayor viento. Realizado en la zon</a:t>
            </a:r>
            <a:r>
              <a:rPr lang="en-US" altLang="en-US" sz="1400">
                <a:solidFill>
                  <a:schemeClr val="tx1"/>
                </a:solidFill>
              </a:rPr>
              <a:t>a de la Bat. 17-E.</a:t>
            </a:r>
          </a:p>
          <a:p>
            <a:pPr marL="177800" indent="-177800" algn="just" eaLnBrk="0" hangingPunct="0">
              <a:lnSpc>
                <a:spcPct val="140000"/>
              </a:lnSpc>
              <a:buClr>
                <a:schemeClr val="tx1"/>
              </a:buClr>
              <a:buSzPct val="110000"/>
              <a:buFont typeface="Arial" charset="0"/>
              <a:buChar char="_"/>
            </a:pPr>
            <a:endParaRPr lang="es-AR" altLang="en-US" sz="1400">
              <a:solidFill>
                <a:schemeClr val="tx1"/>
              </a:solidFill>
            </a:endParaRPr>
          </a:p>
          <a:p>
            <a:pPr marL="177800" indent="-177800" algn="just" eaLnBrk="0" hangingPunct="0">
              <a:lnSpc>
                <a:spcPct val="140000"/>
              </a:lnSpc>
              <a:buClr>
                <a:schemeClr val="tx1"/>
              </a:buClr>
              <a:buSzPct val="110000"/>
              <a:buFont typeface="Arial" charset="0"/>
              <a:buChar char="_"/>
            </a:pPr>
            <a:r>
              <a:rPr lang="es-AR" altLang="en-US" sz="1600">
                <a:solidFill>
                  <a:schemeClr val="tx1"/>
                </a:solidFill>
              </a:rPr>
              <a:t>Acciones que aumentan velocidad de respuesta (minimizan pérdidas):</a:t>
            </a:r>
          </a:p>
          <a:p>
            <a:pPr marL="644525" lvl="1" indent="-187325" algn="just" eaLnBrk="0" hangingPunct="0">
              <a:lnSpc>
                <a:spcPct val="140000"/>
              </a:lnSpc>
              <a:buClr>
                <a:schemeClr val="tx1"/>
              </a:buClr>
              <a:buFont typeface="Arial" charset="0"/>
              <a:buChar char="–"/>
            </a:pPr>
            <a:r>
              <a:rPr lang="es-AR" altLang="en-US" sz="1400">
                <a:solidFill>
                  <a:schemeClr val="tx1"/>
                </a:solidFill>
              </a:rPr>
              <a:t>Cierre de anillo de 35kV (realizado).</a:t>
            </a:r>
          </a:p>
          <a:p>
            <a:pPr marL="644525" lvl="1" indent="-187325" algn="just" eaLnBrk="0" hangingPunct="0">
              <a:lnSpc>
                <a:spcPct val="140000"/>
              </a:lnSpc>
              <a:buClr>
                <a:schemeClr val="tx1"/>
              </a:buClr>
              <a:buFont typeface="Arial" charset="0"/>
              <a:buChar char="–"/>
            </a:pPr>
            <a:r>
              <a:rPr lang="es-AR" altLang="en-US" sz="1400">
                <a:solidFill>
                  <a:schemeClr val="tx1"/>
                </a:solidFill>
              </a:rPr>
              <a:t>Monitoreo y detección anticipada de fallas en líneas. Finalizado</a:t>
            </a:r>
            <a:endParaRPr lang="en-US" altLang="en-US" sz="1400">
              <a:solidFill>
                <a:schemeClr val="tx1"/>
              </a:solidFill>
            </a:endParaRPr>
          </a:p>
          <a:p>
            <a:pPr marL="644525" lvl="1" indent="-187325" algn="just" eaLnBrk="0" hangingPunct="0">
              <a:lnSpc>
                <a:spcPct val="140000"/>
              </a:lnSpc>
              <a:buClr>
                <a:schemeClr val="tx1"/>
              </a:buClr>
              <a:buFont typeface="Arial" charset="0"/>
              <a:buChar char="–"/>
            </a:pPr>
            <a:r>
              <a:rPr lang="es-AR" altLang="en-US" sz="1400">
                <a:solidFill>
                  <a:schemeClr val="tx1"/>
                </a:solidFill>
              </a:rPr>
              <a:t>Montaje de subestaciones telemetrizadas: Se realizaron 28 de 48 subestac</a:t>
            </a:r>
            <a:r>
              <a:rPr lang="en-US" altLang="en-US" sz="1400">
                <a:solidFill>
                  <a:schemeClr val="tx1"/>
                </a:solidFill>
              </a:rPr>
              <a:t>iones.</a:t>
            </a:r>
            <a:endParaRPr lang="es-AR" altLang="en-US" sz="1400">
              <a:solidFill>
                <a:schemeClr val="tx1"/>
              </a:solidFill>
            </a:endParaRPr>
          </a:p>
          <a:p>
            <a:pPr marL="644525" lvl="1" indent="-187325" algn="just" eaLnBrk="0" hangingPunct="0">
              <a:lnSpc>
                <a:spcPct val="140000"/>
              </a:lnSpc>
              <a:buClr>
                <a:schemeClr val="tx1"/>
              </a:buClr>
              <a:buFont typeface="Arial" charset="0"/>
              <a:buChar char="–"/>
            </a:pPr>
            <a:r>
              <a:rPr lang="es-AR" altLang="en-US" sz="1400">
                <a:solidFill>
                  <a:schemeClr val="tx1"/>
                </a:solidFill>
              </a:rPr>
              <a:t>Montaje de reconectadores / interruptores. Se instal</a:t>
            </a:r>
            <a:r>
              <a:rPr lang="en-US" altLang="en-US" sz="1400">
                <a:solidFill>
                  <a:schemeClr val="tx1"/>
                </a:solidFill>
              </a:rPr>
              <a:t>ó uno y se planifica la instalación de 4 equipos restantes.</a:t>
            </a:r>
          </a:p>
          <a:p>
            <a:pPr marL="644525" lvl="1" indent="-187325" algn="just" eaLnBrk="0" hangingPunct="0">
              <a:lnSpc>
                <a:spcPct val="140000"/>
              </a:lnSpc>
              <a:buClr>
                <a:schemeClr val="tx1"/>
              </a:buClr>
              <a:buFont typeface="Arial" charset="0"/>
              <a:buChar char="–"/>
            </a:pPr>
            <a:r>
              <a:rPr lang="en-US" altLang="en-US" sz="1400">
                <a:solidFill>
                  <a:schemeClr val="tx1"/>
                </a:solidFill>
              </a:rPr>
              <a:t>Medición de calidad de energía. </a:t>
            </a:r>
            <a:r>
              <a:rPr lang="es-AR" altLang="en-US" sz="1400">
                <a:solidFill>
                  <a:schemeClr val="tx1"/>
                </a:solidFill>
              </a:rPr>
              <a:t>Se instalaron equipos de medición en todas las líneas de motogeneraciones, con visualización en Scada Eléctrico</a:t>
            </a:r>
          </a:p>
          <a:p>
            <a:pPr marL="644525" lvl="1" indent="-187325" algn="just" eaLnBrk="0" hangingPunct="0">
              <a:lnSpc>
                <a:spcPct val="140000"/>
              </a:lnSpc>
              <a:buClr>
                <a:schemeClr val="tx1"/>
              </a:buClr>
              <a:buFont typeface="Arial" charset="0"/>
              <a:buChar char="–"/>
            </a:pPr>
            <a:endParaRPr lang="es-AR" altLang="en-US" sz="1400">
              <a:solidFill>
                <a:schemeClr val="tx1"/>
              </a:solidFill>
            </a:endParaRPr>
          </a:p>
          <a:p>
            <a:pPr marL="644525" lvl="1" indent="-187325" algn="just" eaLnBrk="0" hangingPunct="0">
              <a:lnSpc>
                <a:spcPct val="140000"/>
              </a:lnSpc>
              <a:buClr>
                <a:schemeClr val="tx1"/>
              </a:buClr>
              <a:buFont typeface="Arial" charset="0"/>
              <a:buNone/>
            </a:pPr>
            <a:endParaRPr lang="es-AR" altLang="en-US" sz="1400">
              <a:solidFill>
                <a:schemeClr val="tx1"/>
              </a:solidFill>
            </a:endParaRPr>
          </a:p>
        </p:txBody>
      </p:sp>
    </p:spTree>
  </p:cSld>
  <p:clrMapOvr>
    <a:masterClrMapping/>
  </p:clrMapOvr>
  <p:transition advTm="14735"/>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r>
              <a:rPr lang="es-AR" smtClean="0"/>
              <a:t>Control Integral del sistema eléctrico</a:t>
            </a:r>
            <a:endParaRPr lang="en-US" smtClean="0"/>
          </a:p>
        </p:txBody>
      </p:sp>
      <p:sp>
        <p:nvSpPr>
          <p:cNvPr id="142339" name="Text Box 3"/>
          <p:cNvSpPr txBox="1">
            <a:spLocks noChangeArrowheads="1"/>
          </p:cNvSpPr>
          <p:nvPr/>
        </p:nvSpPr>
        <p:spPr bwMode="auto">
          <a:xfrm>
            <a:off x="179388" y="1052513"/>
            <a:ext cx="8785225" cy="5578475"/>
          </a:xfrm>
          <a:prstGeom prst="rect">
            <a:avLst/>
          </a:prstGeom>
          <a:noFill/>
          <a:ln w="12700" algn="ctr">
            <a:noFill/>
            <a:miter lim="800000"/>
            <a:headEnd/>
            <a:tailEnd/>
          </a:ln>
          <a:effectLst/>
        </p:spPr>
        <p:txBody>
          <a:bodyPr lIns="0" anchor="b">
            <a:spAutoFit/>
          </a:bodyPr>
          <a:lstStyle/>
          <a:p>
            <a:r>
              <a:rPr lang="es-AR" sz="2000" b="1" u="sng">
                <a:solidFill>
                  <a:schemeClr val="tx1"/>
                </a:solidFill>
                <a:latin typeface="Times New Roman" pitchFamily="18" charset="0"/>
              </a:rPr>
              <a:t>Control integral del sistema eléctrico: </a:t>
            </a:r>
            <a:r>
              <a:rPr lang="es-AR" sz="2000">
                <a:solidFill>
                  <a:schemeClr val="tx1"/>
                </a:solidFill>
                <a:latin typeface="Times New Roman" pitchFamily="18" charset="0"/>
              </a:rPr>
              <a:t>Scada eléctrico + Sistema de detección temprana de fallas + sectorización automática de líneas.</a:t>
            </a:r>
          </a:p>
          <a:p>
            <a:endParaRPr lang="es-AR" sz="2000">
              <a:solidFill>
                <a:schemeClr val="tx1"/>
              </a:solidFill>
              <a:latin typeface="Times New Roman" pitchFamily="18" charset="0"/>
            </a:endParaRPr>
          </a:p>
          <a:p>
            <a:endParaRPr lang="es-AR" sz="2000" b="1">
              <a:solidFill>
                <a:schemeClr val="tx1"/>
              </a:solidFill>
              <a:latin typeface="Times New Roman" pitchFamily="18" charset="0"/>
            </a:endParaRPr>
          </a:p>
          <a:p>
            <a:r>
              <a:rPr lang="es-AR" sz="2000" b="1" u="sng">
                <a:solidFill>
                  <a:schemeClr val="tx1"/>
                </a:solidFill>
                <a:latin typeface="Times New Roman" pitchFamily="18" charset="0"/>
                <a:hlinkClick r:id="rId3" action="ppaction://hlinksldjump"/>
              </a:rPr>
              <a:t>SCADA ELECTRICO</a:t>
            </a:r>
            <a:endParaRPr lang="es-AR" sz="2000" b="1" u="sng">
              <a:solidFill>
                <a:schemeClr val="tx1"/>
              </a:solidFill>
              <a:latin typeface="Times New Roman" pitchFamily="18" charset="0"/>
            </a:endParaRPr>
          </a:p>
          <a:p>
            <a:endParaRPr lang="es-AR" sz="2000" b="1">
              <a:solidFill>
                <a:schemeClr val="tx1"/>
              </a:solidFill>
              <a:latin typeface="Times New Roman" pitchFamily="18" charset="0"/>
            </a:endParaRPr>
          </a:p>
          <a:p>
            <a:r>
              <a:rPr lang="es-AR" sz="2000">
                <a:solidFill>
                  <a:schemeClr val="tx1"/>
                </a:solidFill>
                <a:latin typeface="Times New Roman" pitchFamily="18" charset="0"/>
              </a:rPr>
              <a:t>Sistema de </a:t>
            </a:r>
            <a:r>
              <a:rPr lang="es-ES" sz="2000">
                <a:solidFill>
                  <a:schemeClr val="tx1"/>
                </a:solidFill>
                <a:latin typeface="Times New Roman" pitchFamily="18" charset="0"/>
              </a:rPr>
              <a:t>adquisición, almacenamiento, procesamiento y monitoreo Online de datos e información relacionados con la generación, transmisión y distribución de energía eléctrica. </a:t>
            </a:r>
          </a:p>
          <a:p>
            <a:endParaRPr lang="es-ES" sz="2000">
              <a:solidFill>
                <a:schemeClr val="tx1"/>
              </a:solidFill>
              <a:latin typeface="Times New Roman" pitchFamily="18" charset="0"/>
            </a:endParaRPr>
          </a:p>
          <a:p>
            <a:r>
              <a:rPr lang="es-AR" sz="2000" b="1" u="sng">
                <a:solidFill>
                  <a:schemeClr val="tx1"/>
                </a:solidFill>
                <a:latin typeface="Times New Roman" pitchFamily="18" charset="0"/>
              </a:rPr>
              <a:t>Beneficios:</a:t>
            </a:r>
            <a:endParaRPr lang="en-US" sz="2000" b="1">
              <a:solidFill>
                <a:schemeClr val="tx1"/>
              </a:solidFill>
              <a:latin typeface="Times New Roman" pitchFamily="18" charset="0"/>
            </a:endParaRPr>
          </a:p>
          <a:p>
            <a:pPr>
              <a:buFontTx/>
              <a:buChar char="•"/>
            </a:pPr>
            <a:r>
              <a:rPr lang="en-US" sz="2000" b="1">
                <a:solidFill>
                  <a:schemeClr val="tx1"/>
                </a:solidFill>
                <a:latin typeface="Times New Roman" pitchFamily="18" charset="0"/>
              </a:rPr>
              <a:t>  </a:t>
            </a:r>
            <a:r>
              <a:rPr lang="en-US" sz="2000">
                <a:solidFill>
                  <a:schemeClr val="tx1"/>
                </a:solidFill>
                <a:latin typeface="Times New Roman" pitchFamily="18" charset="0"/>
              </a:rPr>
              <a:t>Supervisión en tiempo real. </a:t>
            </a:r>
          </a:p>
          <a:p>
            <a:pPr>
              <a:buFontTx/>
              <a:buChar char="•"/>
            </a:pPr>
            <a:r>
              <a:rPr lang="es-AR" sz="2000">
                <a:solidFill>
                  <a:schemeClr val="tx1"/>
                </a:solidFill>
                <a:latin typeface="Times New Roman" pitchFamily="18" charset="0"/>
              </a:rPr>
              <a:t>  Adquisición de información local o remota</a:t>
            </a:r>
            <a:endParaRPr lang="en-US" sz="2000">
              <a:solidFill>
                <a:schemeClr val="tx1"/>
              </a:solidFill>
              <a:latin typeface="Times New Roman" pitchFamily="18" charset="0"/>
            </a:endParaRPr>
          </a:p>
          <a:p>
            <a:pPr>
              <a:buFontTx/>
              <a:buChar char="•"/>
            </a:pPr>
            <a:r>
              <a:rPr lang="en-US" sz="2000">
                <a:solidFill>
                  <a:schemeClr val="tx1"/>
                </a:solidFill>
                <a:latin typeface="Times New Roman" pitchFamily="18" charset="0"/>
              </a:rPr>
              <a:t>  Centralización de la información</a:t>
            </a:r>
          </a:p>
          <a:p>
            <a:pPr>
              <a:buFontTx/>
              <a:buChar char="•"/>
            </a:pPr>
            <a:r>
              <a:rPr lang="es-AR" sz="2000">
                <a:solidFill>
                  <a:schemeClr val="tx1"/>
                </a:solidFill>
                <a:latin typeface="Times New Roman" pitchFamily="18" charset="0"/>
              </a:rPr>
              <a:t>  Facilidad de operación y de control</a:t>
            </a:r>
            <a:endParaRPr lang="en-US" sz="2000">
              <a:solidFill>
                <a:schemeClr val="tx1"/>
              </a:solidFill>
              <a:latin typeface="Times New Roman" pitchFamily="18" charset="0"/>
            </a:endParaRPr>
          </a:p>
          <a:p>
            <a:pPr>
              <a:buFontTx/>
              <a:buChar char="•"/>
            </a:pPr>
            <a:r>
              <a:rPr lang="en-US" sz="2000">
                <a:solidFill>
                  <a:schemeClr val="tx1"/>
                </a:solidFill>
                <a:latin typeface="Times New Roman" pitchFamily="18" charset="0"/>
              </a:rPr>
              <a:t>  Integración con sistemas corporativos</a:t>
            </a:r>
          </a:p>
          <a:p>
            <a:pPr>
              <a:buFontTx/>
              <a:buChar char="•"/>
            </a:pPr>
            <a:r>
              <a:rPr lang="en-US" sz="2000">
                <a:solidFill>
                  <a:schemeClr val="tx1"/>
                </a:solidFill>
                <a:latin typeface="Times New Roman" pitchFamily="18" charset="0"/>
              </a:rPr>
              <a:t>  Sistema abierto. </a:t>
            </a:r>
          </a:p>
          <a:p>
            <a:endParaRPr lang="en-US" sz="2000">
              <a:solidFill>
                <a:schemeClr val="tx1"/>
              </a:solidFill>
              <a:latin typeface="Times New Roman" pitchFamily="18" charset="0"/>
            </a:endParaRPr>
          </a:p>
        </p:txBody>
      </p:sp>
    </p:spTree>
  </p:cSld>
  <p:clrMapOvr>
    <a:masterClrMapping/>
  </p:clrMapOvr>
  <p:transition advTm="126234"/>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0" y="188913"/>
            <a:ext cx="9140825" cy="755650"/>
          </a:xfrm>
        </p:spPr>
        <p:txBody>
          <a:bodyPr/>
          <a:lstStyle/>
          <a:p>
            <a:r>
              <a:rPr lang="es-AR" smtClean="0"/>
              <a:t>Control Integral del sistema eléctrico</a:t>
            </a:r>
            <a:endParaRPr lang="en-US" smtClean="0"/>
          </a:p>
        </p:txBody>
      </p:sp>
      <p:sp>
        <p:nvSpPr>
          <p:cNvPr id="144387" name="Text Box 3"/>
          <p:cNvSpPr txBox="1">
            <a:spLocks noChangeArrowheads="1"/>
          </p:cNvSpPr>
          <p:nvPr/>
        </p:nvSpPr>
        <p:spPr bwMode="auto">
          <a:xfrm>
            <a:off x="250825" y="692150"/>
            <a:ext cx="8713788" cy="4054475"/>
          </a:xfrm>
          <a:prstGeom prst="rect">
            <a:avLst/>
          </a:prstGeom>
          <a:noFill/>
          <a:ln w="12700" algn="ctr">
            <a:noFill/>
            <a:miter lim="800000"/>
            <a:headEnd/>
            <a:tailEnd/>
          </a:ln>
          <a:effectLst/>
        </p:spPr>
        <p:txBody>
          <a:bodyPr lIns="0" anchor="b">
            <a:spAutoFit/>
          </a:bodyPr>
          <a:lstStyle/>
          <a:p>
            <a:r>
              <a:rPr lang="es-AR" sz="2000" b="1" u="sng">
                <a:solidFill>
                  <a:schemeClr val="tx1"/>
                </a:solidFill>
                <a:latin typeface="Times New Roman" pitchFamily="18" charset="0"/>
                <a:hlinkClick r:id="rId3" action="ppaction://hlinksldjump"/>
              </a:rPr>
              <a:t>DETECCION TEMPRANA DE FALLAS </a:t>
            </a:r>
            <a:endParaRPr lang="es-AR" sz="2000" b="1" u="sng">
              <a:solidFill>
                <a:schemeClr val="tx1"/>
              </a:solidFill>
              <a:latin typeface="Times New Roman" pitchFamily="18" charset="0"/>
            </a:endParaRPr>
          </a:p>
          <a:p>
            <a:endParaRPr lang="es-ES" sz="2000" b="1" u="sng">
              <a:solidFill>
                <a:schemeClr val="tx1"/>
              </a:solidFill>
              <a:latin typeface="Times New Roman" pitchFamily="18" charset="0"/>
            </a:endParaRPr>
          </a:p>
          <a:p>
            <a:r>
              <a:rPr lang="es-ES" sz="2000">
                <a:solidFill>
                  <a:schemeClr val="tx1"/>
                </a:solidFill>
                <a:latin typeface="Times New Roman" pitchFamily="18" charset="0"/>
              </a:rPr>
              <a:t>Sistema de "Detección temprana de fallas" con la utilización de Detectores de pasaje de fallas en líneas de 10 kV, centralizando esta información en el SCADA Eléctrico. </a:t>
            </a:r>
          </a:p>
          <a:p>
            <a:endParaRPr lang="es-AR" sz="2000">
              <a:solidFill>
                <a:schemeClr val="tx1"/>
              </a:solidFill>
              <a:latin typeface="Times New Roman" pitchFamily="18" charset="0"/>
            </a:endParaRPr>
          </a:p>
          <a:p>
            <a:r>
              <a:rPr lang="es-AR" sz="2000" b="1" u="sng">
                <a:solidFill>
                  <a:schemeClr val="tx1"/>
                </a:solidFill>
                <a:latin typeface="Times New Roman" pitchFamily="18" charset="0"/>
              </a:rPr>
              <a:t>Beneficios:</a:t>
            </a:r>
          </a:p>
          <a:p>
            <a:endParaRPr lang="en-US" sz="2000" b="1" u="sng">
              <a:solidFill>
                <a:schemeClr val="tx1"/>
              </a:solidFill>
              <a:latin typeface="Times New Roman" pitchFamily="18" charset="0"/>
            </a:endParaRPr>
          </a:p>
          <a:p>
            <a:pPr>
              <a:buFontTx/>
              <a:buChar char="•"/>
            </a:pPr>
            <a:r>
              <a:rPr lang="es-AR" sz="2000" b="1">
                <a:solidFill>
                  <a:schemeClr val="tx1"/>
                </a:solidFill>
                <a:latin typeface="Times New Roman" pitchFamily="18" charset="0"/>
              </a:rPr>
              <a:t>  </a:t>
            </a:r>
            <a:r>
              <a:rPr lang="es-AR" sz="2000">
                <a:solidFill>
                  <a:schemeClr val="tx1"/>
                </a:solidFill>
                <a:latin typeface="Times New Roman" pitchFamily="18" charset="0"/>
              </a:rPr>
              <a:t>Disminución de pérdidas de producción.</a:t>
            </a:r>
            <a:endParaRPr lang="en-US" sz="2000">
              <a:solidFill>
                <a:schemeClr val="tx1"/>
              </a:solidFill>
              <a:latin typeface="Times New Roman" pitchFamily="18" charset="0"/>
            </a:endParaRPr>
          </a:p>
          <a:p>
            <a:pPr>
              <a:buFontTx/>
              <a:buChar char="•"/>
            </a:pPr>
            <a:r>
              <a:rPr lang="es-AR" sz="2000">
                <a:solidFill>
                  <a:schemeClr val="tx1"/>
                </a:solidFill>
                <a:latin typeface="Times New Roman" pitchFamily="18" charset="0"/>
              </a:rPr>
              <a:t>  Información precisa para estudio, análisis y estadística, optimizando la gestión   </a:t>
            </a:r>
          </a:p>
          <a:p>
            <a:r>
              <a:rPr lang="es-AR" sz="2000">
                <a:solidFill>
                  <a:schemeClr val="tx1"/>
                </a:solidFill>
                <a:latin typeface="Times New Roman" pitchFamily="18" charset="0"/>
              </a:rPr>
              <a:t>   de mantenimiento.</a:t>
            </a:r>
          </a:p>
          <a:p>
            <a:pPr>
              <a:buFontTx/>
              <a:buChar char="•"/>
            </a:pPr>
            <a:r>
              <a:rPr lang="es-AR" sz="2000">
                <a:solidFill>
                  <a:schemeClr val="tx1"/>
                </a:solidFill>
                <a:latin typeface="Times New Roman" pitchFamily="18" charset="0"/>
              </a:rPr>
              <a:t>  Identificación rápida de los sectores de línea con falla.</a:t>
            </a:r>
          </a:p>
          <a:p>
            <a:endParaRPr lang="es-AR" sz="2000">
              <a:solidFill>
                <a:schemeClr val="tx1"/>
              </a:solidFill>
              <a:latin typeface="Times New Roman" pitchFamily="18" charset="0"/>
            </a:endParaRPr>
          </a:p>
          <a:p>
            <a:endParaRPr lang="en-US" sz="2000" b="1">
              <a:solidFill>
                <a:schemeClr val="tx1"/>
              </a:solidFill>
              <a:latin typeface="Times New Roman" pitchFamily="18" charset="0"/>
            </a:endParaRPr>
          </a:p>
        </p:txBody>
      </p:sp>
      <p:pic>
        <p:nvPicPr>
          <p:cNvPr id="144388" name="Picture 4"/>
          <p:cNvPicPr>
            <a:picLocks noChangeAspect="1" noChangeArrowheads="1"/>
          </p:cNvPicPr>
          <p:nvPr/>
        </p:nvPicPr>
        <p:blipFill>
          <a:blip r:embed="rId4"/>
          <a:srcRect/>
          <a:stretch>
            <a:fillRect/>
          </a:stretch>
        </p:blipFill>
        <p:spPr bwMode="auto">
          <a:xfrm>
            <a:off x="5292725" y="4437063"/>
            <a:ext cx="1363663" cy="1300162"/>
          </a:xfrm>
          <a:prstGeom prst="rect">
            <a:avLst/>
          </a:prstGeom>
          <a:noFill/>
        </p:spPr>
      </p:pic>
      <p:pic>
        <p:nvPicPr>
          <p:cNvPr id="144389" name="Picture 5"/>
          <p:cNvPicPr>
            <a:picLocks noChangeAspect="1" noChangeArrowheads="1"/>
          </p:cNvPicPr>
          <p:nvPr/>
        </p:nvPicPr>
        <p:blipFill>
          <a:blip r:embed="rId5"/>
          <a:srcRect/>
          <a:stretch>
            <a:fillRect/>
          </a:stretch>
        </p:blipFill>
        <p:spPr bwMode="auto">
          <a:xfrm>
            <a:off x="6659563" y="3716338"/>
            <a:ext cx="1928812" cy="2665412"/>
          </a:xfrm>
          <a:prstGeom prst="rect">
            <a:avLst/>
          </a:prstGeom>
          <a:noFill/>
        </p:spPr>
      </p:pic>
    </p:spTree>
  </p:cSld>
  <p:clrMapOvr>
    <a:masterClrMapping/>
  </p:clrMapOvr>
  <p:transition advTm="38453"/>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r>
              <a:rPr lang="es-AR" smtClean="0"/>
              <a:t>Aplicación del sistema de detección de fallas</a:t>
            </a:r>
            <a:endParaRPr lang="en-US" smtClean="0"/>
          </a:p>
        </p:txBody>
      </p:sp>
      <p:grpSp>
        <p:nvGrpSpPr>
          <p:cNvPr id="146435" name="Group 3"/>
          <p:cNvGrpSpPr>
            <a:grpSpLocks/>
          </p:cNvGrpSpPr>
          <p:nvPr/>
        </p:nvGrpSpPr>
        <p:grpSpPr bwMode="auto">
          <a:xfrm>
            <a:off x="179388" y="981075"/>
            <a:ext cx="4032250" cy="5256213"/>
            <a:chOff x="1791" y="663"/>
            <a:chExt cx="2178" cy="3022"/>
          </a:xfrm>
        </p:grpSpPr>
        <p:grpSp>
          <p:nvGrpSpPr>
            <p:cNvPr id="146436" name="Group 4"/>
            <p:cNvGrpSpPr>
              <a:grpSpLocks/>
            </p:cNvGrpSpPr>
            <p:nvPr/>
          </p:nvGrpSpPr>
          <p:grpSpPr bwMode="auto">
            <a:xfrm>
              <a:off x="2018" y="663"/>
              <a:ext cx="1951" cy="3022"/>
              <a:chOff x="3651" y="709"/>
              <a:chExt cx="1951" cy="3022"/>
            </a:xfrm>
          </p:grpSpPr>
          <p:pic>
            <p:nvPicPr>
              <p:cNvPr id="146437" name="Picture 5" descr="Earth Fault">
                <a:hlinkClick r:id="rId2" action="ppaction://hlinksldjump"/>
              </p:cNvPr>
              <p:cNvPicPr>
                <a:picLocks noChangeAspect="1" noChangeArrowheads="1"/>
              </p:cNvPicPr>
              <p:nvPr/>
            </p:nvPicPr>
            <p:blipFill>
              <a:blip r:embed="rId3"/>
              <a:srcRect/>
              <a:stretch>
                <a:fillRect/>
              </a:stretch>
            </p:blipFill>
            <p:spPr bwMode="auto">
              <a:xfrm>
                <a:off x="4014" y="709"/>
                <a:ext cx="1588" cy="3022"/>
              </a:xfrm>
              <a:prstGeom prst="rect">
                <a:avLst/>
              </a:prstGeom>
              <a:noFill/>
            </p:spPr>
          </p:pic>
          <p:sp>
            <p:nvSpPr>
              <p:cNvPr id="146438" name="Line 6"/>
              <p:cNvSpPr>
                <a:spLocks noChangeShapeType="1"/>
              </p:cNvSpPr>
              <p:nvPr/>
            </p:nvSpPr>
            <p:spPr bwMode="auto">
              <a:xfrm flipV="1">
                <a:off x="4286" y="1434"/>
                <a:ext cx="363" cy="46"/>
              </a:xfrm>
              <a:prstGeom prst="line">
                <a:avLst/>
              </a:prstGeom>
              <a:noFill/>
              <a:ln w="12700">
                <a:noFill/>
                <a:round/>
                <a:headEnd/>
                <a:tailEnd type="triangle" w="med" len="med"/>
              </a:ln>
              <a:effectLst/>
            </p:spPr>
            <p:txBody>
              <a:bodyPr lIns="0" anchor="b">
                <a:spAutoFit/>
              </a:bodyPr>
              <a:lstStyle/>
              <a:p>
                <a:endParaRPr lang="es-ES"/>
              </a:p>
            </p:txBody>
          </p:sp>
          <p:sp>
            <p:nvSpPr>
              <p:cNvPr id="146439" name="Line 7"/>
              <p:cNvSpPr>
                <a:spLocks noChangeShapeType="1"/>
              </p:cNvSpPr>
              <p:nvPr/>
            </p:nvSpPr>
            <p:spPr bwMode="auto">
              <a:xfrm flipV="1">
                <a:off x="4059" y="1480"/>
                <a:ext cx="273" cy="90"/>
              </a:xfrm>
              <a:prstGeom prst="line">
                <a:avLst/>
              </a:prstGeom>
              <a:noFill/>
              <a:ln w="12700">
                <a:solidFill>
                  <a:schemeClr val="tx1"/>
                </a:solidFill>
                <a:round/>
                <a:headEnd/>
                <a:tailEnd type="triangle" w="med" len="med"/>
              </a:ln>
              <a:effectLst/>
            </p:spPr>
            <p:txBody>
              <a:bodyPr lIns="0" anchor="b">
                <a:spAutoFit/>
              </a:bodyPr>
              <a:lstStyle/>
              <a:p>
                <a:endParaRPr lang="es-ES"/>
              </a:p>
            </p:txBody>
          </p:sp>
          <p:grpSp>
            <p:nvGrpSpPr>
              <p:cNvPr id="146440" name="Group 8"/>
              <p:cNvGrpSpPr>
                <a:grpSpLocks/>
              </p:cNvGrpSpPr>
              <p:nvPr/>
            </p:nvGrpSpPr>
            <p:grpSpPr bwMode="auto">
              <a:xfrm>
                <a:off x="3651" y="2659"/>
                <a:ext cx="313" cy="559"/>
                <a:chOff x="3288" y="2462"/>
                <a:chExt cx="676" cy="892"/>
              </a:xfrm>
            </p:grpSpPr>
            <p:pic>
              <p:nvPicPr>
                <p:cNvPr id="146441" name="Picture 9" descr="Flite110-SA lit on-low"/>
                <p:cNvPicPr>
                  <a:picLocks noChangeAspect="1" noChangeArrowheads="1"/>
                </p:cNvPicPr>
                <p:nvPr/>
              </p:nvPicPr>
              <p:blipFill>
                <a:blip r:embed="rId4"/>
                <a:srcRect/>
                <a:stretch>
                  <a:fillRect/>
                </a:stretch>
              </p:blipFill>
              <p:spPr bwMode="auto">
                <a:xfrm>
                  <a:off x="3742" y="2750"/>
                  <a:ext cx="222" cy="287"/>
                </a:xfrm>
                <a:prstGeom prst="rect">
                  <a:avLst/>
                </a:prstGeom>
                <a:noFill/>
              </p:spPr>
            </p:pic>
            <p:sp>
              <p:nvSpPr>
                <p:cNvPr id="146442" name="Line 10"/>
                <p:cNvSpPr>
                  <a:spLocks noChangeShapeType="1"/>
                </p:cNvSpPr>
                <p:nvPr/>
              </p:nvSpPr>
              <p:spPr bwMode="auto">
                <a:xfrm>
                  <a:off x="3845" y="2462"/>
                  <a:ext cx="0" cy="318"/>
                </a:xfrm>
                <a:prstGeom prst="line">
                  <a:avLst/>
                </a:prstGeom>
                <a:noFill/>
                <a:ln w="12700">
                  <a:solidFill>
                    <a:schemeClr val="tx1"/>
                  </a:solidFill>
                  <a:round/>
                  <a:headEnd/>
                  <a:tailEnd/>
                </a:ln>
                <a:effectLst/>
              </p:spPr>
              <p:txBody>
                <a:bodyPr lIns="0" anchor="b">
                  <a:spAutoFit/>
                </a:bodyPr>
                <a:lstStyle/>
                <a:p>
                  <a:endParaRPr lang="es-ES"/>
                </a:p>
              </p:txBody>
            </p:sp>
            <p:sp>
              <p:nvSpPr>
                <p:cNvPr id="146443" name="Line 11"/>
                <p:cNvSpPr>
                  <a:spLocks noChangeShapeType="1"/>
                </p:cNvSpPr>
                <p:nvPr/>
              </p:nvSpPr>
              <p:spPr bwMode="auto">
                <a:xfrm>
                  <a:off x="3843" y="3036"/>
                  <a:ext cx="0" cy="318"/>
                </a:xfrm>
                <a:prstGeom prst="line">
                  <a:avLst/>
                </a:prstGeom>
                <a:noFill/>
                <a:ln w="12700">
                  <a:solidFill>
                    <a:schemeClr val="tx1"/>
                  </a:solidFill>
                  <a:round/>
                  <a:headEnd/>
                  <a:tailEnd/>
                </a:ln>
                <a:effectLst/>
              </p:spPr>
              <p:txBody>
                <a:bodyPr lIns="0" anchor="b">
                  <a:spAutoFit/>
                </a:bodyPr>
                <a:lstStyle/>
                <a:p>
                  <a:endParaRPr lang="es-ES"/>
                </a:p>
              </p:txBody>
            </p:sp>
            <p:pic>
              <p:nvPicPr>
                <p:cNvPr id="146444" name="Picture 12" descr="Flite110-SA lit on-low"/>
                <p:cNvPicPr>
                  <a:picLocks noChangeAspect="1" noChangeArrowheads="1"/>
                </p:cNvPicPr>
                <p:nvPr/>
              </p:nvPicPr>
              <p:blipFill>
                <a:blip r:embed="rId4"/>
                <a:srcRect/>
                <a:stretch>
                  <a:fillRect/>
                </a:stretch>
              </p:blipFill>
              <p:spPr bwMode="auto">
                <a:xfrm>
                  <a:off x="3515" y="2750"/>
                  <a:ext cx="222" cy="287"/>
                </a:xfrm>
                <a:prstGeom prst="rect">
                  <a:avLst/>
                </a:prstGeom>
                <a:noFill/>
              </p:spPr>
            </p:pic>
            <p:sp>
              <p:nvSpPr>
                <p:cNvPr id="146445" name="Line 13"/>
                <p:cNvSpPr>
                  <a:spLocks noChangeShapeType="1"/>
                </p:cNvSpPr>
                <p:nvPr/>
              </p:nvSpPr>
              <p:spPr bwMode="auto">
                <a:xfrm>
                  <a:off x="3618" y="2462"/>
                  <a:ext cx="0" cy="318"/>
                </a:xfrm>
                <a:prstGeom prst="line">
                  <a:avLst/>
                </a:prstGeom>
                <a:noFill/>
                <a:ln w="12700">
                  <a:solidFill>
                    <a:schemeClr val="tx1"/>
                  </a:solidFill>
                  <a:round/>
                  <a:headEnd/>
                  <a:tailEnd/>
                </a:ln>
                <a:effectLst/>
              </p:spPr>
              <p:txBody>
                <a:bodyPr lIns="0" anchor="b">
                  <a:spAutoFit/>
                </a:bodyPr>
                <a:lstStyle/>
                <a:p>
                  <a:endParaRPr lang="es-ES"/>
                </a:p>
              </p:txBody>
            </p:sp>
            <p:sp>
              <p:nvSpPr>
                <p:cNvPr id="146446" name="Line 14"/>
                <p:cNvSpPr>
                  <a:spLocks noChangeShapeType="1"/>
                </p:cNvSpPr>
                <p:nvPr/>
              </p:nvSpPr>
              <p:spPr bwMode="auto">
                <a:xfrm>
                  <a:off x="3616" y="3036"/>
                  <a:ext cx="0" cy="318"/>
                </a:xfrm>
                <a:prstGeom prst="line">
                  <a:avLst/>
                </a:prstGeom>
                <a:noFill/>
                <a:ln w="12700">
                  <a:solidFill>
                    <a:schemeClr val="tx1"/>
                  </a:solidFill>
                  <a:round/>
                  <a:headEnd/>
                  <a:tailEnd/>
                </a:ln>
                <a:effectLst/>
              </p:spPr>
              <p:txBody>
                <a:bodyPr lIns="0" anchor="b">
                  <a:spAutoFit/>
                </a:bodyPr>
                <a:lstStyle/>
                <a:p>
                  <a:endParaRPr lang="es-ES"/>
                </a:p>
              </p:txBody>
            </p:sp>
            <p:pic>
              <p:nvPicPr>
                <p:cNvPr id="146447" name="Picture 15" descr="Flite110-SA lit on-low"/>
                <p:cNvPicPr>
                  <a:picLocks noChangeAspect="1" noChangeArrowheads="1"/>
                </p:cNvPicPr>
                <p:nvPr/>
              </p:nvPicPr>
              <p:blipFill>
                <a:blip r:embed="rId4"/>
                <a:srcRect/>
                <a:stretch>
                  <a:fillRect/>
                </a:stretch>
              </p:blipFill>
              <p:spPr bwMode="auto">
                <a:xfrm>
                  <a:off x="3288" y="2750"/>
                  <a:ext cx="222" cy="287"/>
                </a:xfrm>
                <a:prstGeom prst="rect">
                  <a:avLst/>
                </a:prstGeom>
                <a:noFill/>
              </p:spPr>
            </p:pic>
            <p:sp>
              <p:nvSpPr>
                <p:cNvPr id="146448" name="Line 16"/>
                <p:cNvSpPr>
                  <a:spLocks noChangeShapeType="1"/>
                </p:cNvSpPr>
                <p:nvPr/>
              </p:nvSpPr>
              <p:spPr bwMode="auto">
                <a:xfrm>
                  <a:off x="3391" y="2462"/>
                  <a:ext cx="0" cy="318"/>
                </a:xfrm>
                <a:prstGeom prst="line">
                  <a:avLst/>
                </a:prstGeom>
                <a:noFill/>
                <a:ln w="12700">
                  <a:solidFill>
                    <a:schemeClr val="tx1"/>
                  </a:solidFill>
                  <a:round/>
                  <a:headEnd/>
                  <a:tailEnd/>
                </a:ln>
                <a:effectLst/>
              </p:spPr>
              <p:txBody>
                <a:bodyPr lIns="0" anchor="b">
                  <a:spAutoFit/>
                </a:bodyPr>
                <a:lstStyle/>
                <a:p>
                  <a:endParaRPr lang="es-ES"/>
                </a:p>
              </p:txBody>
            </p:sp>
            <p:sp>
              <p:nvSpPr>
                <p:cNvPr id="146449" name="Line 17"/>
                <p:cNvSpPr>
                  <a:spLocks noChangeShapeType="1"/>
                </p:cNvSpPr>
                <p:nvPr/>
              </p:nvSpPr>
              <p:spPr bwMode="auto">
                <a:xfrm>
                  <a:off x="3389" y="3036"/>
                  <a:ext cx="0" cy="318"/>
                </a:xfrm>
                <a:prstGeom prst="line">
                  <a:avLst/>
                </a:prstGeom>
                <a:noFill/>
                <a:ln w="12700">
                  <a:solidFill>
                    <a:schemeClr val="tx1"/>
                  </a:solidFill>
                  <a:round/>
                  <a:headEnd/>
                  <a:tailEnd/>
                </a:ln>
                <a:effectLst/>
              </p:spPr>
              <p:txBody>
                <a:bodyPr lIns="0" anchor="b">
                  <a:spAutoFit/>
                </a:bodyPr>
                <a:lstStyle/>
                <a:p>
                  <a:endParaRPr lang="es-ES"/>
                </a:p>
              </p:txBody>
            </p:sp>
          </p:grpSp>
          <p:sp>
            <p:nvSpPr>
              <p:cNvPr id="146450" name="Line 18"/>
              <p:cNvSpPr>
                <a:spLocks noChangeShapeType="1"/>
              </p:cNvSpPr>
              <p:nvPr/>
            </p:nvSpPr>
            <p:spPr bwMode="auto">
              <a:xfrm>
                <a:off x="4014" y="2886"/>
                <a:ext cx="635" cy="181"/>
              </a:xfrm>
              <a:prstGeom prst="line">
                <a:avLst/>
              </a:prstGeom>
              <a:noFill/>
              <a:ln w="12700">
                <a:solidFill>
                  <a:schemeClr val="tx1"/>
                </a:solidFill>
                <a:round/>
                <a:headEnd/>
                <a:tailEnd type="triangle" w="med" len="med"/>
              </a:ln>
              <a:effectLst/>
            </p:spPr>
            <p:txBody>
              <a:bodyPr lIns="0" anchor="b">
                <a:spAutoFit/>
              </a:bodyPr>
              <a:lstStyle/>
              <a:p>
                <a:endParaRPr lang="es-ES"/>
              </a:p>
            </p:txBody>
          </p:sp>
        </p:grpSp>
        <p:grpSp>
          <p:nvGrpSpPr>
            <p:cNvPr id="146451" name="Group 19"/>
            <p:cNvGrpSpPr>
              <a:grpSpLocks/>
            </p:cNvGrpSpPr>
            <p:nvPr/>
          </p:nvGrpSpPr>
          <p:grpSpPr bwMode="auto">
            <a:xfrm>
              <a:off x="1791" y="1298"/>
              <a:ext cx="594" cy="459"/>
              <a:chOff x="657" y="2069"/>
              <a:chExt cx="594" cy="459"/>
            </a:xfrm>
          </p:grpSpPr>
          <p:pic>
            <p:nvPicPr>
              <p:cNvPr id="146452" name="Picture 20" descr="GS612-10W"/>
              <p:cNvPicPr>
                <a:picLocks noChangeAspect="1" noChangeArrowheads="1"/>
              </p:cNvPicPr>
              <p:nvPr/>
            </p:nvPicPr>
            <p:blipFill>
              <a:blip r:embed="rId5"/>
              <a:srcRect/>
              <a:stretch>
                <a:fillRect/>
              </a:stretch>
            </p:blipFill>
            <p:spPr bwMode="auto">
              <a:xfrm flipH="1">
                <a:off x="657" y="2115"/>
                <a:ext cx="250" cy="324"/>
              </a:xfrm>
              <a:prstGeom prst="rect">
                <a:avLst/>
              </a:prstGeom>
              <a:noFill/>
            </p:spPr>
          </p:pic>
          <p:pic>
            <p:nvPicPr>
              <p:cNvPr id="146453" name="Picture 21" descr="G2PF_frontview"/>
              <p:cNvPicPr>
                <a:picLocks noChangeAspect="1" noChangeArrowheads="1"/>
              </p:cNvPicPr>
              <p:nvPr/>
            </p:nvPicPr>
            <p:blipFill>
              <a:blip r:embed="rId6"/>
              <a:srcRect/>
              <a:stretch>
                <a:fillRect/>
              </a:stretch>
            </p:blipFill>
            <p:spPr bwMode="auto">
              <a:xfrm flipH="1">
                <a:off x="915" y="2069"/>
                <a:ext cx="336" cy="459"/>
              </a:xfrm>
              <a:prstGeom prst="rect">
                <a:avLst/>
              </a:prstGeom>
              <a:noFill/>
            </p:spPr>
          </p:pic>
        </p:grpSp>
      </p:grpSp>
      <p:pic>
        <p:nvPicPr>
          <p:cNvPr id="146454" name="Picture 22" descr="100_1804"/>
          <p:cNvPicPr>
            <a:picLocks noChangeAspect="1" noChangeArrowheads="1"/>
          </p:cNvPicPr>
          <p:nvPr/>
        </p:nvPicPr>
        <p:blipFill>
          <a:blip r:embed="rId7"/>
          <a:srcRect/>
          <a:stretch>
            <a:fillRect/>
          </a:stretch>
        </p:blipFill>
        <p:spPr bwMode="auto">
          <a:xfrm>
            <a:off x="4140200" y="1052513"/>
            <a:ext cx="1947863" cy="2598737"/>
          </a:xfrm>
          <a:prstGeom prst="rect">
            <a:avLst/>
          </a:prstGeom>
          <a:noFill/>
        </p:spPr>
      </p:pic>
      <p:pic>
        <p:nvPicPr>
          <p:cNvPr id="146455" name="Picture 23" descr="100_1800"/>
          <p:cNvPicPr>
            <a:picLocks noChangeAspect="1" noChangeArrowheads="1"/>
          </p:cNvPicPr>
          <p:nvPr/>
        </p:nvPicPr>
        <p:blipFill>
          <a:blip r:embed="rId8"/>
          <a:srcRect/>
          <a:stretch>
            <a:fillRect/>
          </a:stretch>
        </p:blipFill>
        <p:spPr bwMode="auto">
          <a:xfrm>
            <a:off x="5580063" y="2276475"/>
            <a:ext cx="1895475" cy="2527300"/>
          </a:xfrm>
          <a:prstGeom prst="rect">
            <a:avLst/>
          </a:prstGeom>
          <a:noFill/>
        </p:spPr>
      </p:pic>
      <p:pic>
        <p:nvPicPr>
          <p:cNvPr id="146456" name="Picture 24" descr="100_1801"/>
          <p:cNvPicPr>
            <a:picLocks noChangeAspect="1" noChangeArrowheads="1"/>
          </p:cNvPicPr>
          <p:nvPr/>
        </p:nvPicPr>
        <p:blipFill>
          <a:blip r:embed="rId9"/>
          <a:srcRect/>
          <a:stretch>
            <a:fillRect/>
          </a:stretch>
        </p:blipFill>
        <p:spPr bwMode="auto">
          <a:xfrm>
            <a:off x="7092950" y="3644900"/>
            <a:ext cx="1835150" cy="2447925"/>
          </a:xfrm>
          <a:prstGeom prst="rect">
            <a:avLst/>
          </a:prstGeom>
          <a:noFill/>
        </p:spPr>
      </p:pic>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r>
              <a:rPr lang="es-AR" smtClean="0"/>
              <a:t>Caso ejemplo (real) sistema de detección temprana de fallas</a:t>
            </a:r>
            <a:endParaRPr lang="en-US" smtClean="0"/>
          </a:p>
        </p:txBody>
      </p:sp>
      <p:pic>
        <p:nvPicPr>
          <p:cNvPr id="147459" name="Picture 3"/>
          <p:cNvPicPr>
            <a:picLocks noChangeAspect="1" noChangeArrowheads="1"/>
          </p:cNvPicPr>
          <p:nvPr/>
        </p:nvPicPr>
        <p:blipFill>
          <a:blip r:embed="rId4"/>
          <a:srcRect/>
          <a:stretch>
            <a:fillRect/>
          </a:stretch>
        </p:blipFill>
        <p:spPr bwMode="auto">
          <a:xfrm>
            <a:off x="179388" y="908050"/>
            <a:ext cx="8640762" cy="4368800"/>
          </a:xfrm>
          <a:prstGeom prst="rect">
            <a:avLst/>
          </a:prstGeom>
          <a:noFill/>
        </p:spPr>
      </p:pic>
      <p:sp>
        <p:nvSpPr>
          <p:cNvPr id="147460" name="Text Box 4"/>
          <p:cNvSpPr txBox="1">
            <a:spLocks noChangeArrowheads="1"/>
          </p:cNvSpPr>
          <p:nvPr/>
        </p:nvSpPr>
        <p:spPr bwMode="auto">
          <a:xfrm>
            <a:off x="2484438" y="908050"/>
            <a:ext cx="3600450" cy="914400"/>
          </a:xfrm>
          <a:prstGeom prst="rect">
            <a:avLst/>
          </a:prstGeom>
          <a:noFill/>
          <a:ln w="12700" algn="ctr">
            <a:noFill/>
            <a:miter lim="800000"/>
            <a:headEnd/>
            <a:tailEnd/>
          </a:ln>
          <a:effectLst/>
        </p:spPr>
        <p:txBody>
          <a:bodyPr lIns="0" anchor="b">
            <a:spAutoFit/>
          </a:bodyPr>
          <a:lstStyle/>
          <a:p>
            <a:pPr>
              <a:spcBef>
                <a:spcPct val="50000"/>
              </a:spcBef>
            </a:pPr>
            <a:r>
              <a:rPr lang="es-AR" sz="1200">
                <a:solidFill>
                  <a:schemeClr val="tx1"/>
                </a:solidFill>
              </a:rPr>
              <a:t>En rojo se observa el tramo recorrido por la cuadrilla de guardia, el resto de la línea no se recorre.</a:t>
            </a:r>
            <a:endParaRPr lang="en-US" sz="1200">
              <a:solidFill>
                <a:schemeClr val="tx1"/>
              </a:solidFill>
            </a:endParaRPr>
          </a:p>
          <a:p>
            <a:pPr>
              <a:spcBef>
                <a:spcPct val="50000"/>
              </a:spcBef>
            </a:pPr>
            <a:endParaRPr lang="en-US" sz="1200"/>
          </a:p>
        </p:txBody>
      </p:sp>
      <p:graphicFrame>
        <p:nvGraphicFramePr>
          <p:cNvPr id="147461" name="Group 5"/>
          <p:cNvGraphicFramePr>
            <a:graphicFrameLocks noGrp="1"/>
          </p:cNvGraphicFramePr>
          <p:nvPr>
            <p:ph idx="1"/>
          </p:nvPr>
        </p:nvGraphicFramePr>
        <p:xfrm>
          <a:off x="395288" y="5516563"/>
          <a:ext cx="8280400" cy="900112"/>
        </p:xfrm>
        <a:graphic>
          <a:graphicData uri="http://schemas.openxmlformats.org/drawingml/2006/table">
            <a:tbl>
              <a:tblPr/>
              <a:tblGrid>
                <a:gridCol w="809625"/>
                <a:gridCol w="1243012"/>
                <a:gridCol w="1022350"/>
                <a:gridCol w="960438"/>
                <a:gridCol w="973137"/>
                <a:gridCol w="739775"/>
                <a:gridCol w="817563"/>
                <a:gridCol w="754062"/>
                <a:gridCol w="960438"/>
              </a:tblGrid>
              <a:tr h="261938">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 </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cap="flat">
                      <a:noFill/>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 </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cap="flat">
                      <a:noFill/>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gridSpan="2">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Producción Afectada S/Det.</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hMerge="1">
                  <a:txBody>
                    <a:bodyPr/>
                    <a:lstStyle/>
                    <a:p>
                      <a:endParaRPr lang="es-ES"/>
                    </a:p>
                  </a:txBody>
                  <a:tcPr/>
                </a:tc>
                <a:tc gridSpan="3">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Producción Afectada C/Det.</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cap="flat">
                      <a:noFill/>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hMerge="1">
                  <a:txBody>
                    <a:bodyPr/>
                    <a:lstStyle/>
                    <a:p>
                      <a:endParaRPr lang="es-ES"/>
                    </a:p>
                  </a:txBody>
                  <a:tcPr/>
                </a:tc>
                <a:tc hMerge="1">
                  <a:txBody>
                    <a:bodyPr/>
                    <a:lstStyle/>
                    <a:p>
                      <a:endParaRPr lang="es-ES"/>
                    </a:p>
                  </a:txBody>
                  <a:tcPr/>
                </a:tc>
                <a:tc gridSpan="2">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1" i="0" u="none" strike="noStrike" cap="none" normalizeH="0" baseline="0" smtClean="0">
                          <a:ln>
                            <a:noFill/>
                          </a:ln>
                          <a:solidFill>
                            <a:schemeClr val="tx1"/>
                          </a:solidFill>
                          <a:effectLst/>
                          <a:latin typeface="Arial" charset="0"/>
                          <a:ea typeface="ＭＳ Ｐゴシック" pitchFamily="34" charset="-128"/>
                          <a:cs typeface="Arial" charset="0"/>
                        </a:rPr>
                        <a:t>Ahorro Producción</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cap="flat">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hMerge="1">
                  <a:txBody>
                    <a:bodyPr/>
                    <a:lstStyle/>
                    <a:p>
                      <a:endParaRPr lang="es-ES"/>
                    </a:p>
                  </a:txBody>
                  <a:tcPr/>
                </a:tc>
              </a:tr>
              <a:tr h="374650">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1" i="0" u="none" strike="noStrike" cap="none" normalizeH="0" baseline="0" smtClean="0">
                          <a:ln>
                            <a:noFill/>
                          </a:ln>
                          <a:solidFill>
                            <a:schemeClr val="tx1"/>
                          </a:solidFill>
                          <a:effectLst/>
                          <a:latin typeface="Arial" charset="0"/>
                          <a:ea typeface="ＭＳ Ｐゴシック" pitchFamily="34" charset="-128"/>
                          <a:cs typeface="Arial" charset="0"/>
                        </a:rPr>
                        <a:t>Fecha</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1" i="0" u="none" strike="noStrike" cap="none" normalizeH="0" baseline="0" smtClean="0">
                          <a:ln>
                            <a:noFill/>
                          </a:ln>
                          <a:solidFill>
                            <a:schemeClr val="tx1"/>
                          </a:solidFill>
                          <a:effectLst/>
                          <a:latin typeface="Arial" charset="0"/>
                          <a:ea typeface="ＭＳ Ｐゴシック" pitchFamily="34" charset="-128"/>
                          <a:cs typeface="Arial" charset="0"/>
                        </a:rPr>
                        <a:t>Linea</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1" i="0" u="none" strike="noStrike" cap="none" normalizeH="0" baseline="0" smtClean="0">
                          <a:ln>
                            <a:noFill/>
                          </a:ln>
                          <a:solidFill>
                            <a:schemeClr val="tx1"/>
                          </a:solidFill>
                          <a:effectLst/>
                          <a:latin typeface="Arial" charset="0"/>
                          <a:ea typeface="ＭＳ Ｐゴシック" pitchFamily="34" charset="-128"/>
                          <a:cs typeface="Arial" charset="0"/>
                        </a:rPr>
                        <a:t>Tiempo F/S           S/Deteccion</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1" i="0" u="none" strike="noStrike" cap="none" normalizeH="0" baseline="0" smtClean="0">
                          <a:ln>
                            <a:noFill/>
                          </a:ln>
                          <a:solidFill>
                            <a:schemeClr val="tx1"/>
                          </a:solidFill>
                          <a:effectLst/>
                          <a:latin typeface="Arial" charset="0"/>
                          <a:ea typeface="ＭＳ Ｐゴシック" pitchFamily="34" charset="-128"/>
                          <a:cs typeface="Arial" charset="0"/>
                        </a:rPr>
                        <a:t>m3</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1" i="0" u="none" strike="noStrike" cap="none" normalizeH="0" baseline="0" smtClean="0">
                          <a:ln>
                            <a:noFill/>
                          </a:ln>
                          <a:solidFill>
                            <a:schemeClr val="tx1"/>
                          </a:solidFill>
                          <a:effectLst/>
                          <a:latin typeface="Arial" charset="0"/>
                          <a:ea typeface="ＭＳ Ｐゴシック" pitchFamily="34" charset="-128"/>
                          <a:cs typeface="Arial" charset="0"/>
                        </a:rPr>
                        <a:t>Tiempo F/S             C/Deteccion</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1" i="0" u="none" strike="noStrike" cap="none" normalizeH="0" baseline="0" smtClean="0">
                          <a:ln>
                            <a:noFill/>
                          </a:ln>
                          <a:solidFill>
                            <a:schemeClr val="tx1"/>
                          </a:solidFill>
                          <a:effectLst/>
                          <a:latin typeface="Arial" charset="0"/>
                          <a:ea typeface="ＭＳ Ｐゴシック" pitchFamily="34" charset="-128"/>
                          <a:cs typeface="Arial" charset="0"/>
                        </a:rPr>
                        <a:t>m3</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1" i="0" u="none" strike="noStrike" cap="none" normalizeH="0" baseline="0" smtClean="0">
                          <a:ln>
                            <a:noFill/>
                          </a:ln>
                          <a:solidFill>
                            <a:schemeClr val="tx1"/>
                          </a:solidFill>
                          <a:effectLst/>
                          <a:latin typeface="Arial" charset="0"/>
                          <a:ea typeface="ＭＳ Ｐゴシック" pitchFamily="34" charset="-128"/>
                          <a:cs typeface="Arial" charset="0"/>
                        </a:rPr>
                        <a:t>% Prod. Ahorrada</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1" i="0" u="none" strike="noStrike" cap="none" normalizeH="0" baseline="0" smtClean="0">
                          <a:ln>
                            <a:noFill/>
                          </a:ln>
                          <a:solidFill>
                            <a:schemeClr val="tx1"/>
                          </a:solidFill>
                          <a:effectLst/>
                          <a:latin typeface="Arial" charset="0"/>
                          <a:ea typeface="ＭＳ Ｐゴシック" pitchFamily="34" charset="-128"/>
                          <a:cs typeface="Arial" charset="0"/>
                        </a:rPr>
                        <a:t>Ahorro   m3</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1" i="0" u="none" strike="noStrike" cap="none" normalizeH="0" baseline="0" smtClean="0">
                          <a:ln>
                            <a:noFill/>
                          </a:ln>
                          <a:solidFill>
                            <a:schemeClr val="tx1"/>
                          </a:solidFill>
                          <a:effectLst/>
                          <a:latin typeface="Arial" charset="0"/>
                          <a:ea typeface="ＭＳ Ｐゴシック" pitchFamily="34" charset="-128"/>
                          <a:cs typeface="Arial" charset="0"/>
                        </a:rPr>
                        <a:t>% Prod. Ahorrada</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31775">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23-Apr-09</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L5 - SET PPAL</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4:00 Hs</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60,05</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1:00 Hr</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15,01</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75,00%</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1" i="0" u="none" strike="noStrike" cap="none" normalizeH="0" baseline="0" smtClean="0">
                          <a:ln>
                            <a:noFill/>
                          </a:ln>
                          <a:solidFill>
                            <a:schemeClr val="tx1"/>
                          </a:solidFill>
                          <a:effectLst/>
                          <a:latin typeface="Arial" charset="0"/>
                          <a:ea typeface="ＭＳ Ｐゴシック" pitchFamily="34" charset="-128"/>
                          <a:cs typeface="Arial" charset="0"/>
                        </a:rPr>
                        <a:t>45,04</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ctr" latinLnBrk="0" hangingPunct="1">
                        <a:lnSpc>
                          <a:spcPct val="100000"/>
                        </a:lnSpc>
                        <a:spcBef>
                          <a:spcPct val="0"/>
                        </a:spcBef>
                        <a:spcAft>
                          <a:spcPct val="0"/>
                        </a:spcAft>
                        <a:buClrTx/>
                        <a:buSzPct val="110000"/>
                        <a:buFontTx/>
                        <a:buNone/>
                        <a:tabLst/>
                      </a:pPr>
                      <a:r>
                        <a:rPr kumimoji="0" lang="es-AR" sz="1000" b="0" i="0" u="none" strike="noStrike" cap="none" normalizeH="0" baseline="0" smtClean="0">
                          <a:ln>
                            <a:noFill/>
                          </a:ln>
                          <a:solidFill>
                            <a:schemeClr val="tx1"/>
                          </a:solidFill>
                          <a:effectLst/>
                          <a:latin typeface="Arial" charset="0"/>
                          <a:ea typeface="ＭＳ Ｐゴシック" pitchFamily="34" charset="-128"/>
                          <a:cs typeface="Arial" charset="0"/>
                        </a:rPr>
                        <a:t>75,00%</a:t>
                      </a:r>
                      <a:endParaRPr kumimoji="0" lang="es-AR" sz="1800" b="0" i="0" u="none" strike="noStrike" cap="none" normalizeH="0" baseline="0" smtClean="0">
                        <a:ln>
                          <a:noFill/>
                        </a:ln>
                        <a:solidFill>
                          <a:schemeClr val="tx1"/>
                        </a:solidFill>
                        <a:effectLst/>
                        <a:latin typeface="Arial" charset="0"/>
                        <a:ea typeface="ＭＳ Ｐゴシック" pitchFamily="34" charset="-128"/>
                      </a:endParaRPr>
                    </a:p>
                  </a:txBody>
                  <a:tcPr marL="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47503" name="Picture 47"/>
          <p:cNvPicPr>
            <a:picLocks noChangeAspect="1" noChangeArrowheads="1"/>
          </p:cNvPicPr>
          <p:nvPr/>
        </p:nvPicPr>
        <p:blipFill>
          <a:blip r:embed="rId5"/>
          <a:srcRect/>
          <a:stretch>
            <a:fillRect/>
          </a:stretch>
        </p:blipFill>
        <p:spPr bwMode="auto">
          <a:xfrm>
            <a:off x="252413" y="981075"/>
            <a:ext cx="8640762" cy="4464050"/>
          </a:xfrm>
          <a:prstGeom prst="rect">
            <a:avLst/>
          </a:prstGeom>
          <a:noFill/>
        </p:spPr>
      </p:pic>
    </p:spTree>
    <p:custDataLst>
      <p:tags r:id="rId1"/>
    </p:custDataLst>
  </p:cSld>
  <p:clrMapOvr>
    <a:masterClrMapping/>
  </p:clrMapOvr>
  <p:transition advTm="111843"/>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47503"/>
                                        </p:tgtEl>
                                        <p:attrNameLst>
                                          <p:attrName>style.visibility</p:attrName>
                                        </p:attrNameLst>
                                      </p:cBhvr>
                                      <p:to>
                                        <p:strVal val="visible"/>
                                      </p:to>
                                    </p:set>
                                    <p:animEffect transition="in" filter="dissolve">
                                      <p:cBhvr>
                                        <p:cTn id="7" dur="500"/>
                                        <p:tgtEl>
                                          <p:spTgt spid="1475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a:lstStyle/>
          <a:p>
            <a:r>
              <a:rPr lang="es-AR" smtClean="0"/>
              <a:t>Reducción de pérdidas </a:t>
            </a:r>
            <a:br>
              <a:rPr lang="es-AR" smtClean="0"/>
            </a:br>
            <a:r>
              <a:rPr lang="es-AR" smtClean="0"/>
              <a:t>(ahorro por detección fallas)</a:t>
            </a:r>
            <a:endParaRPr lang="en-US" smtClean="0"/>
          </a:p>
        </p:txBody>
      </p:sp>
      <p:pic>
        <p:nvPicPr>
          <p:cNvPr id="149507" name="Picture 3"/>
          <p:cNvPicPr>
            <a:picLocks noChangeAspect="1" noChangeArrowheads="1"/>
          </p:cNvPicPr>
          <p:nvPr/>
        </p:nvPicPr>
        <p:blipFill>
          <a:blip r:embed="rId2"/>
          <a:srcRect/>
          <a:stretch>
            <a:fillRect/>
          </a:stretch>
        </p:blipFill>
        <p:spPr bwMode="auto">
          <a:xfrm>
            <a:off x="468313" y="1989138"/>
            <a:ext cx="8296275" cy="3470275"/>
          </a:xfrm>
          <a:prstGeom prst="rect">
            <a:avLst/>
          </a:prstGeom>
          <a:noFill/>
        </p:spPr>
      </p:pic>
      <p:sp>
        <p:nvSpPr>
          <p:cNvPr id="149508" name="Text Box 4"/>
          <p:cNvSpPr txBox="1">
            <a:spLocks noChangeArrowheads="1"/>
          </p:cNvSpPr>
          <p:nvPr/>
        </p:nvSpPr>
        <p:spPr bwMode="auto">
          <a:xfrm>
            <a:off x="323850" y="1125538"/>
            <a:ext cx="8497888" cy="581025"/>
          </a:xfrm>
          <a:prstGeom prst="rect">
            <a:avLst/>
          </a:prstGeom>
          <a:noFill/>
          <a:ln w="12700" algn="ctr">
            <a:noFill/>
            <a:miter lim="800000"/>
            <a:headEnd/>
            <a:tailEnd/>
          </a:ln>
          <a:effectLst/>
        </p:spPr>
        <p:txBody>
          <a:bodyPr lIns="0" anchor="b">
            <a:spAutoFit/>
          </a:bodyPr>
          <a:lstStyle/>
          <a:p>
            <a:pPr>
              <a:spcBef>
                <a:spcPct val="50000"/>
              </a:spcBef>
            </a:pPr>
            <a:r>
              <a:rPr lang="es-AR" sz="1600"/>
              <a:t>En la siguiente tabla se observan los cortes desde enero a agosto de 2009 con el respectivo ahorro en tiempo y producción. </a:t>
            </a:r>
            <a:endParaRPr lang="en-US" sz="1600"/>
          </a:p>
        </p:txBody>
      </p:sp>
      <p:sp>
        <p:nvSpPr>
          <p:cNvPr id="149509" name="AutoShape 5">
            <a:hlinkClick r:id="rId3" action="ppaction://hlinksldjump" highlightClick="1"/>
          </p:cNvPr>
          <p:cNvSpPr>
            <a:spLocks noChangeArrowheads="1"/>
          </p:cNvSpPr>
          <p:nvPr/>
        </p:nvSpPr>
        <p:spPr bwMode="auto">
          <a:xfrm>
            <a:off x="8570913" y="4195763"/>
            <a:ext cx="431800" cy="215900"/>
          </a:xfrm>
          <a:prstGeom prst="actionButtonForwardNext">
            <a:avLst/>
          </a:prstGeom>
          <a:solidFill>
            <a:schemeClr val="accent1"/>
          </a:solidFill>
          <a:ln w="12700">
            <a:noFill/>
            <a:miter lim="800000"/>
            <a:headEnd/>
            <a:tailEnd/>
          </a:ln>
          <a:effectLst/>
        </p:spPr>
        <p:txBody>
          <a:bodyPr wrap="none" lIns="0" anchor="ctr">
            <a:spAutoFit/>
          </a:bodyPr>
          <a:lstStyle/>
          <a:p>
            <a:endParaRPr lang="es-ES"/>
          </a:p>
        </p:txBody>
      </p:sp>
    </p:spTree>
  </p:cSld>
  <p:clrMapOvr>
    <a:masterClrMapping/>
  </p:clrMapOvr>
  <p:transition advTm="52812"/>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r>
              <a:rPr lang="es-AR" smtClean="0"/>
              <a:t>Control Integral del Sistema Eléctrico</a:t>
            </a:r>
            <a:endParaRPr lang="en-US" smtClean="0"/>
          </a:p>
        </p:txBody>
      </p:sp>
      <p:sp>
        <p:nvSpPr>
          <p:cNvPr id="150531" name="Rectangle 3"/>
          <p:cNvSpPr>
            <a:spLocks noChangeArrowheads="1"/>
          </p:cNvSpPr>
          <p:nvPr/>
        </p:nvSpPr>
        <p:spPr bwMode="auto">
          <a:xfrm>
            <a:off x="179388" y="1501775"/>
            <a:ext cx="8208962" cy="4267200"/>
          </a:xfrm>
          <a:prstGeom prst="rect">
            <a:avLst/>
          </a:prstGeom>
          <a:noFill/>
          <a:ln w="12700" algn="ctr">
            <a:noFill/>
            <a:miter lim="800000"/>
            <a:headEnd/>
            <a:tailEnd/>
          </a:ln>
          <a:effectLst/>
        </p:spPr>
        <p:txBody>
          <a:bodyPr lIns="0" tIns="0" bIns="0" anchor="ctr">
            <a:spAutoFit/>
          </a:bodyPr>
          <a:lstStyle/>
          <a:p>
            <a:pPr>
              <a:tabLst>
                <a:tab pos="581025" algn="l"/>
              </a:tabLst>
            </a:pPr>
            <a:r>
              <a:rPr lang="es-AR" sz="2000" b="1" u="sng">
                <a:solidFill>
                  <a:schemeClr val="tx1"/>
                </a:solidFill>
                <a:latin typeface="Times New Roman" pitchFamily="18" charset="0"/>
              </a:rPr>
              <a:t>SECTORIZACION AUTOMATICA DE LINEAS</a:t>
            </a:r>
          </a:p>
          <a:p>
            <a:pPr>
              <a:tabLst>
                <a:tab pos="581025" algn="l"/>
              </a:tabLst>
            </a:pPr>
            <a:endParaRPr lang="en-US" sz="2000" b="1">
              <a:solidFill>
                <a:schemeClr val="tx1"/>
              </a:solidFill>
              <a:latin typeface="Times New Roman" pitchFamily="18" charset="0"/>
            </a:endParaRPr>
          </a:p>
          <a:p>
            <a:pPr>
              <a:tabLst>
                <a:tab pos="581025" algn="l"/>
              </a:tabLst>
            </a:pPr>
            <a:r>
              <a:rPr lang="es-ES" sz="2000">
                <a:solidFill>
                  <a:schemeClr val="tx1"/>
                </a:solidFill>
                <a:latin typeface="Times New Roman" pitchFamily="18" charset="0"/>
              </a:rPr>
              <a:t>Mejorar la operación de sectorización automática de líneas, a través de equipamiento de maniobra y protección. </a:t>
            </a:r>
          </a:p>
          <a:p>
            <a:pPr>
              <a:tabLst>
                <a:tab pos="581025" algn="l"/>
              </a:tabLst>
            </a:pPr>
            <a:endParaRPr lang="es-ES" sz="2000">
              <a:solidFill>
                <a:schemeClr val="tx1"/>
              </a:solidFill>
              <a:latin typeface="Times New Roman" pitchFamily="18" charset="0"/>
            </a:endParaRPr>
          </a:p>
          <a:p>
            <a:pPr>
              <a:tabLst>
                <a:tab pos="581025" algn="l"/>
              </a:tabLst>
            </a:pPr>
            <a:endParaRPr lang="es-ES" sz="2000">
              <a:solidFill>
                <a:schemeClr val="tx1"/>
              </a:solidFill>
              <a:latin typeface="Times New Roman" pitchFamily="18" charset="0"/>
            </a:endParaRPr>
          </a:p>
          <a:p>
            <a:pPr>
              <a:tabLst>
                <a:tab pos="581025" algn="l"/>
              </a:tabLst>
            </a:pPr>
            <a:r>
              <a:rPr lang="es-ES" sz="2000" b="1" u="sng">
                <a:solidFill>
                  <a:schemeClr val="tx1"/>
                </a:solidFill>
                <a:latin typeface="Times New Roman" pitchFamily="18" charset="0"/>
              </a:rPr>
              <a:t>Beneficios:</a:t>
            </a:r>
            <a:r>
              <a:rPr lang="es-ES" sz="2000" b="1">
                <a:solidFill>
                  <a:schemeClr val="tx1"/>
                </a:solidFill>
                <a:latin typeface="Times New Roman" pitchFamily="18" charset="0"/>
              </a:rPr>
              <a:t> </a:t>
            </a:r>
          </a:p>
          <a:p>
            <a:pPr>
              <a:tabLst>
                <a:tab pos="581025" algn="l"/>
              </a:tabLst>
            </a:pPr>
            <a:endParaRPr lang="en-US" sz="2000" b="1">
              <a:solidFill>
                <a:schemeClr val="tx1"/>
              </a:solidFill>
              <a:latin typeface="Times New Roman" pitchFamily="18" charset="0"/>
            </a:endParaRPr>
          </a:p>
          <a:p>
            <a:pPr>
              <a:buFontTx/>
              <a:buChar char="•"/>
              <a:tabLst>
                <a:tab pos="581025" algn="l"/>
              </a:tabLst>
            </a:pPr>
            <a:r>
              <a:rPr lang="es-ES" sz="2000" b="1">
                <a:solidFill>
                  <a:schemeClr val="tx1"/>
                </a:solidFill>
                <a:latin typeface="Times New Roman" pitchFamily="18" charset="0"/>
              </a:rPr>
              <a:t>  </a:t>
            </a:r>
            <a:r>
              <a:rPr lang="es-ES" sz="2000">
                <a:solidFill>
                  <a:schemeClr val="tx1"/>
                </a:solidFill>
                <a:latin typeface="Times New Roman" pitchFamily="18" charset="0"/>
              </a:rPr>
              <a:t>Disminuir las pérdidas de producción</a:t>
            </a:r>
          </a:p>
          <a:p>
            <a:pPr>
              <a:buFontTx/>
              <a:buChar char="•"/>
              <a:tabLst>
                <a:tab pos="581025" algn="l"/>
              </a:tabLst>
            </a:pPr>
            <a:r>
              <a:rPr lang="es-ES" sz="2000">
                <a:solidFill>
                  <a:schemeClr val="tx1"/>
                </a:solidFill>
                <a:latin typeface="Times New Roman" pitchFamily="18" charset="0"/>
              </a:rPr>
              <a:t>  Acotar los sectores con fallas</a:t>
            </a:r>
          </a:p>
          <a:p>
            <a:pPr>
              <a:buFontTx/>
              <a:buChar char="•"/>
              <a:tabLst>
                <a:tab pos="581025" algn="l"/>
              </a:tabLst>
            </a:pPr>
            <a:r>
              <a:rPr lang="es-ES" sz="2000">
                <a:solidFill>
                  <a:schemeClr val="tx1"/>
                </a:solidFill>
                <a:latin typeface="Times New Roman" pitchFamily="18" charset="0"/>
              </a:rPr>
              <a:t>  Posibilidad de comando remoto de equipamiento </a:t>
            </a:r>
          </a:p>
          <a:p>
            <a:pPr>
              <a:tabLst>
                <a:tab pos="581025" algn="l"/>
              </a:tabLst>
            </a:pPr>
            <a:r>
              <a:rPr lang="es-ES" sz="2000">
                <a:solidFill>
                  <a:schemeClr val="tx1"/>
                </a:solidFill>
                <a:latin typeface="Times New Roman" pitchFamily="18" charset="0"/>
              </a:rPr>
              <a:t>   Apertura y cierre</a:t>
            </a:r>
          </a:p>
          <a:p>
            <a:pPr>
              <a:tabLst>
                <a:tab pos="581025" algn="l"/>
              </a:tabLst>
            </a:pPr>
            <a:endParaRPr lang="es-AR" sz="2000">
              <a:solidFill>
                <a:schemeClr val="tx1"/>
              </a:solidFill>
              <a:latin typeface="Times New Roman" pitchFamily="18" charset="0"/>
            </a:endParaRPr>
          </a:p>
          <a:p>
            <a:pPr>
              <a:tabLst>
                <a:tab pos="581025" algn="l"/>
              </a:tabLst>
            </a:pPr>
            <a:endParaRPr lang="en-US" sz="2000">
              <a:solidFill>
                <a:schemeClr val="tx1"/>
              </a:solidFill>
              <a:latin typeface="Times New Roman" pitchFamily="18" charset="0"/>
            </a:endParaRPr>
          </a:p>
        </p:txBody>
      </p:sp>
      <p:pic>
        <p:nvPicPr>
          <p:cNvPr id="150532" name="Picture 4"/>
          <p:cNvPicPr>
            <a:picLocks noChangeAspect="1" noChangeArrowheads="1"/>
          </p:cNvPicPr>
          <p:nvPr/>
        </p:nvPicPr>
        <p:blipFill>
          <a:blip r:embed="rId3"/>
          <a:srcRect/>
          <a:stretch>
            <a:fillRect/>
          </a:stretch>
        </p:blipFill>
        <p:spPr bwMode="auto">
          <a:xfrm>
            <a:off x="6389688" y="3644900"/>
            <a:ext cx="2520950" cy="2808288"/>
          </a:xfrm>
          <a:prstGeom prst="rect">
            <a:avLst/>
          </a:prstGeom>
          <a:noFill/>
        </p:spPr>
      </p:pic>
    </p:spTree>
  </p:cSld>
  <p:clrMapOvr>
    <a:masterClrMapping/>
  </p:clrMapOvr>
  <p:transition advTm="65344"/>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r>
              <a:rPr lang="es-AR" smtClean="0"/>
              <a:t>Aplicación del sistema de sectorización automática</a:t>
            </a:r>
            <a:endParaRPr lang="en-US" smtClean="0"/>
          </a:p>
        </p:txBody>
      </p:sp>
      <p:pic>
        <p:nvPicPr>
          <p:cNvPr id="152579" name="Picture 3"/>
          <p:cNvPicPr>
            <a:picLocks noChangeAspect="1" noChangeArrowheads="1"/>
          </p:cNvPicPr>
          <p:nvPr/>
        </p:nvPicPr>
        <p:blipFill>
          <a:blip r:embed="rId2"/>
          <a:srcRect/>
          <a:stretch>
            <a:fillRect/>
          </a:stretch>
        </p:blipFill>
        <p:spPr bwMode="auto">
          <a:xfrm>
            <a:off x="3924300" y="1052513"/>
            <a:ext cx="2314575" cy="3971925"/>
          </a:xfrm>
          <a:prstGeom prst="rect">
            <a:avLst/>
          </a:prstGeom>
          <a:noFill/>
        </p:spPr>
      </p:pic>
      <p:pic>
        <p:nvPicPr>
          <p:cNvPr id="152580" name="Picture 4"/>
          <p:cNvPicPr>
            <a:picLocks noChangeAspect="1" noChangeArrowheads="1"/>
          </p:cNvPicPr>
          <p:nvPr/>
        </p:nvPicPr>
        <p:blipFill>
          <a:blip r:embed="rId3"/>
          <a:srcRect/>
          <a:stretch>
            <a:fillRect/>
          </a:stretch>
        </p:blipFill>
        <p:spPr bwMode="auto">
          <a:xfrm>
            <a:off x="4211638" y="5084763"/>
            <a:ext cx="1579562" cy="1204912"/>
          </a:xfrm>
          <a:prstGeom prst="rect">
            <a:avLst/>
          </a:prstGeom>
          <a:noFill/>
        </p:spPr>
      </p:pic>
      <p:pic>
        <p:nvPicPr>
          <p:cNvPr id="152581" name="Picture 5"/>
          <p:cNvPicPr>
            <a:picLocks noChangeAspect="1" noChangeArrowheads="1"/>
          </p:cNvPicPr>
          <p:nvPr/>
        </p:nvPicPr>
        <p:blipFill>
          <a:blip r:embed="rId4"/>
          <a:srcRect/>
          <a:stretch>
            <a:fillRect/>
          </a:stretch>
        </p:blipFill>
        <p:spPr bwMode="auto">
          <a:xfrm>
            <a:off x="6403975" y="1844675"/>
            <a:ext cx="2486025" cy="3889375"/>
          </a:xfrm>
          <a:prstGeom prst="rect">
            <a:avLst/>
          </a:prstGeom>
          <a:noFill/>
        </p:spPr>
      </p:pic>
      <p:pic>
        <p:nvPicPr>
          <p:cNvPr id="152582" name="Picture 6"/>
          <p:cNvPicPr>
            <a:picLocks noChangeAspect="1" noChangeArrowheads="1"/>
          </p:cNvPicPr>
          <p:nvPr/>
        </p:nvPicPr>
        <p:blipFill>
          <a:blip r:embed="rId5"/>
          <a:srcRect/>
          <a:stretch>
            <a:fillRect/>
          </a:stretch>
        </p:blipFill>
        <p:spPr bwMode="auto">
          <a:xfrm>
            <a:off x="117475" y="1412875"/>
            <a:ext cx="3765550" cy="4608513"/>
          </a:xfrm>
          <a:prstGeom prst="rect">
            <a:avLst/>
          </a:prstGeom>
          <a:noFill/>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02" name="Group 2"/>
          <p:cNvGrpSpPr>
            <a:grpSpLocks/>
          </p:cNvGrpSpPr>
          <p:nvPr/>
        </p:nvGrpSpPr>
        <p:grpSpPr bwMode="auto">
          <a:xfrm>
            <a:off x="1187450" y="879475"/>
            <a:ext cx="7693025" cy="5286375"/>
            <a:chOff x="748" y="527"/>
            <a:chExt cx="4846" cy="3330"/>
          </a:xfrm>
        </p:grpSpPr>
        <p:grpSp>
          <p:nvGrpSpPr>
            <p:cNvPr id="153603" name="Group 3"/>
            <p:cNvGrpSpPr>
              <a:grpSpLocks/>
            </p:cNvGrpSpPr>
            <p:nvPr/>
          </p:nvGrpSpPr>
          <p:grpSpPr bwMode="auto">
            <a:xfrm>
              <a:off x="748" y="527"/>
              <a:ext cx="4846" cy="3330"/>
              <a:chOff x="748" y="527"/>
              <a:chExt cx="4846" cy="3330"/>
            </a:xfrm>
          </p:grpSpPr>
          <p:pic>
            <p:nvPicPr>
              <p:cNvPr id="153604" name="Picture 4"/>
              <p:cNvPicPr>
                <a:picLocks noChangeAspect="1" noChangeArrowheads="1"/>
              </p:cNvPicPr>
              <p:nvPr/>
            </p:nvPicPr>
            <p:blipFill>
              <a:blip r:embed="rId3"/>
              <a:srcRect/>
              <a:stretch>
                <a:fillRect/>
              </a:stretch>
            </p:blipFill>
            <p:spPr bwMode="auto">
              <a:xfrm>
                <a:off x="748" y="527"/>
                <a:ext cx="4249" cy="3330"/>
              </a:xfrm>
              <a:prstGeom prst="rect">
                <a:avLst/>
              </a:prstGeom>
              <a:noFill/>
            </p:spPr>
          </p:pic>
          <p:sp>
            <p:nvSpPr>
              <p:cNvPr id="153605" name="Text Box 5"/>
              <p:cNvSpPr txBox="1">
                <a:spLocks noChangeArrowheads="1"/>
              </p:cNvSpPr>
              <p:nvPr/>
            </p:nvSpPr>
            <p:spPr bwMode="auto">
              <a:xfrm>
                <a:off x="3099" y="3231"/>
                <a:ext cx="2495" cy="192"/>
              </a:xfrm>
              <a:prstGeom prst="rect">
                <a:avLst/>
              </a:prstGeom>
              <a:noFill/>
              <a:ln w="12700" algn="ctr">
                <a:noFill/>
                <a:miter lim="800000"/>
                <a:headEnd/>
                <a:tailEnd/>
              </a:ln>
              <a:effectLst/>
            </p:spPr>
            <p:txBody>
              <a:bodyPr lIns="0" anchor="b">
                <a:spAutoFit/>
              </a:bodyPr>
              <a:lstStyle/>
              <a:p>
                <a:pPr>
                  <a:spcBef>
                    <a:spcPct val="50000"/>
                  </a:spcBef>
                </a:pPr>
                <a:endParaRPr lang="en-US" sz="1400">
                  <a:solidFill>
                    <a:schemeClr val="tx1"/>
                  </a:solidFill>
                </a:endParaRPr>
              </a:p>
            </p:txBody>
          </p:sp>
        </p:grpSp>
        <p:sp>
          <p:nvSpPr>
            <p:cNvPr id="153606" name="Rectangle 6"/>
            <p:cNvSpPr>
              <a:spLocks noChangeArrowheads="1"/>
            </p:cNvSpPr>
            <p:nvPr/>
          </p:nvSpPr>
          <p:spPr bwMode="auto">
            <a:xfrm>
              <a:off x="2971" y="2160"/>
              <a:ext cx="181" cy="136"/>
            </a:xfrm>
            <a:prstGeom prst="rect">
              <a:avLst/>
            </a:prstGeom>
            <a:solidFill>
              <a:srgbClr val="0000FF"/>
            </a:solidFill>
            <a:ln w="12700" algn="ctr">
              <a:noFill/>
              <a:miter lim="800000"/>
              <a:headEnd/>
              <a:tailEnd/>
            </a:ln>
            <a:effectLst/>
          </p:spPr>
          <p:txBody>
            <a:bodyPr wrap="none" lIns="0" anchor="ctr">
              <a:spAutoFit/>
            </a:bodyPr>
            <a:lstStyle/>
            <a:p>
              <a:endParaRPr lang="es-ES"/>
            </a:p>
          </p:txBody>
        </p:sp>
        <p:sp>
          <p:nvSpPr>
            <p:cNvPr id="153607" name="Text Box 7"/>
            <p:cNvSpPr txBox="1">
              <a:spLocks noChangeArrowheads="1"/>
            </p:cNvSpPr>
            <p:nvPr/>
          </p:nvSpPr>
          <p:spPr bwMode="auto">
            <a:xfrm>
              <a:off x="2699" y="1907"/>
              <a:ext cx="589" cy="162"/>
            </a:xfrm>
            <a:prstGeom prst="rect">
              <a:avLst/>
            </a:prstGeom>
            <a:noFill/>
            <a:ln w="12700" algn="ctr">
              <a:solidFill>
                <a:schemeClr val="tx1"/>
              </a:solidFill>
              <a:miter lim="800000"/>
              <a:headEnd/>
              <a:tailEnd/>
            </a:ln>
            <a:effectLst/>
          </p:spPr>
          <p:txBody>
            <a:bodyPr lIns="0" anchor="b">
              <a:spAutoFit/>
            </a:bodyPr>
            <a:lstStyle/>
            <a:p>
              <a:pPr>
                <a:spcBef>
                  <a:spcPct val="50000"/>
                </a:spcBef>
              </a:pPr>
              <a:r>
                <a:rPr lang="es-MX" sz="1000">
                  <a:solidFill>
                    <a:schemeClr val="tx1"/>
                  </a:solidFill>
                </a:rPr>
                <a:t>Reconectador </a:t>
              </a:r>
              <a:endParaRPr lang="en-US" sz="1000">
                <a:solidFill>
                  <a:schemeClr val="tx1"/>
                </a:solidFill>
              </a:endParaRPr>
            </a:p>
          </p:txBody>
        </p:sp>
        <p:sp>
          <p:nvSpPr>
            <p:cNvPr id="153608" name="Line 8"/>
            <p:cNvSpPr>
              <a:spLocks noChangeShapeType="1"/>
            </p:cNvSpPr>
            <p:nvPr/>
          </p:nvSpPr>
          <p:spPr bwMode="auto">
            <a:xfrm>
              <a:off x="2789" y="2069"/>
              <a:ext cx="182" cy="91"/>
            </a:xfrm>
            <a:prstGeom prst="line">
              <a:avLst/>
            </a:prstGeom>
            <a:noFill/>
            <a:ln w="12700">
              <a:solidFill>
                <a:schemeClr val="tx1"/>
              </a:solidFill>
              <a:round/>
              <a:headEnd/>
              <a:tailEnd type="triangle" w="med" len="med"/>
            </a:ln>
            <a:effectLst/>
          </p:spPr>
          <p:txBody>
            <a:bodyPr lIns="0" anchor="b">
              <a:spAutoFit/>
            </a:bodyPr>
            <a:lstStyle/>
            <a:p>
              <a:endParaRPr lang="es-ES"/>
            </a:p>
          </p:txBody>
        </p:sp>
      </p:grpSp>
      <p:grpSp>
        <p:nvGrpSpPr>
          <p:cNvPr id="153609" name="Group 9"/>
          <p:cNvGrpSpPr>
            <a:grpSpLocks/>
          </p:cNvGrpSpPr>
          <p:nvPr/>
        </p:nvGrpSpPr>
        <p:grpSpPr bwMode="auto">
          <a:xfrm>
            <a:off x="1187450" y="908050"/>
            <a:ext cx="7685088" cy="5286375"/>
            <a:chOff x="476" y="527"/>
            <a:chExt cx="4841" cy="3330"/>
          </a:xfrm>
        </p:grpSpPr>
        <p:pic>
          <p:nvPicPr>
            <p:cNvPr id="153610" name="Picture 10"/>
            <p:cNvPicPr>
              <a:picLocks noChangeAspect="1" noChangeArrowheads="1"/>
            </p:cNvPicPr>
            <p:nvPr/>
          </p:nvPicPr>
          <p:blipFill>
            <a:blip r:embed="rId4"/>
            <a:srcRect/>
            <a:stretch>
              <a:fillRect/>
            </a:stretch>
          </p:blipFill>
          <p:spPr bwMode="auto">
            <a:xfrm>
              <a:off x="476" y="527"/>
              <a:ext cx="4841" cy="3330"/>
            </a:xfrm>
            <a:prstGeom prst="rect">
              <a:avLst/>
            </a:prstGeom>
            <a:noFill/>
          </p:spPr>
        </p:pic>
        <p:sp>
          <p:nvSpPr>
            <p:cNvPr id="153611" name="Rectangle 11"/>
            <p:cNvSpPr>
              <a:spLocks noChangeArrowheads="1"/>
            </p:cNvSpPr>
            <p:nvPr/>
          </p:nvSpPr>
          <p:spPr bwMode="auto">
            <a:xfrm>
              <a:off x="2835" y="2160"/>
              <a:ext cx="181" cy="136"/>
            </a:xfrm>
            <a:prstGeom prst="rect">
              <a:avLst/>
            </a:prstGeom>
            <a:solidFill>
              <a:srgbClr val="0000FF"/>
            </a:solidFill>
            <a:ln w="12700" algn="ctr">
              <a:noFill/>
              <a:miter lim="800000"/>
              <a:headEnd/>
              <a:tailEnd/>
            </a:ln>
            <a:effectLst/>
          </p:spPr>
          <p:txBody>
            <a:bodyPr wrap="none" lIns="0" anchor="ctr">
              <a:spAutoFit/>
            </a:bodyPr>
            <a:lstStyle/>
            <a:p>
              <a:endParaRPr lang="es-ES"/>
            </a:p>
          </p:txBody>
        </p:sp>
        <p:sp>
          <p:nvSpPr>
            <p:cNvPr id="153612" name="Text Box 12"/>
            <p:cNvSpPr txBox="1">
              <a:spLocks noChangeArrowheads="1"/>
            </p:cNvSpPr>
            <p:nvPr/>
          </p:nvSpPr>
          <p:spPr bwMode="auto">
            <a:xfrm>
              <a:off x="2699" y="1907"/>
              <a:ext cx="589" cy="162"/>
            </a:xfrm>
            <a:prstGeom prst="rect">
              <a:avLst/>
            </a:prstGeom>
            <a:noFill/>
            <a:ln w="12700" algn="ctr">
              <a:solidFill>
                <a:schemeClr val="tx1"/>
              </a:solidFill>
              <a:miter lim="800000"/>
              <a:headEnd/>
              <a:tailEnd/>
            </a:ln>
            <a:effectLst/>
          </p:spPr>
          <p:txBody>
            <a:bodyPr lIns="0" anchor="b">
              <a:spAutoFit/>
            </a:bodyPr>
            <a:lstStyle/>
            <a:p>
              <a:pPr>
                <a:spcBef>
                  <a:spcPct val="50000"/>
                </a:spcBef>
              </a:pPr>
              <a:r>
                <a:rPr lang="es-MX" sz="1000">
                  <a:solidFill>
                    <a:schemeClr val="tx1"/>
                  </a:solidFill>
                </a:rPr>
                <a:t>Reconectador </a:t>
              </a:r>
              <a:endParaRPr lang="en-US" sz="1000">
                <a:solidFill>
                  <a:schemeClr val="tx1"/>
                </a:solidFill>
              </a:endParaRPr>
            </a:p>
          </p:txBody>
        </p:sp>
        <p:sp>
          <p:nvSpPr>
            <p:cNvPr id="153613" name="Line 13"/>
            <p:cNvSpPr>
              <a:spLocks noChangeShapeType="1"/>
            </p:cNvSpPr>
            <p:nvPr/>
          </p:nvSpPr>
          <p:spPr bwMode="auto">
            <a:xfrm>
              <a:off x="2789" y="2069"/>
              <a:ext cx="182" cy="91"/>
            </a:xfrm>
            <a:prstGeom prst="line">
              <a:avLst/>
            </a:prstGeom>
            <a:noFill/>
            <a:ln w="12700">
              <a:solidFill>
                <a:schemeClr val="tx1"/>
              </a:solidFill>
              <a:round/>
              <a:headEnd/>
              <a:tailEnd type="triangle" w="med" len="med"/>
            </a:ln>
            <a:effectLst/>
          </p:spPr>
          <p:txBody>
            <a:bodyPr lIns="0" anchor="b">
              <a:spAutoFit/>
            </a:bodyPr>
            <a:lstStyle/>
            <a:p>
              <a:endParaRPr lang="es-ES"/>
            </a:p>
          </p:txBody>
        </p:sp>
      </p:grpSp>
      <p:sp>
        <p:nvSpPr>
          <p:cNvPr id="153614" name="Rectangle 14"/>
          <p:cNvSpPr>
            <a:spLocks noGrp="1" noChangeArrowheads="1"/>
          </p:cNvSpPr>
          <p:nvPr>
            <p:ph type="title"/>
          </p:nvPr>
        </p:nvSpPr>
        <p:spPr/>
        <p:txBody>
          <a:bodyPr/>
          <a:lstStyle/>
          <a:p>
            <a:r>
              <a:rPr lang="es-AR" smtClean="0"/>
              <a:t>Aplicación del sistema de sectorización automática</a:t>
            </a:r>
            <a:endParaRPr lang="en-US" smtClean="0"/>
          </a:p>
        </p:txBody>
      </p:sp>
      <p:sp>
        <p:nvSpPr>
          <p:cNvPr id="153615" name="Rectangle 15"/>
          <p:cNvSpPr>
            <a:spLocks noChangeArrowheads="1"/>
          </p:cNvSpPr>
          <p:nvPr/>
        </p:nvSpPr>
        <p:spPr bwMode="auto">
          <a:xfrm>
            <a:off x="4643438" y="3429000"/>
            <a:ext cx="360362" cy="215900"/>
          </a:xfrm>
          <a:prstGeom prst="rect">
            <a:avLst/>
          </a:prstGeom>
          <a:noFill/>
          <a:ln w="12700" algn="ctr">
            <a:noFill/>
            <a:miter lim="800000"/>
            <a:headEnd/>
            <a:tailEnd/>
          </a:ln>
          <a:effectLst/>
        </p:spPr>
        <p:txBody>
          <a:bodyPr lIns="0" anchor="ctr">
            <a:spAutoFit/>
          </a:bodyPr>
          <a:lstStyle/>
          <a:p>
            <a:endParaRPr lang="es-ES"/>
          </a:p>
        </p:txBody>
      </p:sp>
    </p:spTree>
    <p:custDataLst>
      <p:tags r:id="rId1"/>
    </p:custDataLst>
  </p:cSld>
  <p:clrMapOvr>
    <a:masterClrMapping/>
  </p:clrMapOvr>
  <p:transition advTm="7501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53609"/>
                                        </p:tgtEl>
                                        <p:attrNameLst>
                                          <p:attrName>style.visibility</p:attrName>
                                        </p:attrNameLst>
                                      </p:cBhvr>
                                      <p:to>
                                        <p:strVal val="visible"/>
                                      </p:to>
                                    </p:set>
                                    <p:animEffect transition="in" filter="dissolve">
                                      <p:cBhvr>
                                        <p:cTn id="7" dur="500"/>
                                        <p:tgtEl>
                                          <p:spTgt spid="1536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4626" name="Rectangle 2"/>
          <p:cNvSpPr>
            <a:spLocks noGrp="1" noChangeArrowheads="1"/>
          </p:cNvSpPr>
          <p:nvPr>
            <p:ph type="title" idx="4294967295"/>
          </p:nvPr>
        </p:nvSpPr>
        <p:spPr/>
        <p:txBody>
          <a:bodyPr/>
          <a:lstStyle/>
          <a:p>
            <a:pPr eaLnBrk="1" hangingPunct="1"/>
            <a:r>
              <a:rPr lang="en-US" smtClean="0"/>
              <a:t>Gestión de mejoras operativas</a:t>
            </a:r>
            <a:endParaRPr lang="es-AR" smtClean="0"/>
          </a:p>
        </p:txBody>
      </p:sp>
      <p:sp>
        <p:nvSpPr>
          <p:cNvPr id="154627" name="Rectangle 5"/>
          <p:cNvSpPr>
            <a:spLocks noChangeArrowheads="1"/>
          </p:cNvSpPr>
          <p:nvPr/>
        </p:nvSpPr>
        <p:spPr bwMode="auto">
          <a:xfrm>
            <a:off x="2124075" y="1412875"/>
            <a:ext cx="4329113" cy="315913"/>
          </a:xfrm>
          <a:prstGeom prst="rect">
            <a:avLst/>
          </a:prstGeom>
          <a:noFill/>
          <a:ln w="9525">
            <a:noFill/>
            <a:miter lim="800000"/>
            <a:headEnd/>
            <a:tailEnd/>
          </a:ln>
        </p:spPr>
        <p:txBody>
          <a:bodyPr lIns="0" tIns="0" rIns="0" bIns="0"/>
          <a:lstStyle/>
          <a:p>
            <a:pPr eaLnBrk="0" hangingPunct="0">
              <a:lnSpc>
                <a:spcPct val="120000"/>
              </a:lnSpc>
              <a:spcBef>
                <a:spcPct val="50000"/>
              </a:spcBef>
              <a:buClr>
                <a:schemeClr val="accent1"/>
              </a:buClr>
              <a:buSzPct val="110000"/>
              <a:buFont typeface="Arial" charset="0"/>
              <a:buNone/>
            </a:pPr>
            <a:r>
              <a:rPr lang="en-US" sz="2100">
                <a:solidFill>
                  <a:schemeClr val="hlink"/>
                </a:solidFill>
              </a:rPr>
              <a:t>Acciones para mejorar producción</a:t>
            </a:r>
          </a:p>
        </p:txBody>
      </p:sp>
      <p:sp>
        <p:nvSpPr>
          <p:cNvPr id="154628" name="Rectangle 7"/>
          <p:cNvSpPr>
            <a:spLocks noChangeArrowheads="1"/>
          </p:cNvSpPr>
          <p:nvPr/>
        </p:nvSpPr>
        <p:spPr bwMode="auto">
          <a:xfrm>
            <a:off x="2124075" y="1989138"/>
            <a:ext cx="4616450" cy="2303462"/>
          </a:xfrm>
          <a:prstGeom prst="rect">
            <a:avLst/>
          </a:prstGeom>
          <a:noFill/>
          <a:ln w="9525">
            <a:noFill/>
            <a:miter lim="800000"/>
            <a:headEnd/>
            <a:tailEnd/>
          </a:ln>
        </p:spPr>
        <p:txBody>
          <a:bodyPr lIns="0" tIns="0" rIns="0" bIns="0"/>
          <a:lstStyle/>
          <a:p>
            <a:pPr marL="495300" indent="-495300" eaLnBrk="0" hangingPunct="0">
              <a:lnSpc>
                <a:spcPct val="120000"/>
              </a:lnSpc>
              <a:spcBef>
                <a:spcPct val="50000"/>
              </a:spcBef>
              <a:buClr>
                <a:schemeClr val="accent1"/>
              </a:buClr>
              <a:buSzPct val="110000"/>
              <a:buFont typeface="Arial" charset="0"/>
              <a:buNone/>
            </a:pPr>
            <a:r>
              <a:rPr lang="en-US" sz="1800">
                <a:solidFill>
                  <a:schemeClr val="tx1"/>
                </a:solidFill>
              </a:rPr>
              <a:t>	Plan de reducción de pérdidas</a:t>
            </a:r>
          </a:p>
          <a:p>
            <a:pPr marL="495300" indent="-495300" eaLnBrk="0" hangingPunct="0">
              <a:lnSpc>
                <a:spcPct val="120000"/>
              </a:lnSpc>
              <a:spcBef>
                <a:spcPct val="50000"/>
              </a:spcBef>
              <a:buClr>
                <a:schemeClr val="accent1"/>
              </a:buClr>
              <a:buSzPct val="110000"/>
              <a:buFont typeface="Arial" charset="0"/>
              <a:buNone/>
            </a:pPr>
            <a:r>
              <a:rPr lang="en-US" sz="1800">
                <a:solidFill>
                  <a:schemeClr val="tx1"/>
                </a:solidFill>
              </a:rPr>
              <a:t>	Lanzamiento de proyecto de optimización de pozos (IR) </a:t>
            </a:r>
          </a:p>
          <a:p>
            <a:pPr marL="495300" indent="-495300" eaLnBrk="0" hangingPunct="0">
              <a:lnSpc>
                <a:spcPct val="120000"/>
              </a:lnSpc>
              <a:spcBef>
                <a:spcPct val="50000"/>
              </a:spcBef>
              <a:buClr>
                <a:schemeClr val="accent1"/>
              </a:buClr>
              <a:buSzPct val="110000"/>
              <a:buFont typeface="Arial" charset="0"/>
              <a:buAutoNum type="arabicPeriod"/>
            </a:pPr>
            <a:endParaRPr lang="es-AR" sz="1800">
              <a:solidFill>
                <a:schemeClr val="tx1"/>
              </a:solidFill>
            </a:endParaRPr>
          </a:p>
          <a:p>
            <a:pPr marL="495300" indent="-495300" eaLnBrk="0" hangingPunct="0">
              <a:lnSpc>
                <a:spcPct val="120000"/>
              </a:lnSpc>
              <a:spcBef>
                <a:spcPct val="50000"/>
              </a:spcBef>
              <a:buClr>
                <a:schemeClr val="accent1"/>
              </a:buClr>
              <a:buSzPct val="110000"/>
              <a:buFont typeface="Arial" charset="0"/>
              <a:buAutoNum type="arabicPeriod"/>
            </a:pPr>
            <a:endParaRPr lang="en-US" sz="1800">
              <a:solidFill>
                <a:schemeClr val="tx1"/>
              </a:solidFill>
            </a:endParaRPr>
          </a:p>
          <a:p>
            <a:pPr marL="495300" indent="-495300" eaLnBrk="0" hangingPunct="0">
              <a:lnSpc>
                <a:spcPct val="120000"/>
              </a:lnSpc>
              <a:spcBef>
                <a:spcPct val="50000"/>
              </a:spcBef>
              <a:buClr>
                <a:schemeClr val="accent1"/>
              </a:buClr>
              <a:buSzPct val="110000"/>
              <a:buFont typeface="Arial" charset="0"/>
              <a:buNone/>
            </a:pPr>
            <a:r>
              <a:rPr lang="es-AR" sz="1800">
                <a:solidFill>
                  <a:schemeClr val="tx1"/>
                </a:solidFill>
              </a:rPr>
              <a:t>	Pozos marginales (ABC)</a:t>
            </a:r>
          </a:p>
          <a:p>
            <a:pPr marL="495300" indent="-495300" eaLnBrk="0" hangingPunct="0">
              <a:lnSpc>
                <a:spcPct val="120000"/>
              </a:lnSpc>
              <a:spcBef>
                <a:spcPct val="50000"/>
              </a:spcBef>
              <a:buClr>
                <a:schemeClr val="accent1"/>
              </a:buClr>
              <a:buSzPct val="110000"/>
              <a:buFont typeface="Arial" charset="0"/>
              <a:buNone/>
            </a:pPr>
            <a:r>
              <a:rPr lang="es-AR" sz="1800">
                <a:solidFill>
                  <a:schemeClr val="tx1"/>
                </a:solidFill>
              </a:rPr>
              <a:t>	Proyectos de eficiencia energética</a:t>
            </a:r>
          </a:p>
          <a:p>
            <a:pPr marL="495300" indent="-495300" eaLnBrk="0" hangingPunct="0">
              <a:lnSpc>
                <a:spcPct val="120000"/>
              </a:lnSpc>
              <a:spcBef>
                <a:spcPct val="50000"/>
              </a:spcBef>
              <a:buClr>
                <a:schemeClr val="accent1"/>
              </a:buClr>
              <a:buSzPct val="110000"/>
              <a:buFont typeface="Arial" charset="0"/>
              <a:buNone/>
            </a:pPr>
            <a:r>
              <a:rPr lang="es-AR" sz="1800">
                <a:solidFill>
                  <a:schemeClr val="tx1"/>
                </a:solidFill>
              </a:rPr>
              <a:t>	Planta de Gas en Media Presión </a:t>
            </a:r>
          </a:p>
          <a:p>
            <a:pPr marL="495300" indent="-495300" eaLnBrk="0" hangingPunct="0">
              <a:lnSpc>
                <a:spcPct val="120000"/>
              </a:lnSpc>
              <a:spcBef>
                <a:spcPct val="50000"/>
              </a:spcBef>
              <a:buClr>
                <a:schemeClr val="accent1"/>
              </a:buClr>
              <a:buSzPct val="110000"/>
              <a:buFont typeface="Arial" charset="0"/>
              <a:buNone/>
            </a:pPr>
            <a:r>
              <a:rPr lang="es-AR" sz="1800">
                <a:solidFill>
                  <a:schemeClr val="tx1"/>
                </a:solidFill>
              </a:rPr>
              <a:t>	Otros</a:t>
            </a:r>
            <a:endParaRPr lang="en-US" sz="1800">
              <a:solidFill>
                <a:schemeClr val="tx1"/>
              </a:solidFill>
            </a:endParaRPr>
          </a:p>
          <a:p>
            <a:pPr marL="495300" indent="-495300" eaLnBrk="0" hangingPunct="0">
              <a:lnSpc>
                <a:spcPct val="120000"/>
              </a:lnSpc>
              <a:spcBef>
                <a:spcPct val="50000"/>
              </a:spcBef>
              <a:buClr>
                <a:schemeClr val="accent1"/>
              </a:buClr>
              <a:buSzPct val="110000"/>
              <a:buFont typeface="Arial" charset="0"/>
              <a:buNone/>
            </a:pPr>
            <a:endParaRPr lang="es-AR" sz="1800">
              <a:solidFill>
                <a:schemeClr val="tx1"/>
              </a:solidFill>
            </a:endParaRPr>
          </a:p>
        </p:txBody>
      </p:sp>
      <p:sp>
        <p:nvSpPr>
          <p:cNvPr id="154629" name="Rectangle 5"/>
          <p:cNvSpPr>
            <a:spLocks noChangeArrowheads="1"/>
          </p:cNvSpPr>
          <p:nvPr/>
        </p:nvSpPr>
        <p:spPr bwMode="auto">
          <a:xfrm>
            <a:off x="2124075" y="3644900"/>
            <a:ext cx="5040313" cy="315913"/>
          </a:xfrm>
          <a:prstGeom prst="rect">
            <a:avLst/>
          </a:prstGeom>
          <a:noFill/>
          <a:ln w="9525">
            <a:noFill/>
            <a:miter lim="800000"/>
            <a:headEnd/>
            <a:tailEnd/>
          </a:ln>
        </p:spPr>
        <p:txBody>
          <a:bodyPr lIns="0" tIns="0" rIns="0" bIns="0"/>
          <a:lstStyle/>
          <a:p>
            <a:pPr eaLnBrk="0" hangingPunct="0">
              <a:lnSpc>
                <a:spcPct val="120000"/>
              </a:lnSpc>
              <a:spcBef>
                <a:spcPct val="50000"/>
              </a:spcBef>
              <a:buClr>
                <a:schemeClr val="accent1"/>
              </a:buClr>
              <a:buSzPct val="110000"/>
              <a:buFont typeface="Arial" charset="0"/>
              <a:buNone/>
            </a:pPr>
            <a:r>
              <a:rPr lang="en-US" sz="2100">
                <a:solidFill>
                  <a:schemeClr val="hlink"/>
                </a:solidFill>
              </a:rPr>
              <a:t>Acciones para reducir costos operativos</a:t>
            </a:r>
          </a:p>
        </p:txBody>
      </p:sp>
      <p:sp>
        <p:nvSpPr>
          <p:cNvPr id="154630" name="Rectangle 6"/>
          <p:cNvSpPr>
            <a:spLocks noChangeArrowheads="1"/>
          </p:cNvSpPr>
          <p:nvPr/>
        </p:nvSpPr>
        <p:spPr bwMode="auto">
          <a:xfrm>
            <a:off x="1692275" y="3644900"/>
            <a:ext cx="5329238" cy="2376488"/>
          </a:xfrm>
          <a:prstGeom prst="rect">
            <a:avLst/>
          </a:prstGeom>
          <a:noFill/>
          <a:ln w="31750" algn="ctr">
            <a:solidFill>
              <a:srgbClr val="0000FF"/>
            </a:solidFill>
            <a:miter lim="800000"/>
            <a:headEnd/>
            <a:tailEnd/>
          </a:ln>
          <a:effectLst/>
        </p:spPr>
        <p:txBody>
          <a:bodyPr lIns="0" anchor="ctr">
            <a:spAutoFit/>
          </a:bodyPr>
          <a:lstStyle/>
          <a:p>
            <a:endParaRPr lang="es-ES"/>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s-AR" b="1" smtClean="0"/>
              <a:t>Cierre pozos con alto Wcut</a:t>
            </a:r>
          </a:p>
        </p:txBody>
      </p:sp>
      <p:sp>
        <p:nvSpPr>
          <p:cNvPr id="155651" name="Rectangle 3"/>
          <p:cNvSpPr>
            <a:spLocks noChangeArrowheads="1"/>
          </p:cNvSpPr>
          <p:nvPr/>
        </p:nvSpPr>
        <p:spPr bwMode="auto">
          <a:xfrm>
            <a:off x="468313" y="908050"/>
            <a:ext cx="8207375" cy="5327650"/>
          </a:xfrm>
          <a:prstGeom prst="rect">
            <a:avLst/>
          </a:prstGeom>
          <a:noFill/>
          <a:ln w="9525">
            <a:noFill/>
            <a:miter lim="800000"/>
            <a:headEnd/>
            <a:tailEnd/>
          </a:ln>
          <a:effectLst/>
        </p:spPr>
        <p:txBody>
          <a:bodyPr lIns="0" tIns="0" rIns="0" bIns="0"/>
          <a:lstStyle/>
          <a:p>
            <a:pPr marL="177800" indent="-177800" algn="just" eaLnBrk="0" hangingPunct="0">
              <a:lnSpc>
                <a:spcPct val="140000"/>
              </a:lnSpc>
              <a:buClr>
                <a:schemeClr val="tx1"/>
              </a:buClr>
              <a:buSzPct val="110000"/>
              <a:buFont typeface="Arial" charset="0"/>
              <a:buNone/>
            </a:pPr>
            <a:endParaRPr lang="en-US" altLang="en-US" sz="1800" b="1">
              <a:solidFill>
                <a:srgbClr val="FF3300"/>
              </a:solidFill>
            </a:endParaRPr>
          </a:p>
        </p:txBody>
      </p:sp>
      <p:sp>
        <p:nvSpPr>
          <p:cNvPr id="155652" name="Rectangle 4"/>
          <p:cNvSpPr>
            <a:spLocks noChangeArrowheads="1"/>
          </p:cNvSpPr>
          <p:nvPr/>
        </p:nvSpPr>
        <p:spPr bwMode="auto">
          <a:xfrm>
            <a:off x="468313" y="982663"/>
            <a:ext cx="8207375" cy="5183187"/>
          </a:xfrm>
          <a:prstGeom prst="rect">
            <a:avLst/>
          </a:prstGeom>
          <a:noFill/>
          <a:ln w="9525">
            <a:noFill/>
            <a:miter lim="800000"/>
            <a:headEnd/>
            <a:tailEnd/>
          </a:ln>
          <a:effectLst/>
        </p:spPr>
        <p:txBody>
          <a:bodyPr lIns="0" tIns="0" rIns="0" bIns="0"/>
          <a:lstStyle/>
          <a:p>
            <a:pPr marL="177800" indent="-177800" algn="just" eaLnBrk="0" hangingPunct="0">
              <a:lnSpc>
                <a:spcPct val="140000"/>
              </a:lnSpc>
              <a:buClr>
                <a:schemeClr val="tx1"/>
              </a:buClr>
              <a:buSzPct val="110000"/>
              <a:buFont typeface="Arial" charset="0"/>
              <a:buChar char="_"/>
            </a:pPr>
            <a:r>
              <a:rPr lang="en-US" altLang="en-US" sz="2000">
                <a:solidFill>
                  <a:schemeClr val="tx1"/>
                </a:solidFill>
              </a:rPr>
              <a:t>Cierre al 1 de Julio 2009</a:t>
            </a:r>
            <a:r>
              <a:rPr lang="es-AR" altLang="en-US" sz="2000">
                <a:solidFill>
                  <a:schemeClr val="tx1"/>
                </a:solidFill>
              </a:rPr>
              <a:t>:</a:t>
            </a:r>
          </a:p>
          <a:p>
            <a:pPr marL="644525" lvl="1" indent="-187325" algn="just" eaLnBrk="0" hangingPunct="0">
              <a:lnSpc>
                <a:spcPct val="140000"/>
              </a:lnSpc>
              <a:buClr>
                <a:schemeClr val="tx1"/>
              </a:buClr>
              <a:buFont typeface="Arial" charset="0"/>
              <a:buChar char="–"/>
            </a:pPr>
            <a:r>
              <a:rPr lang="en-US" altLang="en-US" sz="1600">
                <a:solidFill>
                  <a:schemeClr val="tx1"/>
                </a:solidFill>
              </a:rPr>
              <a:t>Luego de análisis se </a:t>
            </a:r>
            <a:r>
              <a:rPr lang="es-AR" altLang="en-US" sz="1600">
                <a:solidFill>
                  <a:schemeClr val="tx1"/>
                </a:solidFill>
              </a:rPr>
              <a:t>cerraron 25 pozos adicionales por alto Wcut, de los cuales 3 temporariamente (</a:t>
            </a:r>
            <a:r>
              <a:rPr lang="en-US" altLang="en-US" sz="1600">
                <a:solidFill>
                  <a:schemeClr val="tx1"/>
                </a:solidFill>
              </a:rPr>
              <a:t>se pusieron en marcha cuando se solucionó situación turbinas)</a:t>
            </a:r>
            <a:r>
              <a:rPr lang="es-AR" altLang="en-US" sz="1600">
                <a:solidFill>
                  <a:schemeClr val="tx1"/>
                </a:solidFill>
              </a:rPr>
              <a:t>.</a:t>
            </a:r>
          </a:p>
          <a:p>
            <a:pPr marL="644525" lvl="1" indent="-187325" algn="just" eaLnBrk="0" hangingPunct="0">
              <a:lnSpc>
                <a:spcPct val="140000"/>
              </a:lnSpc>
              <a:buClr>
                <a:schemeClr val="tx1"/>
              </a:buClr>
              <a:buFont typeface="Arial" charset="0"/>
              <a:buChar char="–"/>
            </a:pPr>
            <a:r>
              <a:rPr lang="es-AR" altLang="en-US" sz="1600">
                <a:solidFill>
                  <a:schemeClr val="tx1"/>
                </a:solidFill>
              </a:rPr>
              <a:t> Los </a:t>
            </a:r>
            <a:r>
              <a:rPr lang="en-US" altLang="en-US" sz="1600">
                <a:solidFill>
                  <a:schemeClr val="tx1"/>
                </a:solidFill>
              </a:rPr>
              <a:t>22 pozos con “cierre mediano/largo plazo” tenían una producción (cap.IV mayo) de aprox. 1,500 m3/d de bruta con 99.2% de Wcut.</a:t>
            </a:r>
          </a:p>
          <a:p>
            <a:pPr marL="644525" lvl="1" indent="-187325" algn="just" eaLnBrk="0" hangingPunct="0">
              <a:lnSpc>
                <a:spcPct val="140000"/>
              </a:lnSpc>
              <a:buClr>
                <a:schemeClr val="tx1"/>
              </a:buClr>
              <a:buFont typeface="Arial" charset="0"/>
              <a:buChar char="–"/>
            </a:pPr>
            <a:r>
              <a:rPr lang="es-AR" altLang="en-US" sz="1600">
                <a:solidFill>
                  <a:schemeClr val="tx1"/>
                </a:solidFill>
              </a:rPr>
              <a:t>Ahorro previsto </a:t>
            </a:r>
            <a:r>
              <a:rPr lang="en-US" altLang="en-US" sz="1600">
                <a:solidFill>
                  <a:schemeClr val="tx1"/>
                </a:solidFill>
              </a:rPr>
              <a:t>energía (es</a:t>
            </a:r>
            <a:r>
              <a:rPr lang="es-AR" altLang="en-US" sz="1600">
                <a:solidFill>
                  <a:schemeClr val="tx1"/>
                </a:solidFill>
              </a:rPr>
              <a:t>timado): </a:t>
            </a:r>
            <a:r>
              <a:rPr lang="en-US" altLang="en-US" sz="1600">
                <a:solidFill>
                  <a:schemeClr val="tx1"/>
                </a:solidFill>
              </a:rPr>
              <a:t>1.4MW = 35MUS$/mes aprox</a:t>
            </a:r>
            <a:r>
              <a:rPr lang="es-AR" altLang="en-US" sz="1600">
                <a:solidFill>
                  <a:schemeClr val="tx1"/>
                </a:solidFill>
              </a:rPr>
              <a:t>.</a:t>
            </a:r>
          </a:p>
          <a:p>
            <a:pPr marL="644525" lvl="1" indent="-187325" algn="just" eaLnBrk="0" hangingPunct="0">
              <a:lnSpc>
                <a:spcPct val="140000"/>
              </a:lnSpc>
              <a:buClr>
                <a:schemeClr val="tx1"/>
              </a:buClr>
              <a:buFont typeface="Arial" charset="0"/>
              <a:buChar char="–"/>
            </a:pPr>
            <a:r>
              <a:rPr lang="en-US" altLang="en-US" sz="1600">
                <a:solidFill>
                  <a:schemeClr val="tx1"/>
                </a:solidFill>
              </a:rPr>
              <a:t>Otros ahorros previstos en trat.quimico, consumo gas (no devenga costo pero si uso alternativo -compra/vta-), mantenimientos, supervisión, repuestos, pulling, etc. </a:t>
            </a:r>
            <a:r>
              <a:rPr lang="es-AR" altLang="en-US" sz="1600">
                <a:solidFill>
                  <a:schemeClr val="tx1"/>
                </a:solidFill>
              </a:rPr>
              <a:t> </a:t>
            </a:r>
            <a:endParaRPr lang="en-US" altLang="en-US" sz="1600">
              <a:solidFill>
                <a:schemeClr val="tx1"/>
              </a:solidFill>
            </a:endParaRPr>
          </a:p>
          <a:p>
            <a:pPr marL="177800" indent="-177800" algn="just" eaLnBrk="0" hangingPunct="0">
              <a:lnSpc>
                <a:spcPct val="140000"/>
              </a:lnSpc>
              <a:buClr>
                <a:schemeClr val="tx1"/>
              </a:buClr>
              <a:buSzPct val="110000"/>
              <a:buFont typeface="Arial" charset="0"/>
              <a:buChar char="_"/>
            </a:pPr>
            <a:r>
              <a:rPr lang="en-US" altLang="en-US" sz="2000">
                <a:solidFill>
                  <a:schemeClr val="tx1"/>
                </a:solidFill>
              </a:rPr>
              <a:t>Situación actual</a:t>
            </a:r>
            <a:r>
              <a:rPr lang="es-AR" altLang="en-US" sz="2000">
                <a:solidFill>
                  <a:schemeClr val="tx1"/>
                </a:solidFill>
              </a:rPr>
              <a:t>:</a:t>
            </a:r>
          </a:p>
          <a:p>
            <a:pPr marL="644525" lvl="1" indent="-187325" algn="just" eaLnBrk="0" hangingPunct="0">
              <a:lnSpc>
                <a:spcPct val="140000"/>
              </a:lnSpc>
              <a:buClr>
                <a:schemeClr val="tx1"/>
              </a:buClr>
              <a:buFont typeface="Arial" charset="0"/>
              <a:buChar char="–"/>
            </a:pPr>
            <a:r>
              <a:rPr lang="en-US" altLang="en-US" sz="1600">
                <a:solidFill>
                  <a:schemeClr val="tx1"/>
                </a:solidFill>
              </a:rPr>
              <a:t>2 de esos pozos fueron intervenidos este mes con WO (S-867 y S-2180) con resultados satisfactorios; pasaron:</a:t>
            </a:r>
          </a:p>
          <a:p>
            <a:pPr marL="1600200" lvl="3" indent="-228600" algn="just" eaLnBrk="0" hangingPunct="0">
              <a:lnSpc>
                <a:spcPct val="140000"/>
              </a:lnSpc>
              <a:buFontTx/>
              <a:buChar char="–"/>
            </a:pPr>
            <a:r>
              <a:rPr lang="es-AR" altLang="en-US" sz="1600">
                <a:solidFill>
                  <a:schemeClr val="tx1"/>
                </a:solidFill>
              </a:rPr>
              <a:t>de 150m3/d  a 50m3/d de producción bruta</a:t>
            </a:r>
          </a:p>
          <a:p>
            <a:pPr marL="1600200" lvl="3" indent="-228600" algn="just" eaLnBrk="0" hangingPunct="0">
              <a:lnSpc>
                <a:spcPct val="140000"/>
              </a:lnSpc>
              <a:buFontTx/>
              <a:buChar char="–"/>
            </a:pPr>
            <a:r>
              <a:rPr lang="en-US" altLang="en-US" sz="1600">
                <a:solidFill>
                  <a:schemeClr val="tx1"/>
                </a:solidFill>
              </a:rPr>
              <a:t>d</a:t>
            </a:r>
            <a:r>
              <a:rPr lang="es-AR" altLang="en-US" sz="1600">
                <a:solidFill>
                  <a:schemeClr val="tx1"/>
                </a:solidFill>
              </a:rPr>
              <a:t>e </a:t>
            </a:r>
            <a:r>
              <a:rPr lang="en-US" altLang="en-US" sz="1600">
                <a:solidFill>
                  <a:schemeClr val="tx1"/>
                </a:solidFill>
              </a:rPr>
              <a:t>0.8m3/d a 5m3/d de producción neta (Wcut de 99.4% a 90%)</a:t>
            </a:r>
            <a:endParaRPr lang="en-US" altLang="en-US" sz="2000">
              <a:solidFill>
                <a:schemeClr val="tx1"/>
              </a:solidFill>
            </a:endParaRPr>
          </a:p>
          <a:p>
            <a:pPr marL="644525" lvl="1" indent="-187325" algn="just" eaLnBrk="0" hangingPunct="0">
              <a:lnSpc>
                <a:spcPct val="140000"/>
              </a:lnSpc>
              <a:buClr>
                <a:schemeClr val="tx1"/>
              </a:buClr>
              <a:buFont typeface="Arial" charset="0"/>
              <a:buChar char="–"/>
            </a:pPr>
            <a:r>
              <a:rPr lang="en-US" altLang="en-US" sz="1600">
                <a:solidFill>
                  <a:schemeClr val="tx1"/>
                </a:solidFill>
              </a:rPr>
              <a:t>El 28/8 se cerró el pozo S-2538 (último control de 95m3/d de bruta con rastros)</a:t>
            </a:r>
          </a:p>
          <a:p>
            <a:pPr marL="644525" lvl="1" indent="-187325" algn="just" eaLnBrk="0" hangingPunct="0">
              <a:lnSpc>
                <a:spcPct val="140000"/>
              </a:lnSpc>
              <a:buClr>
                <a:schemeClr val="tx1"/>
              </a:buClr>
              <a:buFont typeface="Arial" charset="0"/>
              <a:buChar char="–"/>
            </a:pPr>
            <a:r>
              <a:rPr lang="en-US" altLang="en-US" sz="1600">
                <a:solidFill>
                  <a:schemeClr val="tx1"/>
                </a:solidFill>
              </a:rPr>
              <a:t>Inicia nueva campaña de identificación de otros pozos marginales y/o cambio mix. </a:t>
            </a:r>
            <a:endParaRPr lang="es-AR" altLang="en-US" sz="1600">
              <a:solidFill>
                <a:schemeClr val="tx1"/>
              </a:solidFill>
            </a:endParaRPr>
          </a:p>
          <a:p>
            <a:pPr marL="644525" lvl="1" indent="-187325" algn="just" eaLnBrk="0" hangingPunct="0">
              <a:lnSpc>
                <a:spcPct val="140000"/>
              </a:lnSpc>
              <a:buClr>
                <a:schemeClr val="tx1"/>
              </a:buClr>
              <a:buFont typeface="Arial" charset="0"/>
              <a:buChar char="–"/>
            </a:pPr>
            <a:endParaRPr lang="es-AR" altLang="en-US" sz="1600">
              <a:solidFill>
                <a:schemeClr val="tx1"/>
              </a:solidFill>
            </a:endParaRP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r>
              <a:rPr lang="es-AR" b="1" smtClean="0"/>
              <a:t>Cierre pozos con alto Wcut</a:t>
            </a:r>
          </a:p>
        </p:txBody>
      </p:sp>
      <p:sp>
        <p:nvSpPr>
          <p:cNvPr id="157699" name="Rectangle 3"/>
          <p:cNvSpPr>
            <a:spLocks noChangeArrowheads="1"/>
          </p:cNvSpPr>
          <p:nvPr/>
        </p:nvSpPr>
        <p:spPr bwMode="auto">
          <a:xfrm>
            <a:off x="468313" y="908050"/>
            <a:ext cx="8207375" cy="5327650"/>
          </a:xfrm>
          <a:prstGeom prst="rect">
            <a:avLst/>
          </a:prstGeom>
          <a:noFill/>
          <a:ln w="9525">
            <a:noFill/>
            <a:miter lim="800000"/>
            <a:headEnd/>
            <a:tailEnd/>
          </a:ln>
          <a:effectLst/>
        </p:spPr>
        <p:txBody>
          <a:bodyPr lIns="0" tIns="0" rIns="0" bIns="0"/>
          <a:lstStyle/>
          <a:p>
            <a:pPr marL="177800" indent="-177800" algn="just" eaLnBrk="0" hangingPunct="0">
              <a:lnSpc>
                <a:spcPct val="140000"/>
              </a:lnSpc>
              <a:buClr>
                <a:schemeClr val="tx1"/>
              </a:buClr>
              <a:buSzPct val="110000"/>
              <a:buFont typeface="Arial" charset="0"/>
              <a:buNone/>
            </a:pPr>
            <a:endParaRPr lang="en-US" altLang="en-US" sz="1800" b="1">
              <a:solidFill>
                <a:srgbClr val="FF3300"/>
              </a:solidFill>
            </a:endParaRPr>
          </a:p>
        </p:txBody>
      </p:sp>
      <p:pic>
        <p:nvPicPr>
          <p:cNvPr id="157700" name="Picture 4"/>
          <p:cNvPicPr>
            <a:picLocks noChangeAspect="1" noChangeArrowheads="1"/>
          </p:cNvPicPr>
          <p:nvPr/>
        </p:nvPicPr>
        <p:blipFill>
          <a:blip r:embed="rId3"/>
          <a:srcRect/>
          <a:stretch>
            <a:fillRect/>
          </a:stretch>
        </p:blipFill>
        <p:spPr bwMode="auto">
          <a:xfrm>
            <a:off x="2200275" y="1125538"/>
            <a:ext cx="4819650" cy="4967287"/>
          </a:xfrm>
          <a:prstGeom prst="rect">
            <a:avLst/>
          </a:prstGeom>
          <a:noFill/>
          <a:ln w="12700" algn="ctr">
            <a:noFill/>
            <a:miter lim="800000"/>
            <a:headEnd/>
            <a:tailEnd/>
          </a:ln>
          <a:effectLst/>
        </p:spPr>
      </p:pic>
      <p:sp>
        <p:nvSpPr>
          <p:cNvPr id="157701" name="AutoShape 5">
            <a:hlinkClick r:id="rId4" action="ppaction://hlinksldjump" highlightClick="1"/>
          </p:cNvPr>
          <p:cNvSpPr>
            <a:spLocks noChangeArrowheads="1"/>
          </p:cNvSpPr>
          <p:nvPr/>
        </p:nvSpPr>
        <p:spPr bwMode="auto">
          <a:xfrm>
            <a:off x="7253288" y="4483100"/>
            <a:ext cx="431800" cy="215900"/>
          </a:xfrm>
          <a:prstGeom prst="actionButtonForwardNext">
            <a:avLst/>
          </a:prstGeom>
          <a:solidFill>
            <a:schemeClr val="accent1"/>
          </a:solidFill>
          <a:ln w="12700">
            <a:noFill/>
            <a:miter lim="800000"/>
            <a:headEnd/>
            <a:tailEnd/>
          </a:ln>
          <a:effectLst/>
        </p:spPr>
        <p:txBody>
          <a:bodyPr wrap="none" lIns="0" anchor="ctr">
            <a:spAutoFit/>
          </a:bodyPr>
          <a:lstStyle/>
          <a:p>
            <a:endParaRPr lang="es-ES"/>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r>
              <a:rPr lang="es-AR" b="1" smtClean="0"/>
              <a:t>Cierre pozos con alto Wcut</a:t>
            </a:r>
          </a:p>
        </p:txBody>
      </p:sp>
      <p:sp>
        <p:nvSpPr>
          <p:cNvPr id="159747" name="Rectangle 3"/>
          <p:cNvSpPr>
            <a:spLocks noChangeArrowheads="1"/>
          </p:cNvSpPr>
          <p:nvPr/>
        </p:nvSpPr>
        <p:spPr bwMode="auto">
          <a:xfrm>
            <a:off x="468313" y="908050"/>
            <a:ext cx="8207375" cy="5327650"/>
          </a:xfrm>
          <a:prstGeom prst="rect">
            <a:avLst/>
          </a:prstGeom>
          <a:noFill/>
          <a:ln w="9525">
            <a:noFill/>
            <a:miter lim="800000"/>
            <a:headEnd/>
            <a:tailEnd/>
          </a:ln>
          <a:effectLst/>
        </p:spPr>
        <p:txBody>
          <a:bodyPr lIns="0" tIns="0" rIns="0" bIns="0"/>
          <a:lstStyle/>
          <a:p>
            <a:pPr marL="177800" indent="-177800" algn="just" eaLnBrk="0" hangingPunct="0">
              <a:lnSpc>
                <a:spcPct val="140000"/>
              </a:lnSpc>
              <a:buClr>
                <a:schemeClr val="tx1"/>
              </a:buClr>
              <a:buSzPct val="110000"/>
              <a:buFont typeface="Arial" charset="0"/>
              <a:buNone/>
            </a:pPr>
            <a:endParaRPr lang="en-US" altLang="en-US" sz="1800" b="1">
              <a:solidFill>
                <a:srgbClr val="FF3300"/>
              </a:solidFill>
            </a:endParaRPr>
          </a:p>
        </p:txBody>
      </p:sp>
      <p:graphicFrame>
        <p:nvGraphicFramePr>
          <p:cNvPr id="159748" name="Object 4"/>
          <p:cNvGraphicFramePr>
            <a:graphicFrameLocks noGrp="1" noChangeAspect="1"/>
          </p:cNvGraphicFramePr>
          <p:nvPr>
            <p:ph idx="1"/>
          </p:nvPr>
        </p:nvGraphicFramePr>
        <p:xfrm>
          <a:off x="611188" y="908050"/>
          <a:ext cx="7848600" cy="5554663"/>
        </p:xfrm>
        <a:graphic>
          <a:graphicData uri="http://schemas.openxmlformats.org/presentationml/2006/ole">
            <p:oleObj spid="_x0000_s159748" name="Chart" r:id="rId4" imgW="9715500" imgH="6877050" progId="Excel.Chart.8">
              <p:embed/>
            </p:oleObj>
          </a:graphicData>
        </a:graphic>
      </p:graphicFrame>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a:xfrm>
            <a:off x="3175" y="260350"/>
            <a:ext cx="9140825" cy="755650"/>
          </a:xfrm>
        </p:spPr>
        <p:txBody>
          <a:bodyPr/>
          <a:lstStyle/>
          <a:p>
            <a:r>
              <a:rPr lang="es-AR" smtClean="0"/>
              <a:t>Mejoras en bombas en baterías y plantas despacho</a:t>
            </a:r>
          </a:p>
        </p:txBody>
      </p:sp>
      <p:sp>
        <p:nvSpPr>
          <p:cNvPr id="161795" name="Rectangle 3"/>
          <p:cNvSpPr>
            <a:spLocks noChangeArrowheads="1"/>
          </p:cNvSpPr>
          <p:nvPr/>
        </p:nvSpPr>
        <p:spPr bwMode="auto">
          <a:xfrm>
            <a:off x="468313" y="1198563"/>
            <a:ext cx="8207375" cy="5183187"/>
          </a:xfrm>
          <a:prstGeom prst="rect">
            <a:avLst/>
          </a:prstGeom>
          <a:noFill/>
          <a:ln w="9525">
            <a:noFill/>
            <a:miter lim="800000"/>
            <a:headEnd/>
            <a:tailEnd/>
          </a:ln>
          <a:effectLst/>
        </p:spPr>
        <p:txBody>
          <a:bodyPr lIns="0" tIns="0" rIns="0" bIns="0"/>
          <a:lstStyle/>
          <a:p>
            <a:pPr marL="177800" indent="-177800" algn="just" eaLnBrk="0" hangingPunct="0">
              <a:lnSpc>
                <a:spcPct val="140000"/>
              </a:lnSpc>
              <a:buClr>
                <a:schemeClr val="tx1"/>
              </a:buClr>
              <a:buSzPct val="110000"/>
              <a:buFont typeface="Arial" charset="0"/>
              <a:buNone/>
            </a:pPr>
            <a:r>
              <a:rPr lang="en-US" altLang="en-US" sz="2000">
                <a:solidFill>
                  <a:schemeClr val="tx1"/>
                </a:solidFill>
              </a:rPr>
              <a:t>Paro y arranque vs. recirculación</a:t>
            </a:r>
          </a:p>
          <a:p>
            <a:pPr marL="644525" lvl="1" indent="-187325" algn="just" eaLnBrk="0" hangingPunct="0">
              <a:lnSpc>
                <a:spcPct val="140000"/>
              </a:lnSpc>
              <a:buClr>
                <a:schemeClr val="tx1"/>
              </a:buClr>
              <a:buFont typeface="Arial" charset="0"/>
              <a:buChar char="–"/>
            </a:pPr>
            <a:r>
              <a:rPr lang="es-AR" altLang="en-US" sz="1600">
                <a:solidFill>
                  <a:schemeClr val="tx1"/>
                </a:solidFill>
              </a:rPr>
              <a:t>Potenciales beneficios:</a:t>
            </a:r>
          </a:p>
          <a:p>
            <a:pPr marL="1068388" lvl="2" indent="-153988" algn="just" eaLnBrk="0" hangingPunct="0">
              <a:lnSpc>
                <a:spcPct val="140000"/>
              </a:lnSpc>
              <a:buClr>
                <a:schemeClr val="tx1"/>
              </a:buClr>
              <a:buFont typeface="Arial" charset="0"/>
              <a:buChar char="­"/>
            </a:pPr>
            <a:r>
              <a:rPr lang="es-AR" altLang="en-US" sz="1600">
                <a:solidFill>
                  <a:schemeClr val="tx1"/>
                </a:solidFill>
              </a:rPr>
              <a:t>Disminuir el consumo de energía eléctrica por menos horas de marcha de bombas</a:t>
            </a:r>
            <a:r>
              <a:rPr lang="en-US" altLang="en-US" sz="1600">
                <a:solidFill>
                  <a:schemeClr val="tx1"/>
                </a:solidFill>
              </a:rPr>
              <a:t> (</a:t>
            </a:r>
            <a:r>
              <a:rPr lang="es-AR" altLang="en-US" sz="1600">
                <a:solidFill>
                  <a:schemeClr val="tx1"/>
                </a:solidFill>
              </a:rPr>
              <a:t>se estima un ahorro por estación del 25 % de energía).</a:t>
            </a:r>
          </a:p>
          <a:p>
            <a:pPr marL="1068388" lvl="2" indent="-153988" algn="just" eaLnBrk="0" hangingPunct="0">
              <a:lnSpc>
                <a:spcPct val="140000"/>
              </a:lnSpc>
              <a:buClr>
                <a:schemeClr val="tx1"/>
              </a:buClr>
              <a:buFont typeface="Arial" charset="0"/>
              <a:buChar char="­"/>
            </a:pPr>
            <a:r>
              <a:rPr lang="es-AR" altLang="en-US" sz="1600">
                <a:solidFill>
                  <a:schemeClr val="tx1"/>
                </a:solidFill>
              </a:rPr>
              <a:t>Disminuir las intervenciones de mantenimiento mecánico en</a:t>
            </a:r>
            <a:r>
              <a:rPr lang="en-US" altLang="en-US" sz="1600">
                <a:solidFill>
                  <a:schemeClr val="tx1"/>
                </a:solidFill>
              </a:rPr>
              <a:t> bombas.</a:t>
            </a:r>
          </a:p>
          <a:p>
            <a:pPr marL="644525" lvl="1" indent="-187325" algn="just" eaLnBrk="0" hangingPunct="0">
              <a:lnSpc>
                <a:spcPct val="140000"/>
              </a:lnSpc>
              <a:buClr>
                <a:schemeClr val="tx1"/>
              </a:buClr>
              <a:buFont typeface="Arial" charset="0"/>
              <a:buChar char="–"/>
            </a:pPr>
            <a:r>
              <a:rPr lang="en-US" altLang="en-US" sz="1600">
                <a:solidFill>
                  <a:schemeClr val="tx1"/>
                </a:solidFill>
              </a:rPr>
              <a:t>A la fecha se automatizaron 22 baterías sobre un total de 35 (63% de avance)</a:t>
            </a:r>
          </a:p>
          <a:p>
            <a:pPr marL="644525" lvl="1" indent="-187325" algn="just" eaLnBrk="0" hangingPunct="0">
              <a:lnSpc>
                <a:spcPct val="140000"/>
              </a:lnSpc>
              <a:buClr>
                <a:schemeClr val="tx1"/>
              </a:buClr>
              <a:buFont typeface="Arial" charset="0"/>
              <a:buChar char="–"/>
            </a:pPr>
            <a:r>
              <a:rPr lang="en-US" altLang="en-US" sz="1600">
                <a:solidFill>
                  <a:schemeClr val="tx1"/>
                </a:solidFill>
              </a:rPr>
              <a:t>El resultado indica un ahorro de tiempos de funcionamiento de: 20% en Bat. 34-S, 40%  en Bat. 33-S y 70% en Bat 42-S. El promedio por batería de ahorro de energía es ~215 Kwh por  día, unos 150 MUS$ si estuviesen en todas las baterías.</a:t>
            </a:r>
            <a:endParaRPr lang="es-AR" altLang="en-US" sz="1600">
              <a:solidFill>
                <a:schemeClr val="tx1"/>
              </a:solidFill>
            </a:endParaRPr>
          </a:p>
          <a:p>
            <a:pPr marL="177800" indent="-177800" algn="just" eaLnBrk="0" hangingPunct="0">
              <a:lnSpc>
                <a:spcPct val="140000"/>
              </a:lnSpc>
              <a:buClr>
                <a:schemeClr val="tx1"/>
              </a:buClr>
              <a:buSzPct val="110000"/>
              <a:buFont typeface="Arial" charset="0"/>
              <a:buNone/>
            </a:pPr>
            <a:endParaRPr lang="es-AR" altLang="en-US" sz="1600">
              <a:solidFill>
                <a:schemeClr val="tx1"/>
              </a:solidFill>
            </a:endParaRPr>
          </a:p>
          <a:p>
            <a:pPr marL="177800" indent="-177800" algn="just" eaLnBrk="0" hangingPunct="0">
              <a:lnSpc>
                <a:spcPct val="140000"/>
              </a:lnSpc>
              <a:buClr>
                <a:schemeClr val="tx1"/>
              </a:buClr>
              <a:buSzPct val="110000"/>
              <a:buFont typeface="Arial" charset="0"/>
              <a:buNone/>
            </a:pPr>
            <a:r>
              <a:rPr lang="en-US" altLang="en-US" sz="2000">
                <a:solidFill>
                  <a:schemeClr val="tx1"/>
                </a:solidFill>
              </a:rPr>
              <a:t>Bombas de despacho</a:t>
            </a:r>
          </a:p>
          <a:p>
            <a:pPr marL="644525" lvl="1" indent="-187325" algn="just" eaLnBrk="0" hangingPunct="0">
              <a:lnSpc>
                <a:spcPct val="140000"/>
              </a:lnSpc>
              <a:buClr>
                <a:schemeClr val="tx1"/>
              </a:buClr>
              <a:buFont typeface="Arial" charset="0"/>
              <a:buChar char="–"/>
            </a:pPr>
            <a:r>
              <a:rPr lang="en-US" altLang="en-US" sz="1600">
                <a:solidFill>
                  <a:schemeClr val="tx1"/>
                </a:solidFill>
              </a:rPr>
              <a:t>Pasar de bombeo restringido continuo a uno de máxima capacidad intermitente. Implementado en ambas plantas (Norte y Central). Ahorro estimado: 30MUS$/año.</a:t>
            </a:r>
          </a:p>
          <a:p>
            <a:pPr marL="177800" indent="-177800" algn="just" eaLnBrk="0" hangingPunct="0">
              <a:lnSpc>
                <a:spcPct val="140000"/>
              </a:lnSpc>
              <a:buClr>
                <a:schemeClr val="tx1"/>
              </a:buClr>
              <a:buSzPct val="110000"/>
              <a:buFont typeface="Arial" charset="0"/>
              <a:buNone/>
            </a:pPr>
            <a:endParaRPr lang="en-US" altLang="en-US" sz="2000" b="1">
              <a:solidFill>
                <a:schemeClr val="tx1"/>
              </a:solidFill>
            </a:endParaRPr>
          </a:p>
        </p:txBody>
      </p:sp>
    </p:spTree>
  </p:cSld>
  <p:clrMapOvr>
    <a:masterClrMapping/>
  </p:clrMapOvr>
  <p:transition advTm="31734"/>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Footer Placeholder 3"/>
          <p:cNvSpPr txBox="1">
            <a:spLocks noGrp="1"/>
          </p:cNvSpPr>
          <p:nvPr/>
        </p:nvSpPr>
        <p:spPr bwMode="auto">
          <a:xfrm>
            <a:off x="0" y="6453188"/>
            <a:ext cx="9144000" cy="404812"/>
          </a:xfrm>
          <a:prstGeom prst="rect">
            <a:avLst/>
          </a:prstGeom>
          <a:solidFill>
            <a:srgbClr val="F3F3F3"/>
          </a:solidFill>
          <a:ln w="9525">
            <a:noFill/>
            <a:miter lim="800000"/>
            <a:headEnd/>
            <a:tailEnd/>
          </a:ln>
        </p:spPr>
        <p:txBody>
          <a:bodyPr/>
          <a:lstStyle/>
          <a:p>
            <a:pPr algn="ctr"/>
            <a:endParaRPr lang="en-US" sz="1400">
              <a:solidFill>
                <a:schemeClr val="tx1"/>
              </a:solidFill>
            </a:endParaRPr>
          </a:p>
        </p:txBody>
      </p:sp>
      <p:sp>
        <p:nvSpPr>
          <p:cNvPr id="163843" name="Rectangle 2"/>
          <p:cNvSpPr>
            <a:spLocks noGrp="1" noChangeArrowheads="1"/>
          </p:cNvSpPr>
          <p:nvPr>
            <p:ph type="title" idx="4294967295"/>
          </p:nvPr>
        </p:nvSpPr>
        <p:spPr/>
        <p:txBody>
          <a:bodyPr lIns="360000" anchor="b"/>
          <a:lstStyle/>
          <a:p>
            <a:pPr eaLnBrk="1" hangingPunct="1"/>
            <a:r>
              <a:rPr lang="es-AR" smtClean="0"/>
              <a:t>Caso 1: Recirculación de Flujo en Baterías</a:t>
            </a:r>
            <a:br>
              <a:rPr lang="es-AR" smtClean="0"/>
            </a:br>
            <a:endParaRPr lang="es-AR" smtClean="0"/>
          </a:p>
        </p:txBody>
      </p:sp>
      <p:sp>
        <p:nvSpPr>
          <p:cNvPr id="163844" name="TextBox 5"/>
          <p:cNvSpPr txBox="1">
            <a:spLocks noChangeArrowheads="1"/>
          </p:cNvSpPr>
          <p:nvPr/>
        </p:nvSpPr>
        <p:spPr bwMode="auto">
          <a:xfrm>
            <a:off x="1357313" y="1785938"/>
            <a:ext cx="184150" cy="492125"/>
          </a:xfrm>
          <a:prstGeom prst="rect">
            <a:avLst/>
          </a:prstGeom>
          <a:noFill/>
          <a:ln w="9525">
            <a:noFill/>
            <a:miter lim="800000"/>
            <a:headEnd/>
            <a:tailEnd/>
          </a:ln>
        </p:spPr>
        <p:txBody>
          <a:bodyPr wrap="none">
            <a:spAutoFit/>
          </a:bodyPr>
          <a:lstStyle/>
          <a:p>
            <a:endParaRPr lang="en-US"/>
          </a:p>
        </p:txBody>
      </p:sp>
      <p:pic>
        <p:nvPicPr>
          <p:cNvPr id="163845" name="Picture 6" descr="100_3320r.JPG"/>
          <p:cNvPicPr>
            <a:picLocks noChangeAspect="1"/>
          </p:cNvPicPr>
          <p:nvPr/>
        </p:nvPicPr>
        <p:blipFill>
          <a:blip r:embed="rId2"/>
          <a:srcRect/>
          <a:stretch>
            <a:fillRect/>
          </a:stretch>
        </p:blipFill>
        <p:spPr bwMode="auto">
          <a:xfrm>
            <a:off x="928688" y="928688"/>
            <a:ext cx="7358062" cy="5518150"/>
          </a:xfrm>
          <a:prstGeom prst="rect">
            <a:avLst/>
          </a:prstGeom>
          <a:noFill/>
          <a:ln w="9525">
            <a:noFill/>
            <a:miter lim="800000"/>
            <a:headEnd/>
            <a:tailEnd/>
          </a:ln>
        </p:spPr>
      </p:pic>
    </p:spTree>
  </p:cSld>
  <p:clrMapOvr>
    <a:masterClrMapping/>
  </p:clrMapOvr>
  <p:transition advTm="781"/>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ounded Rectangle 8"/>
          <p:cNvSpPr>
            <a:spLocks noChangeArrowheads="1"/>
          </p:cNvSpPr>
          <p:nvPr/>
        </p:nvSpPr>
        <p:spPr bwMode="auto">
          <a:xfrm>
            <a:off x="500063" y="1643063"/>
            <a:ext cx="3779837" cy="4248150"/>
          </a:xfrm>
          <a:prstGeom prst="roundRect">
            <a:avLst>
              <a:gd name="adj" fmla="val 16667"/>
            </a:avLst>
          </a:prstGeom>
          <a:solidFill>
            <a:srgbClr val="FFFFCC"/>
          </a:solidFill>
          <a:ln w="12700" algn="ctr">
            <a:noFill/>
            <a:round/>
            <a:headEnd/>
            <a:tailEnd/>
          </a:ln>
        </p:spPr>
        <p:txBody>
          <a:bodyPr lIns="0" anchor="b">
            <a:spAutoFit/>
          </a:bodyPr>
          <a:lstStyle/>
          <a:p>
            <a:endParaRPr lang="en-US"/>
          </a:p>
        </p:txBody>
      </p:sp>
      <p:sp>
        <p:nvSpPr>
          <p:cNvPr id="164867" name="Footer Placeholder 3"/>
          <p:cNvSpPr txBox="1">
            <a:spLocks noGrp="1"/>
          </p:cNvSpPr>
          <p:nvPr/>
        </p:nvSpPr>
        <p:spPr bwMode="auto">
          <a:xfrm>
            <a:off x="0" y="6453188"/>
            <a:ext cx="9144000" cy="404812"/>
          </a:xfrm>
          <a:prstGeom prst="rect">
            <a:avLst/>
          </a:prstGeom>
          <a:solidFill>
            <a:srgbClr val="F3F3F3"/>
          </a:solidFill>
          <a:ln w="9525">
            <a:noFill/>
            <a:miter lim="800000"/>
            <a:headEnd/>
            <a:tailEnd/>
          </a:ln>
        </p:spPr>
        <p:txBody>
          <a:bodyPr/>
          <a:lstStyle/>
          <a:p>
            <a:pPr algn="ctr"/>
            <a:endParaRPr lang="en-US" sz="1400">
              <a:solidFill>
                <a:schemeClr val="tx1"/>
              </a:solidFill>
            </a:endParaRPr>
          </a:p>
        </p:txBody>
      </p:sp>
      <p:sp>
        <p:nvSpPr>
          <p:cNvPr id="164868" name="Rectangle 2"/>
          <p:cNvSpPr>
            <a:spLocks noGrp="1" noChangeArrowheads="1"/>
          </p:cNvSpPr>
          <p:nvPr>
            <p:ph type="title" idx="4294967295"/>
          </p:nvPr>
        </p:nvSpPr>
        <p:spPr>
          <a:xfrm>
            <a:off x="323850" y="333375"/>
            <a:ext cx="8034338" cy="755650"/>
          </a:xfrm>
        </p:spPr>
        <p:txBody>
          <a:bodyPr lIns="360000" anchor="b"/>
          <a:lstStyle/>
          <a:p>
            <a:pPr eaLnBrk="1" hangingPunct="1"/>
            <a:r>
              <a:rPr lang="es-AR" smtClean="0"/>
              <a:t>Caso 1: Recirculación de Flujo en Baterías</a:t>
            </a:r>
            <a:br>
              <a:rPr lang="es-AR" smtClean="0"/>
            </a:br>
            <a:endParaRPr lang="es-AR" smtClean="0"/>
          </a:p>
        </p:txBody>
      </p:sp>
      <p:sp>
        <p:nvSpPr>
          <p:cNvPr id="4" name="Rectangle 3"/>
          <p:cNvSpPr txBox="1">
            <a:spLocks noChangeArrowheads="1"/>
          </p:cNvSpPr>
          <p:nvPr/>
        </p:nvSpPr>
        <p:spPr bwMode="auto">
          <a:xfrm>
            <a:off x="857250" y="2357438"/>
            <a:ext cx="3500438" cy="3571875"/>
          </a:xfrm>
          <a:prstGeom prst="rect">
            <a:avLst/>
          </a:prstGeom>
          <a:noFill/>
          <a:ln w="9525">
            <a:noFill/>
            <a:miter lim="800000"/>
            <a:headEnd/>
            <a:tailEnd/>
          </a:ln>
        </p:spPr>
        <p:txBody>
          <a:bodyPr lIns="0" tIns="0" rIns="0" bIns="0"/>
          <a:lstStyle/>
          <a:p>
            <a:pPr marL="177800" indent="-177800" eaLnBrk="0" hangingPunct="0">
              <a:lnSpc>
                <a:spcPct val="120000"/>
              </a:lnSpc>
              <a:spcBef>
                <a:spcPct val="50000"/>
              </a:spcBef>
              <a:buClr>
                <a:srgbClr val="0079CB"/>
              </a:buClr>
              <a:buFontTx/>
              <a:buChar char="•"/>
              <a:defRPr/>
            </a:pPr>
            <a:r>
              <a:rPr lang="es-AR" sz="1800" kern="0" dirty="0">
                <a:solidFill>
                  <a:schemeClr val="tx1"/>
                </a:solidFill>
                <a:latin typeface="+mn-lt"/>
                <a:ea typeface="+mn-ea"/>
              </a:rPr>
              <a:t> 35 Baterías</a:t>
            </a:r>
          </a:p>
          <a:p>
            <a:pPr marL="177800" indent="-177800" eaLnBrk="0" hangingPunct="0">
              <a:lnSpc>
                <a:spcPct val="120000"/>
              </a:lnSpc>
              <a:spcBef>
                <a:spcPct val="50000"/>
              </a:spcBef>
              <a:buClr>
                <a:srgbClr val="0079CB"/>
              </a:buClr>
              <a:buFontTx/>
              <a:buChar char="•"/>
              <a:defRPr/>
            </a:pPr>
            <a:r>
              <a:rPr lang="es-AR" sz="1800" kern="0" dirty="0">
                <a:solidFill>
                  <a:schemeClr val="tx1"/>
                </a:solidFill>
                <a:latin typeface="+mn-lt"/>
                <a:ea typeface="+mn-ea"/>
              </a:rPr>
              <a:t>Caudal: 1.000 m3/d</a:t>
            </a:r>
          </a:p>
          <a:p>
            <a:pPr marL="177800" indent="-177800" eaLnBrk="0" hangingPunct="0">
              <a:lnSpc>
                <a:spcPct val="120000"/>
              </a:lnSpc>
              <a:spcBef>
                <a:spcPct val="50000"/>
              </a:spcBef>
              <a:buClr>
                <a:srgbClr val="0079CB"/>
              </a:buClr>
              <a:buFontTx/>
              <a:buChar char="•"/>
              <a:defRPr/>
            </a:pPr>
            <a:r>
              <a:rPr lang="es-AR" sz="1800" kern="0" dirty="0">
                <a:solidFill>
                  <a:schemeClr val="tx1"/>
                </a:solidFill>
                <a:latin typeface="+mn-lt"/>
                <a:ea typeface="+mn-ea"/>
              </a:rPr>
              <a:t>Bombas: 2 x 750 m3/d</a:t>
            </a:r>
          </a:p>
          <a:p>
            <a:pPr marL="177800" indent="-177800" eaLnBrk="0" hangingPunct="0">
              <a:lnSpc>
                <a:spcPct val="120000"/>
              </a:lnSpc>
              <a:spcBef>
                <a:spcPct val="50000"/>
              </a:spcBef>
              <a:buClr>
                <a:srgbClr val="0079CB"/>
              </a:buClr>
              <a:buFontTx/>
              <a:buChar char="•"/>
              <a:defRPr/>
            </a:pPr>
            <a:r>
              <a:rPr lang="es-AR" sz="1800" kern="0" dirty="0">
                <a:solidFill>
                  <a:schemeClr val="tx1"/>
                </a:solidFill>
                <a:latin typeface="+mn-lt"/>
                <a:ea typeface="+mn-ea"/>
              </a:rPr>
              <a:t>Recirculación: 500 m3/d</a:t>
            </a:r>
          </a:p>
          <a:p>
            <a:pPr marL="177800" indent="-177800" eaLnBrk="0" hangingPunct="0">
              <a:lnSpc>
                <a:spcPct val="120000"/>
              </a:lnSpc>
              <a:spcBef>
                <a:spcPct val="50000"/>
              </a:spcBef>
              <a:buClr>
                <a:srgbClr val="0079CB"/>
              </a:buClr>
              <a:buFontTx/>
              <a:buChar char="•"/>
              <a:defRPr/>
            </a:pPr>
            <a:r>
              <a:rPr lang="es-AR" sz="1800" kern="0" dirty="0">
                <a:solidFill>
                  <a:schemeClr val="tx1"/>
                </a:solidFill>
                <a:latin typeface="+mn-lt"/>
                <a:ea typeface="+mn-ea"/>
              </a:rPr>
              <a:t>Potencia Recirculación: 20 HP</a:t>
            </a:r>
          </a:p>
          <a:p>
            <a:pPr marL="177800" indent="-177800" eaLnBrk="0" hangingPunct="0">
              <a:lnSpc>
                <a:spcPct val="120000"/>
              </a:lnSpc>
              <a:spcBef>
                <a:spcPct val="50000"/>
              </a:spcBef>
              <a:buClr>
                <a:srgbClr val="0079CB"/>
              </a:buClr>
              <a:buFontTx/>
              <a:buChar char="•"/>
              <a:defRPr/>
            </a:pPr>
            <a:r>
              <a:rPr lang="es-AR" sz="1800" kern="0" dirty="0">
                <a:solidFill>
                  <a:schemeClr val="tx1"/>
                </a:solidFill>
                <a:latin typeface="+mn-lt"/>
                <a:ea typeface="+mn-ea"/>
              </a:rPr>
              <a:t>Costo energía: 35 U$S/</a:t>
            </a:r>
            <a:r>
              <a:rPr lang="es-AR" sz="1800" kern="0" dirty="0" err="1">
                <a:solidFill>
                  <a:schemeClr val="tx1"/>
                </a:solidFill>
                <a:latin typeface="+mn-lt"/>
                <a:ea typeface="+mn-ea"/>
              </a:rPr>
              <a:t>MWh</a:t>
            </a:r>
            <a:endParaRPr lang="es-AR" sz="1800" kern="0" dirty="0">
              <a:solidFill>
                <a:schemeClr val="tx1"/>
              </a:solidFill>
              <a:latin typeface="+mn-lt"/>
              <a:ea typeface="+mn-ea"/>
            </a:endParaRPr>
          </a:p>
        </p:txBody>
      </p:sp>
      <p:sp>
        <p:nvSpPr>
          <p:cNvPr id="164870" name="Rounded Rectangle 6"/>
          <p:cNvSpPr>
            <a:spLocks noChangeArrowheads="1"/>
          </p:cNvSpPr>
          <p:nvPr/>
        </p:nvSpPr>
        <p:spPr bwMode="auto">
          <a:xfrm>
            <a:off x="5214938" y="1571625"/>
            <a:ext cx="214312" cy="71438"/>
          </a:xfrm>
          <a:prstGeom prst="roundRect">
            <a:avLst>
              <a:gd name="adj" fmla="val 16667"/>
            </a:avLst>
          </a:prstGeom>
          <a:noFill/>
          <a:ln w="12700" algn="ctr">
            <a:noFill/>
            <a:round/>
            <a:headEnd/>
            <a:tailEnd/>
          </a:ln>
        </p:spPr>
        <p:txBody>
          <a:bodyPr lIns="0" anchor="b">
            <a:spAutoFit/>
          </a:bodyPr>
          <a:lstStyle/>
          <a:p>
            <a:endParaRPr lang="en-US"/>
          </a:p>
        </p:txBody>
      </p:sp>
      <p:sp>
        <p:nvSpPr>
          <p:cNvPr id="164871" name="Rounded Rectangle 7"/>
          <p:cNvSpPr>
            <a:spLocks noChangeArrowheads="1"/>
          </p:cNvSpPr>
          <p:nvPr/>
        </p:nvSpPr>
        <p:spPr bwMode="auto">
          <a:xfrm>
            <a:off x="5286375" y="1571625"/>
            <a:ext cx="3643313" cy="544513"/>
          </a:xfrm>
          <a:prstGeom prst="roundRect">
            <a:avLst>
              <a:gd name="adj" fmla="val 16667"/>
            </a:avLst>
          </a:prstGeom>
          <a:noFill/>
          <a:ln w="12700" algn="ctr">
            <a:noFill/>
            <a:round/>
            <a:headEnd/>
            <a:tailEnd/>
          </a:ln>
        </p:spPr>
        <p:txBody>
          <a:bodyPr lIns="0" anchor="b">
            <a:spAutoFit/>
          </a:bodyPr>
          <a:lstStyle/>
          <a:p>
            <a:endParaRPr lang="en-US"/>
          </a:p>
        </p:txBody>
      </p:sp>
      <p:sp>
        <p:nvSpPr>
          <p:cNvPr id="164872" name="Rounded Rectangle 9"/>
          <p:cNvSpPr>
            <a:spLocks noChangeArrowheads="1"/>
          </p:cNvSpPr>
          <p:nvPr/>
        </p:nvSpPr>
        <p:spPr bwMode="auto">
          <a:xfrm>
            <a:off x="4792663" y="1643063"/>
            <a:ext cx="3779837" cy="4248150"/>
          </a:xfrm>
          <a:prstGeom prst="roundRect">
            <a:avLst>
              <a:gd name="adj" fmla="val 16667"/>
            </a:avLst>
          </a:prstGeom>
          <a:solidFill>
            <a:srgbClr val="CCFF99"/>
          </a:solidFill>
          <a:ln w="12700" algn="ctr">
            <a:noFill/>
            <a:round/>
            <a:headEnd/>
            <a:tailEnd/>
          </a:ln>
        </p:spPr>
        <p:txBody>
          <a:bodyPr lIns="0" anchor="b">
            <a:spAutoFit/>
          </a:bodyPr>
          <a:lstStyle/>
          <a:p>
            <a:endParaRPr lang="en-US"/>
          </a:p>
        </p:txBody>
      </p:sp>
      <p:sp>
        <p:nvSpPr>
          <p:cNvPr id="12" name="Rectangle 3"/>
          <p:cNvSpPr txBox="1">
            <a:spLocks noChangeArrowheads="1"/>
          </p:cNvSpPr>
          <p:nvPr/>
        </p:nvSpPr>
        <p:spPr bwMode="auto">
          <a:xfrm>
            <a:off x="5000625" y="2357438"/>
            <a:ext cx="3500438" cy="2286000"/>
          </a:xfrm>
          <a:prstGeom prst="rect">
            <a:avLst/>
          </a:prstGeom>
          <a:noFill/>
          <a:ln w="9525">
            <a:noFill/>
            <a:miter lim="800000"/>
            <a:headEnd/>
            <a:tailEnd/>
          </a:ln>
        </p:spPr>
        <p:txBody>
          <a:bodyPr lIns="0" tIns="0" rIns="0" bIns="0"/>
          <a:lstStyle/>
          <a:p>
            <a:pPr marL="177800" indent="-177800" eaLnBrk="0" hangingPunct="0">
              <a:lnSpc>
                <a:spcPct val="120000"/>
              </a:lnSpc>
              <a:spcBef>
                <a:spcPct val="50000"/>
              </a:spcBef>
              <a:buClr>
                <a:srgbClr val="0079CB"/>
              </a:buClr>
              <a:buFontTx/>
              <a:buChar char="•"/>
              <a:defRPr/>
            </a:pPr>
            <a:r>
              <a:rPr lang="es-AR" sz="1800" kern="0" dirty="0">
                <a:solidFill>
                  <a:schemeClr val="tx1"/>
                </a:solidFill>
                <a:latin typeface="+mn-lt"/>
                <a:ea typeface="+mn-ea"/>
              </a:rPr>
              <a:t> Comando de arranque / paro por nivel de tanque.</a:t>
            </a:r>
          </a:p>
          <a:p>
            <a:pPr marL="177800" indent="-177800" eaLnBrk="0" hangingPunct="0">
              <a:lnSpc>
                <a:spcPct val="120000"/>
              </a:lnSpc>
              <a:spcBef>
                <a:spcPct val="50000"/>
              </a:spcBef>
              <a:buClr>
                <a:srgbClr val="0079CB"/>
              </a:buClr>
              <a:buFontTx/>
              <a:buChar char="•"/>
              <a:defRPr/>
            </a:pPr>
            <a:r>
              <a:rPr lang="es-AR" sz="1800" kern="0" dirty="0">
                <a:solidFill>
                  <a:schemeClr val="tx1"/>
                </a:solidFill>
                <a:latin typeface="+mn-lt"/>
                <a:ea typeface="+mn-ea"/>
              </a:rPr>
              <a:t>Costo </a:t>
            </a:r>
            <a:r>
              <a:rPr lang="es-AR" sz="1800" kern="0" dirty="0" err="1">
                <a:solidFill>
                  <a:schemeClr val="tx1"/>
                </a:solidFill>
                <a:latin typeface="+mn-lt"/>
                <a:ea typeface="+mn-ea"/>
              </a:rPr>
              <a:t>Implemt</a:t>
            </a:r>
            <a:r>
              <a:rPr lang="es-AR" sz="1800" kern="0" dirty="0">
                <a:solidFill>
                  <a:schemeClr val="tx1"/>
                </a:solidFill>
                <a:latin typeface="+mn-lt"/>
                <a:ea typeface="+mn-ea"/>
              </a:rPr>
              <a:t>. total 35 </a:t>
            </a:r>
            <a:r>
              <a:rPr lang="es-AR" sz="1800" kern="0" dirty="0" err="1">
                <a:solidFill>
                  <a:schemeClr val="tx1"/>
                </a:solidFill>
                <a:latin typeface="+mn-lt"/>
                <a:ea typeface="+mn-ea"/>
              </a:rPr>
              <a:t>Bat</a:t>
            </a:r>
            <a:r>
              <a:rPr lang="es-AR" sz="1800" kern="0" dirty="0">
                <a:solidFill>
                  <a:schemeClr val="tx1"/>
                </a:solidFill>
                <a:latin typeface="+mn-lt"/>
                <a:ea typeface="+mn-ea"/>
              </a:rPr>
              <a:t>.:              	U$S 50.000</a:t>
            </a:r>
          </a:p>
          <a:p>
            <a:pPr marL="177800" indent="-177800" eaLnBrk="0" hangingPunct="0">
              <a:lnSpc>
                <a:spcPct val="120000"/>
              </a:lnSpc>
              <a:spcBef>
                <a:spcPct val="50000"/>
              </a:spcBef>
              <a:buClr>
                <a:srgbClr val="0079CB"/>
              </a:buClr>
              <a:buFontTx/>
              <a:buChar char="•"/>
              <a:defRPr/>
            </a:pPr>
            <a:r>
              <a:rPr lang="es-AR" sz="1800" kern="0" dirty="0">
                <a:solidFill>
                  <a:schemeClr val="tx1"/>
                </a:solidFill>
                <a:latin typeface="+mn-lt"/>
                <a:ea typeface="+mn-ea"/>
              </a:rPr>
              <a:t>Ahorro anual total de baterías: 	U$S 150.000</a:t>
            </a:r>
          </a:p>
          <a:p>
            <a:pPr marL="177800" indent="-177800" eaLnBrk="0" hangingPunct="0">
              <a:lnSpc>
                <a:spcPct val="120000"/>
              </a:lnSpc>
              <a:spcBef>
                <a:spcPct val="50000"/>
              </a:spcBef>
              <a:buClr>
                <a:srgbClr val="0079CB"/>
              </a:buClr>
              <a:buFontTx/>
              <a:buChar char="•"/>
              <a:defRPr/>
            </a:pPr>
            <a:r>
              <a:rPr lang="es-AR" sz="1800" kern="0" dirty="0">
                <a:solidFill>
                  <a:schemeClr val="tx1"/>
                </a:solidFill>
                <a:latin typeface="+mn-lt"/>
                <a:ea typeface="+mn-ea"/>
              </a:rPr>
              <a:t>Tiempo de repago: 4 meses</a:t>
            </a:r>
          </a:p>
        </p:txBody>
      </p:sp>
      <p:sp>
        <p:nvSpPr>
          <p:cNvPr id="164874" name="Rectangle 4"/>
          <p:cNvSpPr>
            <a:spLocks noChangeArrowheads="1"/>
          </p:cNvSpPr>
          <p:nvPr/>
        </p:nvSpPr>
        <p:spPr bwMode="auto">
          <a:xfrm>
            <a:off x="1609725" y="1143000"/>
            <a:ext cx="1604963" cy="365125"/>
          </a:xfrm>
          <a:prstGeom prst="rect">
            <a:avLst/>
          </a:prstGeom>
          <a:noFill/>
          <a:ln w="9525">
            <a:noFill/>
            <a:miter lim="800000"/>
            <a:headEnd/>
            <a:tailEnd/>
          </a:ln>
        </p:spPr>
        <p:txBody>
          <a:bodyPr lIns="0" tIns="0" rIns="0" bIns="0"/>
          <a:lstStyle/>
          <a:p>
            <a:pPr eaLnBrk="0" hangingPunct="0">
              <a:lnSpc>
                <a:spcPct val="120000"/>
              </a:lnSpc>
              <a:spcBef>
                <a:spcPct val="50000"/>
              </a:spcBef>
              <a:buClr>
                <a:srgbClr val="0079CB"/>
              </a:buClr>
            </a:pPr>
            <a:r>
              <a:rPr lang="es-AR" sz="2100" b="1">
                <a:solidFill>
                  <a:srgbClr val="0079CB"/>
                </a:solidFill>
              </a:rPr>
              <a:t>Problema</a:t>
            </a:r>
            <a:endParaRPr lang="en-US" sz="2100" b="1">
              <a:solidFill>
                <a:srgbClr val="0079CB"/>
              </a:solidFill>
            </a:endParaRPr>
          </a:p>
        </p:txBody>
      </p:sp>
      <p:sp>
        <p:nvSpPr>
          <p:cNvPr id="164875" name="Rectangle 4"/>
          <p:cNvSpPr>
            <a:spLocks noChangeArrowheads="1"/>
          </p:cNvSpPr>
          <p:nvPr/>
        </p:nvSpPr>
        <p:spPr bwMode="auto">
          <a:xfrm>
            <a:off x="6038850" y="1143000"/>
            <a:ext cx="1604963" cy="365125"/>
          </a:xfrm>
          <a:prstGeom prst="rect">
            <a:avLst/>
          </a:prstGeom>
          <a:noFill/>
          <a:ln w="9525">
            <a:noFill/>
            <a:miter lim="800000"/>
            <a:headEnd/>
            <a:tailEnd/>
          </a:ln>
        </p:spPr>
        <p:txBody>
          <a:bodyPr lIns="0" tIns="0" rIns="0" bIns="0"/>
          <a:lstStyle/>
          <a:p>
            <a:pPr eaLnBrk="0" hangingPunct="0">
              <a:lnSpc>
                <a:spcPct val="120000"/>
              </a:lnSpc>
              <a:spcBef>
                <a:spcPct val="50000"/>
              </a:spcBef>
              <a:buClr>
                <a:srgbClr val="0079CB"/>
              </a:buClr>
            </a:pPr>
            <a:r>
              <a:rPr lang="es-AR" sz="2100" b="1">
                <a:solidFill>
                  <a:srgbClr val="0079CB"/>
                </a:solidFill>
              </a:rPr>
              <a:t>Solución</a:t>
            </a:r>
            <a:endParaRPr lang="en-US" sz="2100" b="1">
              <a:solidFill>
                <a:srgbClr val="0079CB"/>
              </a:solidFill>
            </a:endParaRPr>
          </a:p>
        </p:txBody>
      </p:sp>
    </p:spTree>
  </p:cSld>
  <p:clrMapOvr>
    <a:masterClrMapping/>
  </p:clrMapOvr>
  <p:transition advTm="953"/>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r>
              <a:rPr lang="es-AR" smtClean="0"/>
              <a:t>Cronograma Automatismo Bombas en baterías</a:t>
            </a:r>
            <a:endParaRPr lang="en-US" smtClean="0"/>
          </a:p>
        </p:txBody>
      </p:sp>
      <p:sp>
        <p:nvSpPr>
          <p:cNvPr id="165891" name="Rectangle 3"/>
          <p:cNvSpPr>
            <a:spLocks noGrp="1" noChangeArrowheads="1"/>
          </p:cNvSpPr>
          <p:nvPr>
            <p:ph type="body" idx="1"/>
          </p:nvPr>
        </p:nvSpPr>
        <p:spPr>
          <a:ln/>
        </p:spPr>
        <p:txBody>
          <a:bodyPr/>
          <a:lstStyle/>
          <a:p>
            <a:endParaRPr lang="en-US" smtClean="0"/>
          </a:p>
        </p:txBody>
      </p:sp>
      <p:pic>
        <p:nvPicPr>
          <p:cNvPr id="165892" name="Picture 4"/>
          <p:cNvPicPr>
            <a:picLocks noChangeAspect="1" noChangeArrowheads="1"/>
          </p:cNvPicPr>
          <p:nvPr/>
        </p:nvPicPr>
        <p:blipFill>
          <a:blip r:embed="rId2"/>
          <a:srcRect/>
          <a:stretch>
            <a:fillRect/>
          </a:stretch>
        </p:blipFill>
        <p:spPr bwMode="auto">
          <a:xfrm>
            <a:off x="179388" y="981075"/>
            <a:ext cx="8599487" cy="5184775"/>
          </a:xfrm>
          <a:prstGeom prst="rect">
            <a:avLst/>
          </a:prstGeom>
          <a:noFill/>
        </p:spPr>
      </p:pic>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r>
              <a:rPr lang="es-AR" b="1" smtClean="0"/>
              <a:t>Planta de Tratamiento de Gas</a:t>
            </a:r>
          </a:p>
        </p:txBody>
      </p:sp>
      <p:sp>
        <p:nvSpPr>
          <p:cNvPr id="166915" name="Rectangle 3"/>
          <p:cNvSpPr>
            <a:spLocks noChangeArrowheads="1"/>
          </p:cNvSpPr>
          <p:nvPr/>
        </p:nvSpPr>
        <p:spPr bwMode="auto">
          <a:xfrm>
            <a:off x="468313" y="1123950"/>
            <a:ext cx="8207375" cy="4826000"/>
          </a:xfrm>
          <a:prstGeom prst="rect">
            <a:avLst/>
          </a:prstGeom>
          <a:noFill/>
          <a:ln w="9525">
            <a:noFill/>
            <a:miter lim="800000"/>
            <a:headEnd/>
            <a:tailEnd/>
          </a:ln>
          <a:effectLst/>
        </p:spPr>
        <p:txBody>
          <a:bodyPr lIns="0" tIns="0" rIns="0" bIns="0"/>
          <a:lstStyle/>
          <a:p>
            <a:pPr marL="177800" indent="-177800" algn="just" eaLnBrk="0" hangingPunct="0">
              <a:lnSpc>
                <a:spcPct val="140000"/>
              </a:lnSpc>
              <a:buClr>
                <a:schemeClr val="tx1"/>
              </a:buClr>
              <a:buSzPct val="110000"/>
              <a:buFont typeface="Arial" charset="0"/>
              <a:buNone/>
            </a:pPr>
            <a:r>
              <a:rPr lang="en-US" altLang="en-US" sz="1600">
                <a:solidFill>
                  <a:schemeClr val="tx1"/>
                </a:solidFill>
              </a:rPr>
              <a:t>Operación en MP</a:t>
            </a:r>
            <a:endParaRPr lang="es-AR" altLang="en-US" sz="1600">
              <a:solidFill>
                <a:schemeClr val="tx1"/>
              </a:solidFill>
            </a:endParaRPr>
          </a:p>
          <a:p>
            <a:pPr marL="644525" lvl="1" indent="-187325" algn="just" eaLnBrk="0" hangingPunct="0">
              <a:lnSpc>
                <a:spcPct val="140000"/>
              </a:lnSpc>
              <a:buClr>
                <a:schemeClr val="tx1"/>
              </a:buClr>
              <a:buFont typeface="Arial" charset="0"/>
              <a:buChar char="–"/>
            </a:pPr>
            <a:r>
              <a:rPr lang="es-AR" altLang="en-US" sz="1600">
                <a:solidFill>
                  <a:schemeClr val="tx1"/>
                </a:solidFill>
              </a:rPr>
              <a:t>Objeti</a:t>
            </a:r>
            <a:r>
              <a:rPr lang="en-US" altLang="en-US" sz="1600">
                <a:solidFill>
                  <a:schemeClr val="tx1"/>
                </a:solidFill>
              </a:rPr>
              <a:t>vo:</a:t>
            </a:r>
            <a:r>
              <a:rPr lang="es-AR" altLang="en-US" sz="1600">
                <a:solidFill>
                  <a:schemeClr val="tx1"/>
                </a:solidFill>
              </a:rPr>
              <a:t> eliminar la etapa de compresión de Media a Alta Presión. Se eliminan 2 Comp</a:t>
            </a:r>
            <a:r>
              <a:rPr lang="en-US" altLang="en-US" sz="1600">
                <a:solidFill>
                  <a:schemeClr val="tx1"/>
                </a:solidFill>
              </a:rPr>
              <a:t>resores de ~630HP cada uno (1260HP). Se debe dar de alta ~ 300-450 HP</a:t>
            </a:r>
            <a:endParaRPr lang="es-AR" altLang="en-US" sz="1600">
              <a:solidFill>
                <a:schemeClr val="tx1"/>
              </a:solidFill>
            </a:endParaRPr>
          </a:p>
          <a:p>
            <a:pPr marL="644525" lvl="1" indent="-187325" algn="just" eaLnBrk="0" hangingPunct="0">
              <a:lnSpc>
                <a:spcPct val="140000"/>
              </a:lnSpc>
              <a:buClr>
                <a:schemeClr val="tx1"/>
              </a:buClr>
              <a:buFont typeface="Arial" charset="0"/>
              <a:buChar char="–"/>
            </a:pPr>
            <a:r>
              <a:rPr lang="es-AR" altLang="en-US" sz="1600">
                <a:solidFill>
                  <a:schemeClr val="tx1"/>
                </a:solidFill>
              </a:rPr>
              <a:t>De confirmase la factibilidad, s</a:t>
            </a:r>
            <a:r>
              <a:rPr lang="en-US" altLang="en-US" sz="1600">
                <a:solidFill>
                  <a:schemeClr val="tx1"/>
                </a:solidFill>
              </a:rPr>
              <a:t>ólo </a:t>
            </a:r>
            <a:r>
              <a:rPr lang="es-AR" altLang="en-US" sz="1600">
                <a:solidFill>
                  <a:schemeClr val="tx1"/>
                </a:solidFill>
              </a:rPr>
              <a:t>seria necesario comprimir el caudal que se inyecta a TGS, ya que los consumos internos también son en media presión.</a:t>
            </a:r>
          </a:p>
          <a:p>
            <a:pPr marL="644525" lvl="1" indent="-187325" algn="just" eaLnBrk="0" hangingPunct="0">
              <a:lnSpc>
                <a:spcPct val="140000"/>
              </a:lnSpc>
              <a:buClr>
                <a:schemeClr val="tx1"/>
              </a:buClr>
              <a:buFont typeface="Arial" charset="0"/>
              <a:buChar char="–"/>
            </a:pPr>
            <a:r>
              <a:rPr lang="en-US" altLang="en-US" sz="1600">
                <a:solidFill>
                  <a:schemeClr val="tx1"/>
                </a:solidFill>
              </a:rPr>
              <a:t>Informe de la simulación (Techint Ingeniería): </a:t>
            </a:r>
            <a:r>
              <a:rPr lang="es-AR" altLang="en-US" sz="1600">
                <a:solidFill>
                  <a:schemeClr val="tx1"/>
                </a:solidFill>
              </a:rPr>
              <a:t>Se realizó la simulación con Techint la cual confirma factibilidad de </a:t>
            </a:r>
            <a:r>
              <a:rPr lang="en-US" altLang="en-US" sz="1600">
                <a:solidFill>
                  <a:schemeClr val="tx1"/>
                </a:solidFill>
              </a:rPr>
              <a:t>operar en MP.</a:t>
            </a:r>
          </a:p>
          <a:p>
            <a:pPr marL="644525" lvl="1" indent="-187325" algn="just" eaLnBrk="0" hangingPunct="0">
              <a:lnSpc>
                <a:spcPct val="140000"/>
              </a:lnSpc>
              <a:buClr>
                <a:schemeClr val="tx1"/>
              </a:buClr>
              <a:buFont typeface="Arial" charset="0"/>
              <a:buChar char="–"/>
            </a:pPr>
            <a:r>
              <a:rPr lang="en-US" altLang="en-US" sz="1600">
                <a:solidFill>
                  <a:schemeClr val="tx1"/>
                </a:solidFill>
              </a:rPr>
              <a:t>Test run: se realizó test run en planta trabajando en MP. Respuesta satisfactoria.</a:t>
            </a:r>
          </a:p>
          <a:p>
            <a:pPr marL="644525" lvl="1" indent="-187325" algn="just" eaLnBrk="0" hangingPunct="0">
              <a:lnSpc>
                <a:spcPct val="140000"/>
              </a:lnSpc>
              <a:buClr>
                <a:schemeClr val="tx1"/>
              </a:buClr>
              <a:buFont typeface="Arial" charset="0"/>
              <a:buChar char="–"/>
            </a:pPr>
            <a:r>
              <a:rPr lang="en-US" altLang="en-US" sz="1600">
                <a:solidFill>
                  <a:schemeClr val="tx1"/>
                </a:solidFill>
              </a:rPr>
              <a:t>Ahorro OPEX: 20 MUS$/mes a partir de febrero 2010. </a:t>
            </a:r>
          </a:p>
          <a:p>
            <a:pPr marL="644525" lvl="1" indent="-187325" algn="just" eaLnBrk="0" hangingPunct="0">
              <a:lnSpc>
                <a:spcPct val="140000"/>
              </a:lnSpc>
              <a:buClr>
                <a:schemeClr val="tx1"/>
              </a:buClr>
              <a:buFont typeface="Arial" charset="0"/>
              <a:buChar char="–"/>
            </a:pPr>
            <a:r>
              <a:rPr lang="es-MX" altLang="en-US" sz="1600">
                <a:solidFill>
                  <a:schemeClr val="tx1"/>
                </a:solidFill>
              </a:rPr>
              <a:t>Inversión: </a:t>
            </a:r>
            <a:r>
              <a:rPr lang="en-US" altLang="en-US" sz="1600">
                <a:solidFill>
                  <a:schemeClr val="tx1"/>
                </a:solidFill>
              </a:rPr>
              <a:t>590</a:t>
            </a:r>
            <a:r>
              <a:rPr lang="es-MX" altLang="en-US" sz="1600">
                <a:solidFill>
                  <a:schemeClr val="tx1"/>
                </a:solidFill>
              </a:rPr>
              <a:t> Musd.</a:t>
            </a:r>
            <a:r>
              <a:rPr lang="en-US" altLang="en-US" sz="1600">
                <a:solidFill>
                  <a:schemeClr val="tx1"/>
                </a:solidFill>
              </a:rPr>
              <a:t> TIR proyecto: 41%. </a:t>
            </a:r>
          </a:p>
          <a:p>
            <a:pPr marL="644525" lvl="1" indent="-187325" algn="just" eaLnBrk="0" hangingPunct="0">
              <a:lnSpc>
                <a:spcPct val="140000"/>
              </a:lnSpc>
              <a:buClr>
                <a:schemeClr val="tx1"/>
              </a:buClr>
              <a:buFont typeface="Arial" charset="0"/>
              <a:buChar char="–"/>
            </a:pPr>
            <a:r>
              <a:rPr lang="es-AR" altLang="en-US" sz="1600">
                <a:solidFill>
                  <a:schemeClr val="tx1"/>
                </a:solidFill>
              </a:rPr>
              <a:t>Asociado a este proyecto se encuentra el proyecto de recupero de gasolina </a:t>
            </a:r>
            <a:r>
              <a:rPr lang="en-US" altLang="en-US" sz="1600">
                <a:solidFill>
                  <a:schemeClr val="tx1"/>
                </a:solidFill>
              </a:rPr>
              <a:t>(Inversión 350Musd con TIR&gt;100%).</a:t>
            </a:r>
            <a:endParaRPr lang="es-AR" altLang="en-US" sz="1600">
              <a:solidFill>
                <a:schemeClr val="tx1"/>
              </a:solidFill>
            </a:endParaRPr>
          </a:p>
          <a:p>
            <a:pPr marL="644525" lvl="1" indent="-187325" algn="just" eaLnBrk="0" hangingPunct="0">
              <a:lnSpc>
                <a:spcPct val="140000"/>
              </a:lnSpc>
              <a:buClr>
                <a:schemeClr val="tx1"/>
              </a:buClr>
              <a:buFont typeface="Arial" charset="0"/>
              <a:buChar char="–"/>
            </a:pPr>
            <a:r>
              <a:rPr lang="en-US" altLang="en-US" sz="1600" b="1">
                <a:solidFill>
                  <a:schemeClr val="tx1"/>
                </a:solidFill>
              </a:rPr>
              <a:t>Pendiente APROBACION de </a:t>
            </a:r>
            <a:r>
              <a:rPr lang="es-AR" altLang="en-US" sz="1600" b="1">
                <a:solidFill>
                  <a:schemeClr val="tx1"/>
                </a:solidFill>
              </a:rPr>
              <a:t>SOCIOS. </a:t>
            </a:r>
            <a:r>
              <a:rPr lang="es-AR" altLang="en-US" sz="1600">
                <a:solidFill>
                  <a:schemeClr val="tx1"/>
                </a:solidFill>
              </a:rPr>
              <a:t>Se envío información complementaria y </a:t>
            </a:r>
            <a:r>
              <a:rPr lang="en-US" altLang="en-US" sz="1600">
                <a:solidFill>
                  <a:schemeClr val="tx1"/>
                </a:solidFill>
              </a:rPr>
              <a:t>semana próxima se realizará reunión técnica.</a:t>
            </a:r>
          </a:p>
        </p:txBody>
      </p:sp>
      <p:sp>
        <p:nvSpPr>
          <p:cNvPr id="166916" name="AutoShape 4">
            <a:hlinkClick r:id="rId3" action="ppaction://hlinksldjump" highlightClick="1"/>
          </p:cNvPr>
          <p:cNvSpPr>
            <a:spLocks noChangeArrowheads="1"/>
          </p:cNvSpPr>
          <p:nvPr/>
        </p:nvSpPr>
        <p:spPr bwMode="auto">
          <a:xfrm>
            <a:off x="8532813" y="5949950"/>
            <a:ext cx="431800" cy="215900"/>
          </a:xfrm>
          <a:prstGeom prst="actionButtonForwardNext">
            <a:avLst/>
          </a:prstGeom>
          <a:solidFill>
            <a:schemeClr val="accent1"/>
          </a:solidFill>
          <a:ln w="12700">
            <a:noFill/>
            <a:miter lim="800000"/>
            <a:headEnd/>
            <a:tailEnd/>
          </a:ln>
          <a:effectLst/>
        </p:spPr>
        <p:txBody>
          <a:bodyPr wrap="none" lIns="0" anchor="ctr">
            <a:spAutoFit/>
          </a:bodyPr>
          <a:lstStyle/>
          <a:p>
            <a:endParaRPr lang="es-ES"/>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r>
              <a:rPr lang="es-AR" b="1" smtClean="0"/>
              <a:t>Otras optimizaciones</a:t>
            </a:r>
          </a:p>
        </p:txBody>
      </p:sp>
      <p:sp>
        <p:nvSpPr>
          <p:cNvPr id="168963" name="Rectangle 3"/>
          <p:cNvSpPr>
            <a:spLocks noChangeArrowheads="1"/>
          </p:cNvSpPr>
          <p:nvPr/>
        </p:nvSpPr>
        <p:spPr bwMode="auto">
          <a:xfrm>
            <a:off x="468313" y="1125538"/>
            <a:ext cx="8207375" cy="5183187"/>
          </a:xfrm>
          <a:prstGeom prst="rect">
            <a:avLst/>
          </a:prstGeom>
          <a:noFill/>
          <a:ln w="9525">
            <a:noFill/>
            <a:miter lim="800000"/>
            <a:headEnd/>
            <a:tailEnd/>
          </a:ln>
          <a:effectLst/>
        </p:spPr>
        <p:txBody>
          <a:bodyPr lIns="0" tIns="0" rIns="0" bIns="0"/>
          <a:lstStyle/>
          <a:p>
            <a:pPr marL="177800" indent="-177800" algn="just" eaLnBrk="0" hangingPunct="0">
              <a:lnSpc>
                <a:spcPct val="140000"/>
              </a:lnSpc>
              <a:buClr>
                <a:schemeClr val="tx1"/>
              </a:buClr>
              <a:buSzPct val="110000"/>
              <a:buFont typeface="Arial" charset="0"/>
              <a:buChar char="_"/>
            </a:pPr>
            <a:r>
              <a:rPr lang="es-AR" altLang="en-US" sz="2000">
                <a:solidFill>
                  <a:schemeClr val="tx1"/>
                </a:solidFill>
              </a:rPr>
              <a:t>Sistema de </a:t>
            </a:r>
            <a:r>
              <a:rPr lang="en-US" altLang="en-US" sz="2000">
                <a:solidFill>
                  <a:schemeClr val="tx1"/>
                </a:solidFill>
              </a:rPr>
              <a:t>optimización de materiales (SOM)</a:t>
            </a:r>
            <a:r>
              <a:rPr lang="es-AR" altLang="en-US" sz="2000">
                <a:solidFill>
                  <a:schemeClr val="tx1"/>
                </a:solidFill>
              </a:rPr>
              <a:t> y varillas premium</a:t>
            </a:r>
            <a:endParaRPr lang="es-AR" altLang="en-US" sz="1800">
              <a:solidFill>
                <a:schemeClr val="tx1"/>
              </a:solidFill>
            </a:endParaRPr>
          </a:p>
          <a:p>
            <a:pPr marL="644525" lvl="1" indent="-187325" algn="just" eaLnBrk="0" hangingPunct="0">
              <a:lnSpc>
                <a:spcPct val="140000"/>
              </a:lnSpc>
              <a:buClr>
                <a:schemeClr val="tx1"/>
              </a:buClr>
              <a:buFont typeface="Arial" charset="0"/>
              <a:buChar char="–"/>
            </a:pPr>
            <a:r>
              <a:rPr lang="es-AR" altLang="en-US" sz="1600">
                <a:solidFill>
                  <a:schemeClr val="tx1"/>
                </a:solidFill>
              </a:rPr>
              <a:t>TS ofrecerá el servicio </a:t>
            </a:r>
            <a:r>
              <a:rPr lang="en-US" altLang="en-US" sz="1600">
                <a:solidFill>
                  <a:schemeClr val="tx1"/>
                </a:solidFill>
              </a:rPr>
              <a:t>por 1 año sin costo</a:t>
            </a:r>
            <a:r>
              <a:rPr lang="es-AR" altLang="en-US" sz="1600">
                <a:solidFill>
                  <a:schemeClr val="tx1"/>
                </a:solidFill>
              </a:rPr>
              <a:t>.</a:t>
            </a:r>
          </a:p>
          <a:p>
            <a:pPr marL="644525" lvl="1" indent="-187325" algn="just" eaLnBrk="0" hangingPunct="0">
              <a:lnSpc>
                <a:spcPct val="140000"/>
              </a:lnSpc>
              <a:buClr>
                <a:schemeClr val="tx1"/>
              </a:buClr>
              <a:buFont typeface="Arial" charset="0"/>
              <a:buChar char="–"/>
            </a:pPr>
            <a:r>
              <a:rPr lang="en-US" altLang="en-US" sz="1600">
                <a:solidFill>
                  <a:schemeClr val="tx1"/>
                </a:solidFill>
              </a:rPr>
              <a:t>Inició en Jul-09. Está finalizando con de revisión de información. Análisis y propuestas en Oct/Nov-09.</a:t>
            </a:r>
          </a:p>
          <a:p>
            <a:pPr marL="644525" lvl="1" indent="-187325" algn="just" eaLnBrk="0" hangingPunct="0">
              <a:lnSpc>
                <a:spcPct val="140000"/>
              </a:lnSpc>
              <a:buClr>
                <a:schemeClr val="tx1"/>
              </a:buClr>
              <a:buFont typeface="Arial" charset="0"/>
              <a:buChar char="–"/>
            </a:pPr>
            <a:r>
              <a:rPr lang="en-US" altLang="en-US" sz="1600">
                <a:solidFill>
                  <a:schemeClr val="tx1"/>
                </a:solidFill>
              </a:rPr>
              <a:t> Estudio de 25 pozos con mayor frecuencia de falla (recomendaciones)</a:t>
            </a:r>
          </a:p>
          <a:p>
            <a:pPr marL="644525" lvl="1" indent="-187325" algn="just" eaLnBrk="0" hangingPunct="0">
              <a:lnSpc>
                <a:spcPct val="140000"/>
              </a:lnSpc>
              <a:buClr>
                <a:schemeClr val="tx1"/>
              </a:buClr>
              <a:buFont typeface="Arial" charset="0"/>
              <a:buChar char="–"/>
            </a:pPr>
            <a:r>
              <a:rPr lang="es-AR" altLang="en-US" sz="1600">
                <a:solidFill>
                  <a:schemeClr val="tx1"/>
                </a:solidFill>
              </a:rPr>
              <a:t>Análisis circuito de varillas desde el punto de vista de manipuleo</a:t>
            </a:r>
          </a:p>
          <a:p>
            <a:pPr marL="644525" lvl="1" indent="-187325" algn="just" eaLnBrk="0" hangingPunct="0">
              <a:lnSpc>
                <a:spcPct val="140000"/>
              </a:lnSpc>
              <a:buClr>
                <a:schemeClr val="tx1"/>
              </a:buClr>
              <a:buFont typeface="Arial" charset="0"/>
              <a:buChar char="–"/>
            </a:pPr>
            <a:r>
              <a:rPr lang="en-US" altLang="en-US" sz="1600">
                <a:solidFill>
                  <a:schemeClr val="tx1"/>
                </a:solidFill>
              </a:rPr>
              <a:t>Probar varillas premium en 2 pozos (piloto) de muy alta carga.</a:t>
            </a:r>
            <a:endParaRPr lang="es-AR" altLang="en-US" sz="1800">
              <a:solidFill>
                <a:schemeClr val="tx1"/>
              </a:solidFill>
            </a:endParaRPr>
          </a:p>
          <a:p>
            <a:pPr marL="177800" indent="-177800" algn="just" eaLnBrk="0" hangingPunct="0">
              <a:lnSpc>
                <a:spcPct val="140000"/>
              </a:lnSpc>
              <a:buClr>
                <a:schemeClr val="tx1"/>
              </a:buClr>
              <a:buSzPct val="110000"/>
              <a:buFont typeface="Arial" charset="0"/>
              <a:buNone/>
            </a:pPr>
            <a:endParaRPr lang="es-AR" altLang="en-US" sz="2000">
              <a:solidFill>
                <a:schemeClr val="tx1"/>
              </a:solidFill>
            </a:endParaRPr>
          </a:p>
          <a:p>
            <a:pPr marL="177800" indent="-177800" algn="just" eaLnBrk="0" hangingPunct="0">
              <a:lnSpc>
                <a:spcPct val="140000"/>
              </a:lnSpc>
              <a:buClr>
                <a:schemeClr val="tx1"/>
              </a:buClr>
              <a:buSzPct val="110000"/>
              <a:buFont typeface="Arial" charset="0"/>
              <a:buChar char="_"/>
            </a:pPr>
            <a:r>
              <a:rPr lang="es-AR" altLang="en-US" sz="2000">
                <a:solidFill>
                  <a:schemeClr val="tx1"/>
                </a:solidFill>
              </a:rPr>
              <a:t>Bombas</a:t>
            </a:r>
            <a:r>
              <a:rPr lang="en-US" altLang="en-US" sz="2000">
                <a:solidFill>
                  <a:schemeClr val="tx1"/>
                </a:solidFill>
              </a:rPr>
              <a:t> inyección de secundaria</a:t>
            </a:r>
          </a:p>
          <a:p>
            <a:pPr marL="644525" lvl="1" indent="-187325" algn="just" eaLnBrk="0" hangingPunct="0">
              <a:lnSpc>
                <a:spcPct val="140000"/>
              </a:lnSpc>
              <a:buClr>
                <a:schemeClr val="tx1"/>
              </a:buClr>
              <a:buFont typeface="Arial" charset="0"/>
              <a:buChar char="–"/>
            </a:pPr>
            <a:r>
              <a:rPr lang="en-US" altLang="en-US" sz="1600">
                <a:solidFill>
                  <a:schemeClr val="tx1"/>
                </a:solidFill>
              </a:rPr>
              <a:t>Baja eficiencia en Planta sur y La Petisa (por válvulas de restricción de descarga)</a:t>
            </a:r>
          </a:p>
          <a:p>
            <a:pPr marL="644525" lvl="1" indent="-187325" algn="just" eaLnBrk="0" hangingPunct="0">
              <a:lnSpc>
                <a:spcPct val="140000"/>
              </a:lnSpc>
              <a:buClr>
                <a:schemeClr val="tx1"/>
              </a:buClr>
              <a:buFont typeface="Arial" charset="0"/>
              <a:buChar char="–"/>
            </a:pPr>
            <a:r>
              <a:rPr lang="es-AR" altLang="en-US" sz="1600">
                <a:solidFill>
                  <a:schemeClr val="tx1"/>
                </a:solidFill>
              </a:rPr>
              <a:t>Conveni</a:t>
            </a:r>
            <a:r>
              <a:rPr lang="en-US" altLang="en-US" sz="1600">
                <a:solidFill>
                  <a:schemeClr val="tx1"/>
                </a:solidFill>
              </a:rPr>
              <a:t>ente instalar un variador de frecuencia por planta</a:t>
            </a:r>
          </a:p>
          <a:p>
            <a:pPr marL="644525" lvl="1" indent="-187325" algn="just" eaLnBrk="0" hangingPunct="0">
              <a:lnSpc>
                <a:spcPct val="140000"/>
              </a:lnSpc>
              <a:buClr>
                <a:schemeClr val="tx1"/>
              </a:buClr>
              <a:buFont typeface="Arial" charset="0"/>
              <a:buChar char="–"/>
            </a:pPr>
            <a:r>
              <a:rPr lang="en-US" altLang="en-US" sz="1600">
                <a:solidFill>
                  <a:schemeClr val="tx1"/>
                </a:solidFill>
              </a:rPr>
              <a:t>Ahorro: 50Musd/año.  </a:t>
            </a:r>
          </a:p>
          <a:p>
            <a:pPr marL="644525" lvl="1" indent="-187325" algn="just" eaLnBrk="0" hangingPunct="0">
              <a:lnSpc>
                <a:spcPct val="140000"/>
              </a:lnSpc>
              <a:buClr>
                <a:schemeClr val="tx1"/>
              </a:buClr>
              <a:buFont typeface="Arial" charset="0"/>
              <a:buChar char="–"/>
            </a:pPr>
            <a:r>
              <a:rPr lang="en-US" altLang="en-US" sz="1600">
                <a:solidFill>
                  <a:schemeClr val="tx1"/>
                </a:solidFill>
              </a:rPr>
              <a:t>Inversión: 200Musd. TIR: 22%. (finalmente no incluído en Budget 09/10)</a:t>
            </a:r>
            <a:endParaRPr lang="es-AR" altLang="en-US" sz="1800">
              <a:solidFill>
                <a:schemeClr val="tx1"/>
              </a:solidFill>
            </a:endParaRPr>
          </a:p>
          <a:p>
            <a:pPr marL="177800" indent="-177800" algn="just" eaLnBrk="0" hangingPunct="0">
              <a:lnSpc>
                <a:spcPct val="140000"/>
              </a:lnSpc>
              <a:buClr>
                <a:schemeClr val="tx1"/>
              </a:buClr>
              <a:buSzPct val="110000"/>
              <a:buFont typeface="Arial" charset="0"/>
              <a:buChar char="_"/>
            </a:pPr>
            <a:endParaRPr lang="es-AR" altLang="en-US" sz="2000">
              <a:solidFill>
                <a:schemeClr val="tx1"/>
              </a:solidFill>
            </a:endParaRP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ctrTitle" idx="4294967295"/>
          </p:nvPr>
        </p:nvSpPr>
        <p:spPr>
          <a:xfrm>
            <a:off x="642938" y="4659313"/>
            <a:ext cx="8286750" cy="701675"/>
          </a:xfrm>
          <a:noFill/>
        </p:spPr>
        <p:txBody>
          <a:bodyPr tIns="45720" rIns="91440" bIns="45720" anchor="b">
            <a:spAutoFit/>
          </a:bodyPr>
          <a:lstStyle/>
          <a:p>
            <a:pPr eaLnBrk="1" hangingPunct="1">
              <a:lnSpc>
                <a:spcPct val="100000"/>
              </a:lnSpc>
            </a:pPr>
            <a:r>
              <a:rPr lang="es-MX" sz="4000" smtClean="0">
                <a:solidFill>
                  <a:srgbClr val="0079CB"/>
                </a:solidFill>
              </a:rPr>
              <a:t>Muchas Gracias</a:t>
            </a:r>
          </a:p>
        </p:txBody>
      </p:sp>
    </p:spTree>
  </p:cSld>
  <p:clrMapOvr>
    <a:masterClrMapping/>
  </p:clrMapOvr>
  <p:transition advTm="1156"/>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2|9.6|0.4|13.4|14.6"/>
</p:tagLst>
</file>

<file path=ppt/tags/tag2.xml><?xml version="1.0" encoding="utf-8"?>
<p:tagLst xmlns:a="http://schemas.openxmlformats.org/drawingml/2006/main" xmlns:r="http://schemas.openxmlformats.org/officeDocument/2006/relationships" xmlns:p="http://schemas.openxmlformats.org/presentationml/2006/main">
  <p:tag name="TIMING" val="|25.3|24.9|10.1"/>
</p:tagLst>
</file>

<file path=ppt/tags/tag3.xml><?xml version="1.0" encoding="utf-8"?>
<p:tagLst xmlns:a="http://schemas.openxmlformats.org/drawingml/2006/main" xmlns:r="http://schemas.openxmlformats.org/officeDocument/2006/relationships" xmlns:p="http://schemas.openxmlformats.org/presentationml/2006/main">
  <p:tag name="TIMING" val="|18.3|17.4|2|36.4"/>
</p:tagLst>
</file>

<file path=ppt/tags/tag4.xml><?xml version="1.0" encoding="utf-8"?>
<p:tagLst xmlns:a="http://schemas.openxmlformats.org/drawingml/2006/main" xmlns:r="http://schemas.openxmlformats.org/officeDocument/2006/relationships" xmlns:p="http://schemas.openxmlformats.org/presentationml/2006/main">
  <p:tag name="TIMING" val="|13.6|5|4.5"/>
</p:tagLst>
</file>

<file path=ppt/tags/tag5.xml><?xml version="1.0" encoding="utf-8"?>
<p:tagLst xmlns:a="http://schemas.openxmlformats.org/drawingml/2006/main" xmlns:r="http://schemas.openxmlformats.org/officeDocument/2006/relationships" xmlns:p="http://schemas.openxmlformats.org/presentationml/2006/main">
  <p:tag name="TIMING" val="|5.6|7.4"/>
</p:tagLst>
</file>

<file path=ppt/tags/tag6.xml><?xml version="1.0" encoding="utf-8"?>
<p:tagLst xmlns:a="http://schemas.openxmlformats.org/drawingml/2006/main" xmlns:r="http://schemas.openxmlformats.org/officeDocument/2006/relationships" xmlns:p="http://schemas.openxmlformats.org/presentationml/2006/main">
  <p:tag name="TIMING" val="|0.6|12.5|13.5"/>
</p:tagLst>
</file>

<file path=ppt/tags/tag7.xml><?xml version="1.0" encoding="utf-8"?>
<p:tagLst xmlns:a="http://schemas.openxmlformats.org/drawingml/2006/main" xmlns:r="http://schemas.openxmlformats.org/officeDocument/2006/relationships" xmlns:p="http://schemas.openxmlformats.org/presentationml/2006/main">
  <p:tag name="TIMING" val="|58"/>
</p:tagLst>
</file>

<file path=ppt/tags/tag8.xml><?xml version="1.0" encoding="utf-8"?>
<p:tagLst xmlns:a="http://schemas.openxmlformats.org/drawingml/2006/main" xmlns:r="http://schemas.openxmlformats.org/officeDocument/2006/relationships" xmlns:p="http://schemas.openxmlformats.org/presentationml/2006/main">
  <p:tag name="TIMING" val="|54.4"/>
</p:tagLst>
</file>

<file path=ppt/theme/theme1.xml><?xml version="1.0" encoding="utf-8"?>
<a:theme xmlns:a="http://schemas.openxmlformats.org/drawingml/2006/main" name="Diseño predeterminado">
  <a:themeElements>
    <a:clrScheme name="Diseño predeterminado 2">
      <a:dk1>
        <a:srgbClr val="000000"/>
      </a:dk1>
      <a:lt1>
        <a:srgbClr val="FFFFFF"/>
      </a:lt1>
      <a:dk2>
        <a:srgbClr val="9A4D9E"/>
      </a:dk2>
      <a:lt2>
        <a:srgbClr val="FFCF01"/>
      </a:lt2>
      <a:accent1>
        <a:srgbClr val="0072AE"/>
      </a:accent1>
      <a:accent2>
        <a:srgbClr val="008752"/>
      </a:accent2>
      <a:accent3>
        <a:srgbClr val="FFFFFF"/>
      </a:accent3>
      <a:accent4>
        <a:srgbClr val="000000"/>
      </a:accent4>
      <a:accent5>
        <a:srgbClr val="AABCD3"/>
      </a:accent5>
      <a:accent6>
        <a:srgbClr val="007A49"/>
      </a:accent6>
      <a:hlink>
        <a:srgbClr val="6DB33F"/>
      </a:hlink>
      <a:folHlink>
        <a:srgbClr val="F99D31"/>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0" tIns="45720" rIns="91440" bIns="45720" numCol="1" anchor="b"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s-AR" sz="2600" b="0" i="0" u="none" strike="noStrike" cap="none" normalizeH="0" baseline="0">
            <a:ln>
              <a:noFill/>
            </a:ln>
            <a:solidFill>
              <a:schemeClr val="accent1"/>
            </a:solidFill>
            <a:effectLst/>
            <a:latin typeface="Arial" pitchFamily="-28" charset="-52"/>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0" tIns="45720" rIns="91440" bIns="45720" numCol="1" anchor="b"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s-AR" sz="2600" b="0" i="0" u="none" strike="noStrike" cap="none" normalizeH="0" baseline="0">
            <a:ln>
              <a:noFill/>
            </a:ln>
            <a:solidFill>
              <a:schemeClr val="accent1"/>
            </a:solidFill>
            <a:effectLst/>
            <a:latin typeface="Arial" pitchFamily="-28" charset="-52"/>
          </a:defRPr>
        </a:defPPr>
      </a:lstStyle>
    </a:lnDef>
  </a:objectDefaults>
  <a:extraClrSchemeLst>
    <a:extraClrScheme>
      <a:clrScheme name="Diseño predeterminado 1">
        <a:dk1>
          <a:srgbClr val="000000"/>
        </a:dk1>
        <a:lt1>
          <a:srgbClr val="FFFFFF"/>
        </a:lt1>
        <a:dk2>
          <a:srgbClr val="999933"/>
        </a:dk2>
        <a:lt2>
          <a:srgbClr val="990000"/>
        </a:lt2>
        <a:accent1>
          <a:srgbClr val="008D54"/>
        </a:accent1>
        <a:accent2>
          <a:srgbClr val="46463A"/>
        </a:accent2>
        <a:accent3>
          <a:srgbClr val="FFFFFF"/>
        </a:accent3>
        <a:accent4>
          <a:srgbClr val="000000"/>
        </a:accent4>
        <a:accent5>
          <a:srgbClr val="AAC5B3"/>
        </a:accent5>
        <a:accent6>
          <a:srgbClr val="3F3F34"/>
        </a:accent6>
        <a:hlink>
          <a:srgbClr val="04348A"/>
        </a:hlink>
        <a:folHlink>
          <a:srgbClr val="660066"/>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9A4D9E"/>
        </a:dk2>
        <a:lt2>
          <a:srgbClr val="FFCF01"/>
        </a:lt2>
        <a:accent1>
          <a:srgbClr val="0072AE"/>
        </a:accent1>
        <a:accent2>
          <a:srgbClr val="008752"/>
        </a:accent2>
        <a:accent3>
          <a:srgbClr val="FFFFFF"/>
        </a:accent3>
        <a:accent4>
          <a:srgbClr val="000000"/>
        </a:accent4>
        <a:accent5>
          <a:srgbClr val="AABCD3"/>
        </a:accent5>
        <a:accent6>
          <a:srgbClr val="007A49"/>
        </a:accent6>
        <a:hlink>
          <a:srgbClr val="6DB33F"/>
        </a:hlink>
        <a:folHlink>
          <a:srgbClr val="F99D31"/>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4684</TotalTime>
  <Words>3294</Words>
  <Application>Microsoft PowerPoint</Application>
  <PresentationFormat>Presentación en pantalla (4:3)</PresentationFormat>
  <Paragraphs>441</Paragraphs>
  <Slides>52</Slides>
  <Notes>21</Notes>
  <HiddenSlides>15</HiddenSlides>
  <MMClips>0</MMClips>
  <ScaleCrop>false</ScaleCrop>
  <HeadingPairs>
    <vt:vector size="8" baseType="variant">
      <vt:variant>
        <vt:lpstr>Fuentes usadas</vt:lpstr>
      </vt:variant>
      <vt:variant>
        <vt:i4>5</vt:i4>
      </vt:variant>
      <vt:variant>
        <vt:lpstr>Tema</vt:lpstr>
      </vt:variant>
      <vt:variant>
        <vt:i4>1</vt:i4>
      </vt:variant>
      <vt:variant>
        <vt:lpstr>Servidores OLE incrustados</vt:lpstr>
      </vt:variant>
      <vt:variant>
        <vt:i4>2</vt:i4>
      </vt:variant>
      <vt:variant>
        <vt:lpstr>Títulos de diapositiva</vt:lpstr>
      </vt:variant>
      <vt:variant>
        <vt:i4>52</vt:i4>
      </vt:variant>
    </vt:vector>
  </HeadingPairs>
  <TitlesOfParts>
    <vt:vector size="60" baseType="lpstr">
      <vt:lpstr>Arial</vt:lpstr>
      <vt:lpstr>ＭＳ Ｐゴシック</vt:lpstr>
      <vt:lpstr>Wingdings</vt:lpstr>
      <vt:lpstr>Courier New</vt:lpstr>
      <vt:lpstr>Times New Roman</vt:lpstr>
      <vt:lpstr>Diseño predeterminado</vt:lpstr>
      <vt:lpstr>Microsoft Office Excel Worksheet</vt:lpstr>
      <vt:lpstr>Microsoft Office Excel Chart</vt:lpstr>
      <vt:lpstr>Mejorando la Calidad a través de la optimización de procesos y la gestión de mejoras operativas</vt:lpstr>
      <vt:lpstr>Agenda</vt:lpstr>
      <vt:lpstr>Contexto</vt:lpstr>
      <vt:lpstr>Diapositiva 4</vt:lpstr>
      <vt:lpstr>Estrategia</vt:lpstr>
      <vt:lpstr>Optimización de procesos</vt:lpstr>
      <vt:lpstr>Diapositiva 7</vt:lpstr>
      <vt:lpstr>Objetivo</vt:lpstr>
      <vt:lpstr>¿Quienes?</vt:lpstr>
      <vt:lpstr>Restructuración del sector de Operaciones </vt:lpstr>
      <vt:lpstr>Descentralización del sector Mantenimiento</vt:lpstr>
      <vt:lpstr>Restructuración del sector de Ingeniería </vt:lpstr>
      <vt:lpstr>Contratos de Mantenimiento </vt:lpstr>
      <vt:lpstr>Flujo de Información</vt:lpstr>
      <vt:lpstr>Información</vt:lpstr>
      <vt:lpstr>Información</vt:lpstr>
      <vt:lpstr>Resumen del Relevamiento</vt:lpstr>
      <vt:lpstr>Resumen de Resultados: Tareas soportadas en medios no corporativos</vt:lpstr>
      <vt:lpstr>Resumen de Resultados: Trascripción manual de datos</vt:lpstr>
      <vt:lpstr>Resumen de Resultados: Manejo desestructurado de los datos</vt:lpstr>
      <vt:lpstr>Procesos Operativos: Circuito de Tubing</vt:lpstr>
      <vt:lpstr>Objetivos y descripción de análisis </vt:lpstr>
      <vt:lpstr>Circuito completo de Tubing </vt:lpstr>
      <vt:lpstr>Circuito Simplificado de Tubing. </vt:lpstr>
      <vt:lpstr>Consumos</vt:lpstr>
      <vt:lpstr>Resumen. </vt:lpstr>
      <vt:lpstr>Procesos Operativos: Gestión de la Energía Eléctrica</vt:lpstr>
      <vt:lpstr>Gestión de mejoras operativas</vt:lpstr>
      <vt:lpstr>Energía Eléctrica Yacimiento El Tordillo</vt:lpstr>
      <vt:lpstr>Centros de generación de energía eléctrica</vt:lpstr>
      <vt:lpstr>Energía Eléctrica Yacimiento El Tordillo</vt:lpstr>
      <vt:lpstr>Energía Eléctrica Yacimiento El Tordillo</vt:lpstr>
      <vt:lpstr>Reducción de pérdidas (cortes de energía)</vt:lpstr>
      <vt:lpstr>Control Integral del sistema eléctrico</vt:lpstr>
      <vt:lpstr>Control Integral del sistema eléctrico</vt:lpstr>
      <vt:lpstr>Aplicación del sistema de detección de fallas</vt:lpstr>
      <vt:lpstr>Caso ejemplo (real) sistema de detección temprana de fallas</vt:lpstr>
      <vt:lpstr>Reducción de pérdidas  (ahorro por detección fallas)</vt:lpstr>
      <vt:lpstr>Control Integral del Sistema Eléctrico</vt:lpstr>
      <vt:lpstr>Aplicación del sistema de sectorización automática</vt:lpstr>
      <vt:lpstr>Aplicación del sistema de sectorización automática</vt:lpstr>
      <vt:lpstr>Gestión de mejoras operativas</vt:lpstr>
      <vt:lpstr>Cierre pozos con alto Wcut</vt:lpstr>
      <vt:lpstr>Cierre pozos con alto Wcut</vt:lpstr>
      <vt:lpstr>Cierre pozos con alto Wcut</vt:lpstr>
      <vt:lpstr>Mejoras en bombas en baterías y plantas despacho</vt:lpstr>
      <vt:lpstr>Caso 1: Recirculación de Flujo en Baterías </vt:lpstr>
      <vt:lpstr>Caso 1: Recirculación de Flujo en Baterías </vt:lpstr>
      <vt:lpstr>Cronograma Automatismo Bombas en baterías</vt:lpstr>
      <vt:lpstr>Planta de Tratamiento de Gas</vt:lpstr>
      <vt:lpstr>Otras optimizaciones</vt:lpstr>
      <vt:lpstr>Muchas Gracias</vt:lpstr>
    </vt:vector>
  </TitlesOfParts>
  <Company>Tecpetrol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 para presentaciones</dc:title>
  <dc:creator>IAPG</dc:creator>
  <cp:lastModifiedBy>IAPG</cp:lastModifiedBy>
  <cp:revision>141</cp:revision>
  <dcterms:created xsi:type="dcterms:W3CDTF">2005-10-25T03:44:13Z</dcterms:created>
  <dcterms:modified xsi:type="dcterms:W3CDTF">2009-10-22T11:28:14Z</dcterms:modified>
</cp:coreProperties>
</file>